
<file path=[Content_Types].xml><?xml version="1.0" encoding="utf-8"?>
<Types xmlns="http://schemas.openxmlformats.org/package/2006/content-types">
  <Default Extension="xml" ContentType="application/xml"/>
  <Default Extension="jpg" ContentType="image/jpeg"/>
  <Default Extension="tiff" ContentType="image/tiff"/>
  <Default Extension="jpeg" ContentType="image/jpeg"/>
  <Default Extension="xlsx" ContentType="application/vnd.openxmlformats-officedocument.spreadsheetml.sheet"/>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268" r:id="rId3"/>
    <p:sldId id="419" r:id="rId4"/>
    <p:sldId id="269" r:id="rId5"/>
    <p:sldId id="302" r:id="rId6"/>
    <p:sldId id="303" r:id="rId7"/>
    <p:sldId id="415" r:id="rId8"/>
    <p:sldId id="287" r:id="rId9"/>
    <p:sldId id="272" r:id="rId10"/>
    <p:sldId id="427" r:id="rId11"/>
    <p:sldId id="280" r:id="rId12"/>
    <p:sldId id="284" r:id="rId13"/>
    <p:sldId id="281" r:id="rId14"/>
    <p:sldId id="282" r:id="rId15"/>
    <p:sldId id="428" r:id="rId16"/>
    <p:sldId id="429" r:id="rId17"/>
    <p:sldId id="273" r:id="rId18"/>
    <p:sldId id="410" r:id="rId19"/>
    <p:sldId id="408" r:id="rId20"/>
    <p:sldId id="407" r:id="rId21"/>
    <p:sldId id="409" r:id="rId22"/>
    <p:sldId id="279" r:id="rId23"/>
    <p:sldId id="411" r:id="rId24"/>
    <p:sldId id="421" r:id="rId25"/>
    <p:sldId id="420" r:id="rId26"/>
    <p:sldId id="422" r:id="rId27"/>
    <p:sldId id="423" r:id="rId28"/>
    <p:sldId id="274" r:id="rId29"/>
    <p:sldId id="412" r:id="rId30"/>
    <p:sldId id="413" r:id="rId31"/>
    <p:sldId id="299" r:id="rId32"/>
    <p:sldId id="364" r:id="rId33"/>
    <p:sldId id="300" r:id="rId34"/>
    <p:sldId id="366" r:id="rId35"/>
    <p:sldId id="397" r:id="rId36"/>
    <p:sldId id="276" r:id="rId37"/>
    <p:sldId id="380" r:id="rId38"/>
    <p:sldId id="261" r:id="rId39"/>
    <p:sldId id="416" r:id="rId40"/>
    <p:sldId id="418" r:id="rId41"/>
    <p:sldId id="424" r:id="rId42"/>
    <p:sldId id="417" r:id="rId43"/>
    <p:sldId id="370" r:id="rId44"/>
    <p:sldId id="371" r:id="rId45"/>
    <p:sldId id="301" r:id="rId46"/>
    <p:sldId id="426" r:id="rId47"/>
    <p:sldId id="368" r:id="rId48"/>
    <p:sldId id="373" r:id="rId49"/>
    <p:sldId id="374" r:id="rId50"/>
    <p:sldId id="37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F92"/>
    <a:srgbClr val="8EFA00"/>
    <a:srgbClr val="FFFD78"/>
    <a:srgbClr val="97E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99"/>
    <p:restoredTop sz="70602"/>
  </p:normalViewPr>
  <p:slideViewPr>
    <p:cSldViewPr snapToGrid="0" snapToObjects="1">
      <p:cViewPr>
        <p:scale>
          <a:sx n="54" d="100"/>
          <a:sy n="54" d="100"/>
        </p:scale>
        <p:origin x="2304" y="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2"/>
                </a:solidFill>
                <a:latin typeface="+mn-lt"/>
                <a:ea typeface="+mn-ea"/>
                <a:cs typeface="+mn-cs"/>
              </a:defRPr>
            </a:pPr>
            <a:r>
              <a:rPr lang="en-US" altLang="zh-CN" baseline="0" dirty="0" smtClean="0">
                <a:solidFill>
                  <a:schemeClr val="tx1">
                    <a:lumMod val="85000"/>
                    <a:lumOff val="15000"/>
                  </a:schemeClr>
                </a:solidFill>
              </a:rPr>
              <a:t>Pure</a:t>
            </a:r>
            <a:r>
              <a:rPr lang="zh-CN" altLang="en-US" baseline="0" dirty="0" smtClean="0">
                <a:solidFill>
                  <a:schemeClr val="tx1">
                    <a:lumMod val="85000"/>
                    <a:lumOff val="15000"/>
                  </a:schemeClr>
                </a:solidFill>
              </a:rPr>
              <a:t> </a:t>
            </a:r>
            <a:r>
              <a:rPr lang="en-US" altLang="zh-CN" baseline="0" dirty="0" smtClean="0">
                <a:solidFill>
                  <a:schemeClr val="tx1">
                    <a:lumMod val="85000"/>
                    <a:lumOff val="15000"/>
                  </a:schemeClr>
                </a:solidFill>
              </a:rPr>
              <a:t>layout</a:t>
            </a:r>
            <a:r>
              <a:rPr lang="zh-CN" altLang="en-US" baseline="0" dirty="0" smtClean="0">
                <a:solidFill>
                  <a:schemeClr val="tx1">
                    <a:lumMod val="85000"/>
                    <a:lumOff val="15000"/>
                  </a:schemeClr>
                </a:solidFill>
              </a:rPr>
              <a:t> </a:t>
            </a:r>
            <a:r>
              <a:rPr lang="en-US" altLang="zh-CN" baseline="0" dirty="0" smtClean="0">
                <a:solidFill>
                  <a:schemeClr val="tx1">
                    <a:lumMod val="85000"/>
                    <a:lumOff val="15000"/>
                  </a:schemeClr>
                </a:solidFill>
              </a:rPr>
              <a:t>transformation</a:t>
            </a:r>
            <a:endParaRPr lang="en-US" dirty="0">
              <a:solidFill>
                <a:schemeClr val="tx1">
                  <a:lumMod val="85000"/>
                  <a:lumOff val="15000"/>
                </a:schemeClr>
              </a:solidFill>
            </a:endParaRPr>
          </a:p>
        </c:rich>
      </c:tx>
      <c:layout>
        <c:manualLayout>
          <c:xMode val="edge"/>
          <c:yMode val="edge"/>
          <c:x val="0.164466547361584"/>
          <c:y val="0.0"/>
        </c:manualLayout>
      </c:layout>
      <c:overlay val="0"/>
      <c:spPr>
        <a:noFill/>
        <a:ln>
          <a:noFill/>
        </a:ln>
        <a:effectLst/>
      </c:spPr>
      <c:txPr>
        <a:bodyPr rot="0" spcFirstLastPara="1" vertOverflow="ellipsis" vert="horz" wrap="square" anchor="ctr" anchorCtr="1"/>
        <a:lstStyle/>
        <a:p>
          <a:pPr>
            <a:defRPr sz="216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113335221946608"/>
          <c:y val="0.355380567535244"/>
          <c:w val="0.879634684400603"/>
          <c:h val="0.449168122349871"/>
        </c:manualLayout>
      </c:layout>
      <c:barChart>
        <c:barDir val="col"/>
        <c:grouping val="clustered"/>
        <c:varyColors val="0"/>
        <c:ser>
          <c:idx val="0"/>
          <c:order val="0"/>
          <c:tx>
            <c:strRef>
              <c:f>Sheet1!$B$1</c:f>
              <c:strCache>
                <c:ptCount val="1"/>
                <c:pt idx="0">
                  <c:v>Foofah</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Layout Transformation</c:v>
                </c:pt>
              </c:strCache>
            </c:strRef>
          </c:cat>
          <c:val>
            <c:numRef>
              <c:f>Sheet1!$B$2</c:f>
              <c:numCache>
                <c:formatCode>0.00%</c:formatCode>
                <c:ptCount val="1"/>
                <c:pt idx="0">
                  <c:v>0.884</c:v>
                </c:pt>
              </c:numCache>
            </c:numRef>
          </c:val>
        </c:ser>
        <c:ser>
          <c:idx val="1"/>
          <c:order val="1"/>
          <c:tx>
            <c:strRef>
              <c:f>Sheet1!$C$1</c:f>
              <c:strCache>
                <c:ptCount val="1"/>
                <c:pt idx="0">
                  <c:v>FlashRelate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Layout Transformation</c:v>
                </c:pt>
              </c:strCache>
            </c:strRef>
          </c:cat>
          <c:val>
            <c:numRef>
              <c:f>Sheet1!$C$2</c:f>
              <c:numCache>
                <c:formatCode>0.00%</c:formatCode>
                <c:ptCount val="1"/>
                <c:pt idx="0">
                  <c:v>0.977</c:v>
                </c:pt>
              </c:numCache>
            </c:numRef>
          </c:val>
        </c:ser>
        <c:ser>
          <c:idx val="2"/>
          <c:order val="2"/>
          <c:tx>
            <c:strRef>
              <c:f>Sheet1!$D$1</c:f>
              <c:strCache>
                <c:ptCount val="1"/>
                <c:pt idx="0">
                  <c:v>ProgFromEx</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Layout Transformation</c:v>
                </c:pt>
              </c:strCache>
            </c:strRef>
          </c:cat>
          <c:val>
            <c:numRef>
              <c:f>Sheet1!$D$2</c:f>
              <c:numCache>
                <c:formatCode>0.00%</c:formatCode>
                <c:ptCount val="1"/>
                <c:pt idx="0">
                  <c:v>0.744</c:v>
                </c:pt>
              </c:numCache>
            </c:numRef>
          </c:val>
        </c:ser>
        <c:ser>
          <c:idx val="3"/>
          <c:order val="3"/>
          <c:tx>
            <c:strRef>
              <c:f>Sheet1!$E$1</c:f>
              <c:strCache>
                <c:ptCount val="1"/>
                <c:pt idx="0">
                  <c:v>Wrangler</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Layout Transformation</c:v>
                </c:pt>
              </c:strCache>
            </c:strRef>
          </c:cat>
          <c:val>
            <c:numRef>
              <c:f>Sheet1!$E$2</c:f>
              <c:numCache>
                <c:formatCode>0.00%</c:formatCode>
                <c:ptCount val="1"/>
                <c:pt idx="0">
                  <c:v>0.558</c:v>
                </c:pt>
              </c:numCache>
            </c:numRef>
          </c:val>
        </c:ser>
        <c:dLbls>
          <c:dLblPos val="outEnd"/>
          <c:showLegendKey val="0"/>
          <c:showVal val="1"/>
          <c:showCatName val="0"/>
          <c:showSerName val="0"/>
          <c:showPercent val="0"/>
          <c:showBubbleSize val="0"/>
        </c:dLbls>
        <c:gapWidth val="150"/>
        <c:overlap val="-100"/>
        <c:axId val="1047499968"/>
        <c:axId val="1047501744"/>
      </c:barChart>
      <c:catAx>
        <c:axId val="1047499968"/>
        <c:scaling>
          <c:orientation val="minMax"/>
        </c:scaling>
        <c:delete val="1"/>
        <c:axPos val="b"/>
        <c:numFmt formatCode="General" sourceLinked="1"/>
        <c:majorTickMark val="none"/>
        <c:minorTickMark val="none"/>
        <c:tickLblPos val="nextTo"/>
        <c:crossAx val="1047501744"/>
        <c:crosses val="autoZero"/>
        <c:auto val="1"/>
        <c:lblAlgn val="ctr"/>
        <c:lblOffset val="100"/>
        <c:noMultiLvlLbl val="0"/>
      </c:catAx>
      <c:valAx>
        <c:axId val="1047501744"/>
        <c:scaling>
          <c:orientation val="minMax"/>
          <c:max val="1.0"/>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1047499968"/>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2"/>
                </a:solidFill>
                <a:latin typeface="+mn-lt"/>
                <a:ea typeface="+mn-ea"/>
                <a:cs typeface="+mn-cs"/>
              </a:defRPr>
            </a:pPr>
            <a:r>
              <a:rPr lang="en-US" dirty="0" smtClean="0">
                <a:solidFill>
                  <a:schemeClr val="tx1">
                    <a:lumMod val="85000"/>
                    <a:lumOff val="15000"/>
                  </a:schemeClr>
                </a:solidFill>
              </a:rPr>
              <a:t>Include</a:t>
            </a:r>
            <a:r>
              <a:rPr lang="en-US" baseline="0" dirty="0" smtClean="0">
                <a:solidFill>
                  <a:schemeClr val="tx1">
                    <a:lumMod val="85000"/>
                    <a:lumOff val="15000"/>
                  </a:schemeClr>
                </a:solidFill>
              </a:rPr>
              <a:t> </a:t>
            </a:r>
            <a:r>
              <a:rPr lang="en-US" altLang="zh-CN" baseline="0" dirty="0" smtClean="0">
                <a:solidFill>
                  <a:schemeClr val="tx1">
                    <a:lumMod val="85000"/>
                    <a:lumOff val="15000"/>
                  </a:schemeClr>
                </a:solidFill>
              </a:rPr>
              <a:t>syntactic</a:t>
            </a:r>
            <a:r>
              <a:rPr lang="zh-CN" altLang="en-US" baseline="0" dirty="0" smtClean="0">
                <a:solidFill>
                  <a:schemeClr val="tx1">
                    <a:lumMod val="85000"/>
                    <a:lumOff val="15000"/>
                  </a:schemeClr>
                </a:solidFill>
              </a:rPr>
              <a:t> </a:t>
            </a:r>
            <a:r>
              <a:rPr lang="en-US" altLang="zh-CN" baseline="0" dirty="0" smtClean="0">
                <a:solidFill>
                  <a:schemeClr val="tx1">
                    <a:lumMod val="85000"/>
                    <a:lumOff val="15000"/>
                  </a:schemeClr>
                </a:solidFill>
              </a:rPr>
              <a:t>transformations</a:t>
            </a:r>
            <a:endParaRPr lang="en-US" dirty="0">
              <a:solidFill>
                <a:schemeClr val="tx1">
                  <a:lumMod val="85000"/>
                  <a:lumOff val="15000"/>
                </a:schemeClr>
              </a:solidFill>
            </a:endParaRPr>
          </a:p>
        </c:rich>
      </c:tx>
      <c:layout>
        <c:manualLayout>
          <c:xMode val="edge"/>
          <c:yMode val="edge"/>
          <c:x val="0.179689158542108"/>
          <c:y val="0.0"/>
        </c:manualLayout>
      </c:layout>
      <c:overlay val="0"/>
      <c:spPr>
        <a:noFill/>
        <a:ln>
          <a:noFill/>
        </a:ln>
        <a:effectLst/>
      </c:spPr>
      <c:txPr>
        <a:bodyPr rot="0" spcFirstLastPara="1" vertOverflow="ellipsis" vert="horz" wrap="square" anchor="ctr" anchorCtr="1"/>
        <a:lstStyle/>
        <a:p>
          <a:pPr>
            <a:defRPr sz="216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0971790547992441"/>
          <c:y val="0.366774463924612"/>
          <c:w val="0.879634684400603"/>
          <c:h val="0.45228562835169"/>
        </c:manualLayout>
      </c:layout>
      <c:barChart>
        <c:barDir val="col"/>
        <c:grouping val="clustered"/>
        <c:varyColors val="0"/>
        <c:ser>
          <c:idx val="0"/>
          <c:order val="0"/>
          <c:tx>
            <c:strRef>
              <c:f>Sheet1!$B$1</c:f>
              <c:strCache>
                <c:ptCount val="1"/>
                <c:pt idx="0">
                  <c:v>Foofah</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Syntactic Transformation</c:v>
                </c:pt>
              </c:strCache>
            </c:strRef>
          </c:cat>
          <c:val>
            <c:numRef>
              <c:f>Sheet1!$B$2</c:f>
              <c:numCache>
                <c:formatCode>0%</c:formatCode>
                <c:ptCount val="1"/>
                <c:pt idx="0">
                  <c:v>1.0</c:v>
                </c:pt>
              </c:numCache>
            </c:numRef>
          </c:val>
        </c:ser>
        <c:ser>
          <c:idx val="1"/>
          <c:order val="1"/>
          <c:tx>
            <c:strRef>
              <c:f>Sheet1!$C$1</c:f>
              <c:strCache>
                <c:ptCount val="1"/>
                <c:pt idx="0">
                  <c:v>FlashRelate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Syntactic Transformation</c:v>
                </c:pt>
              </c:strCache>
            </c:strRef>
          </c:cat>
          <c:val>
            <c:numRef>
              <c:f>Sheet1!$C$2</c:f>
              <c:numCache>
                <c:formatCode>0%</c:formatCode>
                <c:ptCount val="1"/>
                <c:pt idx="0">
                  <c:v>0.0</c:v>
                </c:pt>
              </c:numCache>
            </c:numRef>
          </c:val>
        </c:ser>
        <c:ser>
          <c:idx val="2"/>
          <c:order val="2"/>
          <c:tx>
            <c:strRef>
              <c:f>Sheet1!$D$1</c:f>
              <c:strCache>
                <c:ptCount val="1"/>
                <c:pt idx="0">
                  <c:v>ProgFromEx</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Syntactic Transformation</c:v>
                </c:pt>
              </c:strCache>
            </c:strRef>
          </c:cat>
          <c:val>
            <c:numRef>
              <c:f>Sheet1!$D$2</c:f>
              <c:numCache>
                <c:formatCode>0%</c:formatCode>
                <c:ptCount val="1"/>
                <c:pt idx="0">
                  <c:v>0.0</c:v>
                </c:pt>
              </c:numCache>
            </c:numRef>
          </c:val>
        </c:ser>
        <c:ser>
          <c:idx val="3"/>
          <c:order val="3"/>
          <c:tx>
            <c:strRef>
              <c:f>Sheet1!$E$1</c:f>
              <c:strCache>
                <c:ptCount val="1"/>
                <c:pt idx="0">
                  <c:v>Wrangler</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Syntactic Transformation</c:v>
                </c:pt>
              </c:strCache>
            </c:strRef>
          </c:cat>
          <c:val>
            <c:numRef>
              <c:f>Sheet1!$E$2</c:f>
              <c:numCache>
                <c:formatCode>0.00%</c:formatCode>
                <c:ptCount val="1"/>
                <c:pt idx="0">
                  <c:v>0.857</c:v>
                </c:pt>
              </c:numCache>
            </c:numRef>
          </c:val>
        </c:ser>
        <c:dLbls>
          <c:dLblPos val="outEnd"/>
          <c:showLegendKey val="0"/>
          <c:showVal val="1"/>
          <c:showCatName val="0"/>
          <c:showSerName val="0"/>
          <c:showPercent val="0"/>
          <c:showBubbleSize val="0"/>
        </c:dLbls>
        <c:gapWidth val="150"/>
        <c:overlap val="-100"/>
        <c:axId val="1222689312"/>
        <c:axId val="854143696"/>
      </c:barChart>
      <c:catAx>
        <c:axId val="1222689312"/>
        <c:scaling>
          <c:orientation val="minMax"/>
        </c:scaling>
        <c:delete val="1"/>
        <c:axPos val="b"/>
        <c:numFmt formatCode="General" sourceLinked="1"/>
        <c:majorTickMark val="none"/>
        <c:minorTickMark val="none"/>
        <c:tickLblPos val="nextTo"/>
        <c:crossAx val="854143696"/>
        <c:crosses val="autoZero"/>
        <c:auto val="1"/>
        <c:lblAlgn val="ctr"/>
        <c:lblOffset val="100"/>
        <c:noMultiLvlLbl val="0"/>
      </c:catAx>
      <c:valAx>
        <c:axId val="854143696"/>
        <c:scaling>
          <c:orientation val="minMax"/>
          <c:max val="1.0"/>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1222689312"/>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2"/>
                </a:solidFill>
                <a:latin typeface="+mn-lt"/>
                <a:ea typeface="+mn-ea"/>
                <a:cs typeface="+mn-cs"/>
              </a:defRPr>
            </a:pPr>
            <a:r>
              <a:rPr lang="en-US" dirty="0" smtClean="0"/>
              <a:t>Number </a:t>
            </a:r>
            <a:r>
              <a:rPr lang="en-US" dirty="0"/>
              <a:t>of </a:t>
            </a:r>
            <a:r>
              <a:rPr lang="en-US" dirty="0" smtClean="0"/>
              <a:t>input-output examples required </a:t>
            </a:r>
            <a:r>
              <a:rPr lang="en-US" dirty="0"/>
              <a:t>for </a:t>
            </a:r>
            <a:r>
              <a:rPr lang="en-US" dirty="0" smtClean="0"/>
              <a:t>benchmark tests</a:t>
            </a:r>
            <a:endParaRPr lang="en-US" dirty="0"/>
          </a:p>
        </c:rich>
      </c:tx>
      <c:overlay val="0"/>
      <c:spPr>
        <a:noFill/>
        <a:ln>
          <a:noFill/>
        </a:ln>
        <a:effectLst/>
      </c:spPr>
      <c:txPr>
        <a:bodyPr rot="0" spcFirstLastPara="1" vertOverflow="ellipsis" vert="horz" wrap="square" anchor="ctr" anchorCtr="1"/>
        <a:lstStyle/>
        <a:p>
          <a:pPr>
            <a:defRPr sz="216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167744940281858"/>
          <c:y val="0.29301331857672"/>
          <c:w val="0.803150486333719"/>
          <c:h val="0.554299806847878"/>
        </c:manualLayout>
      </c:layout>
      <c:barChart>
        <c:barDir val="col"/>
        <c:grouping val="clustered"/>
        <c:varyColors val="0"/>
        <c:ser>
          <c:idx val="0"/>
          <c:order val="0"/>
          <c:tx>
            <c:strRef>
              <c:f>Sheet1!$B$1</c:f>
              <c:strCache>
                <c:ptCount val="1"/>
                <c:pt idx="0">
                  <c:v># of scenarios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Sheet1!$A$2:$A$4</c:f>
              <c:strCache>
                <c:ptCount val="3"/>
                <c:pt idx="0">
                  <c:v>1</c:v>
                </c:pt>
                <c:pt idx="1">
                  <c:v>2</c:v>
                </c:pt>
                <c:pt idx="2">
                  <c:v>Failure</c:v>
                </c:pt>
              </c:strCache>
            </c:strRef>
          </c:cat>
          <c:val>
            <c:numRef>
              <c:f>Sheet1!$B$2:$B$4</c:f>
              <c:numCache>
                <c:formatCode>General</c:formatCode>
                <c:ptCount val="3"/>
                <c:pt idx="0">
                  <c:v>0.5</c:v>
                </c:pt>
                <c:pt idx="1">
                  <c:v>0.4</c:v>
                </c:pt>
                <c:pt idx="2">
                  <c:v>0.1</c:v>
                </c:pt>
              </c:numCache>
            </c:numRef>
          </c:val>
        </c:ser>
        <c:dLbls>
          <c:dLblPos val="outEnd"/>
          <c:showLegendKey val="0"/>
          <c:showVal val="1"/>
          <c:showCatName val="0"/>
          <c:showSerName val="0"/>
          <c:showPercent val="0"/>
          <c:showBubbleSize val="0"/>
        </c:dLbls>
        <c:gapWidth val="150"/>
        <c:overlap val="-24"/>
        <c:axId val="1184914608"/>
        <c:axId val="1185186752"/>
      </c:barChart>
      <c:catAx>
        <c:axId val="118491460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1185186752"/>
        <c:crosses val="autoZero"/>
        <c:auto val="1"/>
        <c:lblAlgn val="ctr"/>
        <c:lblOffset val="100"/>
        <c:noMultiLvlLbl val="0"/>
      </c:catAx>
      <c:valAx>
        <c:axId val="1185186752"/>
        <c:scaling>
          <c:orientation val="minMax"/>
          <c:max val="1.0"/>
          <c:min val="0.0"/>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1184914608"/>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2"/>
                </a:solidFill>
                <a:latin typeface="+mn-lt"/>
                <a:ea typeface="+mn-ea"/>
                <a:cs typeface="+mn-cs"/>
              </a:defRPr>
            </a:pPr>
            <a:r>
              <a:rPr lang="en-US"/>
              <a:t>Worst-case system runtime for each synthesis </a:t>
            </a:r>
          </a:p>
        </c:rich>
      </c:tx>
      <c:overlay val="0"/>
      <c:spPr>
        <a:noFill/>
        <a:ln>
          <a:noFill/>
        </a:ln>
        <a:effectLst/>
      </c:spPr>
      <c:txPr>
        <a:bodyPr rot="0" spcFirstLastPara="1" vertOverflow="ellipsis" vert="horz" wrap="square" anchor="ctr" anchorCtr="1"/>
        <a:lstStyle/>
        <a:p>
          <a:pPr>
            <a:defRPr sz="216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164296754362488"/>
          <c:y val="0.287291043663654"/>
          <c:w val="0.805766556929029"/>
          <c:h val="0.563609291642851"/>
        </c:manualLayout>
      </c:layout>
      <c:barChart>
        <c:barDir val="col"/>
        <c:grouping val="clustered"/>
        <c:varyColors val="0"/>
        <c:ser>
          <c:idx val="0"/>
          <c:order val="0"/>
          <c:tx>
            <c:strRef>
              <c:f>Sheet1!$B$1</c:f>
              <c:strCache>
                <c:ptCount val="1"/>
                <c:pt idx="0">
                  <c:v>Percent of Tests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Sheet1!$A$2:$A$4</c:f>
              <c:strCache>
                <c:ptCount val="3"/>
                <c:pt idx="0">
                  <c:v>≤ 1 sec</c:v>
                </c:pt>
                <c:pt idx="1">
                  <c:v>≤ 5 sec</c:v>
                </c:pt>
                <c:pt idx="2">
                  <c:v>≤ 30 sec</c:v>
                </c:pt>
              </c:strCache>
            </c:strRef>
          </c:cat>
          <c:val>
            <c:numRef>
              <c:f>Sheet1!$B$2:$B$4</c:f>
              <c:numCache>
                <c:formatCode>General</c:formatCode>
                <c:ptCount val="3"/>
                <c:pt idx="0">
                  <c:v>0.74</c:v>
                </c:pt>
                <c:pt idx="1">
                  <c:v>0.86</c:v>
                </c:pt>
                <c:pt idx="2">
                  <c:v>0.88</c:v>
                </c:pt>
              </c:numCache>
            </c:numRef>
          </c:val>
        </c:ser>
        <c:dLbls>
          <c:showLegendKey val="0"/>
          <c:showVal val="0"/>
          <c:showCatName val="0"/>
          <c:showSerName val="0"/>
          <c:showPercent val="0"/>
          <c:showBubbleSize val="0"/>
        </c:dLbls>
        <c:gapWidth val="150"/>
        <c:overlap val="-24"/>
        <c:axId val="1159302496"/>
        <c:axId val="1159304272"/>
      </c:barChart>
      <c:catAx>
        <c:axId val="115930249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1159304272"/>
        <c:crosses val="autoZero"/>
        <c:auto val="1"/>
        <c:lblAlgn val="ctr"/>
        <c:lblOffset val="100"/>
        <c:noMultiLvlLbl val="0"/>
      </c:catAx>
      <c:valAx>
        <c:axId val="1159304272"/>
        <c:scaling>
          <c:orientation val="minMax"/>
          <c:min val="0.0"/>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1159302496"/>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Wrangler</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Sheet1!$A$2:$A$9</c:f>
              <c:strCache>
                <c:ptCount val="8"/>
                <c:pt idx="0">
                  <c:v>PW1</c:v>
                </c:pt>
                <c:pt idx="1">
                  <c:v>PW3</c:v>
                </c:pt>
                <c:pt idx="2">
                  <c:v>ProgFromEx13</c:v>
                </c:pt>
                <c:pt idx="3">
                  <c:v>PW5</c:v>
                </c:pt>
                <c:pt idx="4">
                  <c:v>ProgFromEx17</c:v>
                </c:pt>
                <c:pt idx="5">
                  <c:v>PW7</c:v>
                </c:pt>
                <c:pt idx="6">
                  <c:v>Proactive1</c:v>
                </c:pt>
                <c:pt idx="7">
                  <c:v>Wrangler3</c:v>
                </c:pt>
              </c:strCache>
            </c:strRef>
          </c:cat>
          <c:val>
            <c:numRef>
              <c:f>Sheet1!$B$2:$B$9</c:f>
              <c:numCache>
                <c:formatCode>General</c:formatCode>
                <c:ptCount val="8"/>
                <c:pt idx="0">
                  <c:v>104.2</c:v>
                </c:pt>
                <c:pt idx="1">
                  <c:v>96.4</c:v>
                </c:pt>
                <c:pt idx="2">
                  <c:v>263.6</c:v>
                </c:pt>
                <c:pt idx="3">
                  <c:v>242.0</c:v>
                </c:pt>
                <c:pt idx="4">
                  <c:v>72.4</c:v>
                </c:pt>
                <c:pt idx="5">
                  <c:v>141.0</c:v>
                </c:pt>
                <c:pt idx="6">
                  <c:v>324.2</c:v>
                </c:pt>
                <c:pt idx="7">
                  <c:v>590.6</c:v>
                </c:pt>
              </c:numCache>
            </c:numRef>
          </c:val>
        </c:ser>
        <c:ser>
          <c:idx val="1"/>
          <c:order val="1"/>
          <c:tx>
            <c:strRef>
              <c:f>Sheet1!$C$1</c:f>
              <c:strCache>
                <c:ptCount val="1"/>
                <c:pt idx="0">
                  <c:v>Foofah</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Sheet1!$A$2:$A$9</c:f>
              <c:strCache>
                <c:ptCount val="8"/>
                <c:pt idx="0">
                  <c:v>PW1</c:v>
                </c:pt>
                <c:pt idx="1">
                  <c:v>PW3</c:v>
                </c:pt>
                <c:pt idx="2">
                  <c:v>ProgFromEx13</c:v>
                </c:pt>
                <c:pt idx="3">
                  <c:v>PW5</c:v>
                </c:pt>
                <c:pt idx="4">
                  <c:v>ProgFromEx17</c:v>
                </c:pt>
                <c:pt idx="5">
                  <c:v>PW7</c:v>
                </c:pt>
                <c:pt idx="6">
                  <c:v>Proactive1</c:v>
                </c:pt>
                <c:pt idx="7">
                  <c:v>Wrangler3</c:v>
                </c:pt>
              </c:strCache>
            </c:strRef>
          </c:cat>
          <c:val>
            <c:numRef>
              <c:f>Sheet1!$C$2:$C$9</c:f>
              <c:numCache>
                <c:formatCode>General</c:formatCode>
                <c:ptCount val="8"/>
                <c:pt idx="0">
                  <c:v>49.4</c:v>
                </c:pt>
                <c:pt idx="1">
                  <c:v>38.6</c:v>
                </c:pt>
                <c:pt idx="2">
                  <c:v>145.8</c:v>
                </c:pt>
                <c:pt idx="3">
                  <c:v>58.8</c:v>
                </c:pt>
                <c:pt idx="4">
                  <c:v>48.6</c:v>
                </c:pt>
                <c:pt idx="5">
                  <c:v>44.4</c:v>
                </c:pt>
                <c:pt idx="6">
                  <c:v>104.2</c:v>
                </c:pt>
                <c:pt idx="7">
                  <c:v>137.0</c:v>
                </c:pt>
              </c:numCache>
            </c:numRef>
          </c:val>
        </c:ser>
        <c:dLbls>
          <c:showLegendKey val="0"/>
          <c:showVal val="0"/>
          <c:showCatName val="0"/>
          <c:showSerName val="0"/>
          <c:showPercent val="0"/>
          <c:showBubbleSize val="0"/>
        </c:dLbls>
        <c:gapWidth val="100"/>
        <c:overlap val="-24"/>
        <c:axId val="1147812064"/>
        <c:axId val="1186861296"/>
      </c:barChart>
      <c:catAx>
        <c:axId val="114781206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1186861296"/>
        <c:crosses val="autoZero"/>
        <c:auto val="1"/>
        <c:lblAlgn val="ctr"/>
        <c:lblOffset val="100"/>
        <c:noMultiLvlLbl val="0"/>
      </c:catAx>
      <c:valAx>
        <c:axId val="1186861296"/>
        <c:scaling>
          <c:orientation val="minMax"/>
          <c:max val="60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2"/>
                    </a:solidFill>
                    <a:latin typeface="+mn-lt"/>
                    <a:ea typeface="+mn-ea"/>
                    <a:cs typeface="+mn-cs"/>
                  </a:defRPr>
                </a:pPr>
                <a:r>
                  <a:rPr lang="en-US"/>
                  <a:t>Total Completion Time (S)</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1147812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F0B02D-FE7E-4A44-9B62-593BF8EC84F6}" type="datetimeFigureOut">
              <a:rPr lang="en-US" smtClean="0"/>
              <a:t>5/17/17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732C9-26A6-D74B-B838-A62A1DB537B3}" type="slidenum">
              <a:rPr lang="en-US" smtClean="0"/>
              <a:t>‹#›</a:t>
            </a:fld>
            <a:endParaRPr lang="en-US"/>
          </a:p>
        </p:txBody>
      </p:sp>
    </p:spTree>
    <p:extLst>
      <p:ext uri="{BB962C8B-B14F-4D97-AF65-F5344CB8AC3E}">
        <p14:creationId xmlns:p14="http://schemas.microsoft.com/office/powerpoint/2010/main" val="38948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 everyone</a:t>
            </a:r>
            <a:r>
              <a:rPr lang="en-US" baseline="0" dirty="0" smtClean="0"/>
              <a:t>. Thanks for coming to my talk. I am Mark from University of Michigan and we have three other incredible researchers: Mike Anderson, Mike </a:t>
            </a:r>
            <a:r>
              <a:rPr lang="en-US" baseline="0" dirty="0" err="1" smtClean="0"/>
              <a:t>Cafarella</a:t>
            </a:r>
            <a:r>
              <a:rPr lang="en-US" baseline="0" dirty="0" smtClean="0"/>
              <a:t>, and H. V. </a:t>
            </a:r>
            <a:r>
              <a:rPr lang="en-US" baseline="0" dirty="0" err="1" smtClean="0"/>
              <a:t>Jagadish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1</a:t>
            </a:fld>
            <a:endParaRPr lang="en-US"/>
          </a:p>
        </p:txBody>
      </p:sp>
    </p:spTree>
    <p:extLst>
      <p:ext uri="{BB962C8B-B14F-4D97-AF65-F5344CB8AC3E}">
        <p14:creationId xmlns:p14="http://schemas.microsoft.com/office/powerpoint/2010/main" val="564764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our proposed user interaction model.</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10</a:t>
            </a:fld>
            <a:endParaRPr lang="en-US"/>
          </a:p>
        </p:txBody>
      </p:sp>
    </p:spTree>
    <p:extLst>
      <p:ext uri="{BB962C8B-B14F-4D97-AF65-F5344CB8AC3E}">
        <p14:creationId xmlns:p14="http://schemas.microsoft.com/office/powerpoint/2010/main" val="247529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user input to our proposed synthesis technique</a:t>
            </a:r>
            <a:r>
              <a:rPr lang="en-US" baseline="0" dirty="0" smtClean="0"/>
              <a:t> is the input-output example. The input example is a sample of the raw data and the output example is the transformed view of this sample.</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11</a:t>
            </a:fld>
            <a:endParaRPr lang="en-US"/>
          </a:p>
        </p:txBody>
      </p:sp>
    </p:spTree>
    <p:extLst>
      <p:ext uri="{BB962C8B-B14F-4D97-AF65-F5344CB8AC3E}">
        <p14:creationId xmlns:p14="http://schemas.microsoft.com/office/powerpoint/2010/main" val="1501361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Bob’s case</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12</a:t>
            </a:fld>
            <a:endParaRPr lang="en-US"/>
          </a:p>
        </p:txBody>
      </p:sp>
    </p:spTree>
    <p:extLst>
      <p:ext uri="{BB962C8B-B14F-4D97-AF65-F5344CB8AC3E}">
        <p14:creationId xmlns:p14="http://schemas.microsoft.com/office/powerpoint/2010/main" val="1030669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system output is a loop-free program parameterized by PW operators.</a:t>
            </a:r>
            <a:r>
              <a:rPr lang="en-US" baseline="0" dirty="0" smtClean="0"/>
              <a:t> A loop-free program</a:t>
            </a:r>
            <a:r>
              <a:rPr lang="en-US" dirty="0" smtClean="0"/>
              <a:t> is a straight-line program parametrized by the set of operators/components used. The second</a:t>
            </a:r>
            <a:r>
              <a:rPr lang="en-US" baseline="0" dirty="0" smtClean="0"/>
              <a:t> operator takes in the output of the first operator and so and and so forth.</a:t>
            </a:r>
            <a:r>
              <a:rPr lang="en-US" dirty="0" smtClean="0"/>
              <a:t> No outer-loops</a:t>
            </a:r>
            <a:r>
              <a:rPr lang="en-US" baseline="0" dirty="0" smtClean="0"/>
              <a:t> or conditions exist in the program.</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13</a:t>
            </a:fld>
            <a:endParaRPr lang="en-US"/>
          </a:p>
        </p:txBody>
      </p:sp>
    </p:spTree>
    <p:extLst>
      <p:ext uri="{BB962C8B-B14F-4D97-AF65-F5344CB8AC3E}">
        <p14:creationId xmlns:p14="http://schemas.microsoft.com/office/powerpoint/2010/main" val="8952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the problem</a:t>
            </a:r>
            <a:r>
              <a:rPr lang="en-US" baseline="0" dirty="0" smtClean="0"/>
              <a:t> to solve in our project is to find such a loop-free program that takes in user-provided sampled raw data and outputs the transformed view of the sample.</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14</a:t>
            </a:fld>
            <a:endParaRPr lang="en-US"/>
          </a:p>
        </p:txBody>
      </p:sp>
    </p:spTree>
    <p:extLst>
      <p:ext uri="{BB962C8B-B14F-4D97-AF65-F5344CB8AC3E}">
        <p14:creationId xmlns:p14="http://schemas.microsoft.com/office/powerpoint/2010/main" val="267115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raw data we</a:t>
            </a:r>
            <a:r>
              <a:rPr lang="en-US" baseline="0" dirty="0" smtClean="0"/>
              <a:t> want to transform in our project is  a grid of values, an example could be spreadsheets. The data has to follow some regular structures which means these data are usually automatically generated. Some examples could be system log data (txt data that are in csv format, where splitter is space or \t are taken in as tabular form). A counter example could be twitter posts, news articles. </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15</a:t>
            </a:fld>
            <a:endParaRPr lang="en-US"/>
          </a:p>
        </p:txBody>
      </p:sp>
    </p:spTree>
    <p:extLst>
      <p:ext uri="{BB962C8B-B14F-4D97-AF65-F5344CB8AC3E}">
        <p14:creationId xmlns:p14="http://schemas.microsoft.com/office/powerpoint/2010/main" val="358015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At</a:t>
            </a:r>
            <a:r>
              <a:rPr lang="en-US" sz="1200" b="0" i="0" u="none" strike="noStrike" kern="1200" baseline="0" dirty="0" smtClean="0">
                <a:solidFill>
                  <a:schemeClr val="tx1"/>
                </a:solidFill>
                <a:effectLst/>
                <a:latin typeface="+mn-lt"/>
                <a:ea typeface="+mn-ea"/>
                <a:cs typeface="+mn-cs"/>
              </a:rPr>
              <a:t> this moment, we do not consider semantic transformations. A simple example of semantic transformation is transforming ”May” into “05”. Such transformation </a:t>
            </a:r>
            <a:r>
              <a:rPr lang="en-US" sz="1200" b="0" i="0" u="none" strike="noStrike" kern="1200" dirty="0" smtClean="0">
                <a:solidFill>
                  <a:schemeClr val="tx1"/>
                </a:solidFill>
                <a:effectLst/>
                <a:latin typeface="+mn-lt"/>
                <a:ea typeface="+mn-ea"/>
                <a:cs typeface="+mn-cs"/>
              </a:rPr>
              <a:t>requires outside information which our system currently does not incorporate</a:t>
            </a:r>
            <a:endParaRPr lang="en-US" baseline="0" dirty="0" smtClean="0"/>
          </a:p>
        </p:txBody>
      </p:sp>
      <p:sp>
        <p:nvSpPr>
          <p:cNvPr id="4" name="Slide Number Placeholder 3"/>
          <p:cNvSpPr>
            <a:spLocks noGrp="1"/>
          </p:cNvSpPr>
          <p:nvPr>
            <p:ph type="sldNum" sz="quarter" idx="10"/>
          </p:nvPr>
        </p:nvSpPr>
        <p:spPr/>
        <p:txBody>
          <a:bodyPr/>
          <a:lstStyle/>
          <a:p>
            <a:fld id="{51F732C9-26A6-D74B-B838-A62A1DB537B3}" type="slidenum">
              <a:rPr lang="en-US" smtClean="0"/>
              <a:t>16</a:t>
            </a:fld>
            <a:endParaRPr lang="en-US"/>
          </a:p>
        </p:txBody>
      </p:sp>
    </p:spTree>
    <p:extLst>
      <p:ext uri="{BB962C8B-B14F-4D97-AF65-F5344CB8AC3E}">
        <p14:creationId xmlns:p14="http://schemas.microsoft.com/office/powerpoint/2010/main" val="1080279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17</a:t>
            </a:fld>
            <a:endParaRPr lang="en-US"/>
          </a:p>
        </p:txBody>
      </p:sp>
    </p:spTree>
    <p:extLst>
      <p:ext uri="{BB962C8B-B14F-4D97-AF65-F5344CB8AC3E}">
        <p14:creationId xmlns:p14="http://schemas.microsoft.com/office/powerpoint/2010/main" val="2006960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baseline="0" dirty="0" smtClean="0"/>
              <a:t> our view, the process of synthesized program is similar to a search problem.</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18</a:t>
            </a:fld>
            <a:endParaRPr lang="en-US"/>
          </a:p>
        </p:txBody>
      </p:sp>
    </p:spTree>
    <p:extLst>
      <p:ext uri="{BB962C8B-B14F-4D97-AF65-F5344CB8AC3E}">
        <p14:creationId xmlns:p14="http://schemas.microsoft.com/office/powerpoint/2010/main" val="169514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19</a:t>
            </a:fld>
            <a:endParaRPr lang="en-US"/>
          </a:p>
        </p:txBody>
      </p:sp>
    </p:spTree>
    <p:extLst>
      <p:ext uri="{BB962C8B-B14F-4D97-AF65-F5344CB8AC3E}">
        <p14:creationId xmlns:p14="http://schemas.microsoft.com/office/powerpoint/2010/main" val="1294648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all</a:t>
            </a:r>
            <a:r>
              <a:rPr lang="en-US" baseline="0" dirty="0" smtClean="0"/>
              <a:t> know that most data in the real-world are unstructured data. Performing data analysis, visualization or simply load them to the database is almost impossible, unless they are transformed into a better form, e.g. a relational form</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2</a:t>
            </a:fld>
            <a:endParaRPr lang="en-US"/>
          </a:p>
        </p:txBody>
      </p:sp>
    </p:spTree>
    <p:extLst>
      <p:ext uri="{BB962C8B-B14F-4D97-AF65-F5344CB8AC3E}">
        <p14:creationId xmlns:p14="http://schemas.microsoft.com/office/powerpoint/2010/main" val="1343831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20</a:t>
            </a:fld>
            <a:endParaRPr lang="en-US"/>
          </a:p>
        </p:txBody>
      </p:sp>
    </p:spTree>
    <p:extLst>
      <p:ext uri="{BB962C8B-B14F-4D97-AF65-F5344CB8AC3E}">
        <p14:creationId xmlns:p14="http://schemas.microsoft.com/office/powerpoint/2010/main" val="562949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picture our problem in this way: this is  the input example provided by the user as an initial state, this is the output example as a goal state, the sequence of operations is like a path that connects input and output example. </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21</a:t>
            </a:fld>
            <a:endParaRPr lang="en-US"/>
          </a:p>
        </p:txBody>
      </p:sp>
    </p:spTree>
    <p:extLst>
      <p:ext uri="{BB962C8B-B14F-4D97-AF65-F5344CB8AC3E}">
        <p14:creationId xmlns:p14="http://schemas.microsoft.com/office/powerpoint/2010/main" val="1994309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search</a:t>
            </a:r>
            <a:r>
              <a:rPr lang="en-US" baseline="0" dirty="0" smtClean="0"/>
              <a:t> algorithm is an approach that is commonly used to solve the search problem. A* keeps exploring the most promising intermediate state, which is the state with the smallest f score, until it reaches the goal state. F score is the sum of traveled distance and heuristic, which is the estimated distance to the goal state.</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22</a:t>
            </a:fld>
            <a:endParaRPr lang="en-US"/>
          </a:p>
        </p:txBody>
      </p:sp>
    </p:spTree>
    <p:extLst>
      <p:ext uri="{BB962C8B-B14F-4D97-AF65-F5344CB8AC3E}">
        <p14:creationId xmlns:p14="http://schemas.microsoft.com/office/powerpoint/2010/main" val="911614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23</a:t>
            </a:fld>
            <a:endParaRPr lang="en-US"/>
          </a:p>
        </p:txBody>
      </p:sp>
    </p:spTree>
    <p:extLst>
      <p:ext uri="{BB962C8B-B14F-4D97-AF65-F5344CB8AC3E}">
        <p14:creationId xmlns:p14="http://schemas.microsoft.com/office/powerpoint/2010/main" val="1150856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define table edit distance as the heuristic function. But in practice, it is not a perfect heuristic because it is much larger than potter’s wheel distance because it is proportional to the data size. And when this is the case. A* algorithm is simply a greedy algorithm and can be mislead by the heuristic severely. To alleviate this issue, we create a fix based on another observation.</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24</a:t>
            </a:fld>
            <a:endParaRPr lang="en-US"/>
          </a:p>
        </p:txBody>
      </p:sp>
    </p:spTree>
    <p:extLst>
      <p:ext uri="{BB962C8B-B14F-4D97-AF65-F5344CB8AC3E}">
        <p14:creationId xmlns:p14="http://schemas.microsoft.com/office/powerpoint/2010/main" val="1901046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these</a:t>
            </a:r>
            <a:r>
              <a:rPr lang="en-US" baseline="0" dirty="0" smtClean="0"/>
              <a:t> requirements in our mind let’s brainstorm some of the possible heuristic design. Intuitively, we might want to have an operator-level heuristic which estimates the actual number of potter’s wheel operators to use. But this is hard unless we already know what operator to use. Therefore, it is not easy to compute and is unclear whether it is effective.</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25</a:t>
            </a:fld>
            <a:endParaRPr lang="en-US"/>
          </a:p>
        </p:txBody>
      </p:sp>
    </p:spTree>
    <p:extLst>
      <p:ext uri="{BB962C8B-B14F-4D97-AF65-F5344CB8AC3E}">
        <p14:creationId xmlns:p14="http://schemas.microsoft.com/office/powerpoint/2010/main" val="661171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a:t>
            </a:r>
            <a:r>
              <a:rPr lang="en-US" baseline="0" dirty="0" smtClean="0"/>
              <a:t> estimating the # of operators is hard, let’s try some simple heuristic, like a column-level heuristic. For example, we can estimate # of different columns in two tables. Although, this is easy to compute, it is essential very inaccurate because many operators transform across multiple columns.</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26</a:t>
            </a:fld>
            <a:endParaRPr lang="en-US"/>
          </a:p>
        </p:txBody>
      </p:sp>
    </p:spTree>
    <p:extLst>
      <p:ext uri="{BB962C8B-B14F-4D97-AF65-F5344CB8AC3E}">
        <p14:creationId xmlns:p14="http://schemas.microsoft.com/office/powerpoint/2010/main" val="942528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project,</a:t>
            </a:r>
            <a:r>
              <a:rPr lang="en-US" baseline="0" dirty="0" smtClean="0"/>
              <a:t> we decided to use a cell-level heuristic based on our heuristic that #1 a correct transformation makes data more similar to its desired state, #2 the similar a table is to its desired state.</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27</a:t>
            </a:fld>
            <a:endParaRPr lang="en-US"/>
          </a:p>
        </p:txBody>
      </p:sp>
    </p:spTree>
    <p:extLst>
      <p:ext uri="{BB962C8B-B14F-4D97-AF65-F5344CB8AC3E}">
        <p14:creationId xmlns:p14="http://schemas.microsoft.com/office/powerpoint/2010/main" val="550831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the naïve heuristic section</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28</a:t>
            </a:fld>
            <a:endParaRPr lang="en-US"/>
          </a:p>
        </p:txBody>
      </p:sp>
    </p:spTree>
    <p:extLst>
      <p:ext uri="{BB962C8B-B14F-4D97-AF65-F5344CB8AC3E}">
        <p14:creationId xmlns:p14="http://schemas.microsoft.com/office/powerpoint/2010/main" val="21306786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made</a:t>
            </a:r>
            <a:r>
              <a:rPr lang="en-US" baseline="0" dirty="0" smtClean="0"/>
              <a:t> an observation that almost all of the Potter’s Wheel operations can be seen as many cell-level transformation operation. Split for example can be seen as cell transform operations</a:t>
            </a:r>
            <a:endParaRPr lang="en-US" dirty="0" smtClean="0"/>
          </a:p>
        </p:txBody>
      </p:sp>
      <p:sp>
        <p:nvSpPr>
          <p:cNvPr id="4" name="Slide Number Placeholder 3"/>
          <p:cNvSpPr>
            <a:spLocks noGrp="1"/>
          </p:cNvSpPr>
          <p:nvPr>
            <p:ph type="sldNum" sz="quarter" idx="10"/>
          </p:nvPr>
        </p:nvSpPr>
        <p:spPr/>
        <p:txBody>
          <a:bodyPr/>
          <a:lstStyle/>
          <a:p>
            <a:fld id="{51F732C9-26A6-D74B-B838-A62A1DB537B3}" type="slidenum">
              <a:rPr lang="en-US" smtClean="0"/>
              <a:t>29</a:t>
            </a:fld>
            <a:endParaRPr lang="en-US"/>
          </a:p>
        </p:txBody>
      </p:sp>
    </p:spTree>
    <p:extLst>
      <p:ext uri="{BB962C8B-B14F-4D97-AF65-F5344CB8AC3E}">
        <p14:creationId xmlns:p14="http://schemas.microsoft.com/office/powerpoint/2010/main" val="1132662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guess most people will bet</a:t>
            </a:r>
            <a:r>
              <a:rPr lang="en-US" baseline="0" dirty="0" smtClean="0"/>
              <a:t> their luck on editing tools like Excel to perform such a transformation. But the amount of the effort quickly becomes intolerable as long as the data is larger than just a few records. Normally, programmers are hired to write programs to automate such transformation process. Yet, these code are hard to maintain and programmers today are very expensive.</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3</a:t>
            </a:fld>
            <a:endParaRPr lang="en-US"/>
          </a:p>
        </p:txBody>
      </p:sp>
    </p:spTree>
    <p:extLst>
      <p:ext uri="{BB962C8B-B14F-4D97-AF65-F5344CB8AC3E}">
        <p14:creationId xmlns:p14="http://schemas.microsoft.com/office/powerpoint/2010/main" val="14174488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made</a:t>
            </a:r>
            <a:r>
              <a:rPr lang="en-US" baseline="0" dirty="0" smtClean="0"/>
              <a:t> an observation that almost all of the Potter’s Wheel operations can be seen as many cell-level transformation operation. Split for example can be seen as cell transform operations</a:t>
            </a:r>
            <a:endParaRPr lang="en-US" dirty="0" smtClean="0"/>
          </a:p>
        </p:txBody>
      </p:sp>
      <p:sp>
        <p:nvSpPr>
          <p:cNvPr id="4" name="Slide Number Placeholder 3"/>
          <p:cNvSpPr>
            <a:spLocks noGrp="1"/>
          </p:cNvSpPr>
          <p:nvPr>
            <p:ph type="sldNum" sz="quarter" idx="10"/>
          </p:nvPr>
        </p:nvSpPr>
        <p:spPr/>
        <p:txBody>
          <a:bodyPr/>
          <a:lstStyle/>
          <a:p>
            <a:fld id="{51F732C9-26A6-D74B-B838-A62A1DB537B3}" type="slidenum">
              <a:rPr lang="en-US" smtClean="0"/>
              <a:t>30</a:t>
            </a:fld>
            <a:endParaRPr lang="en-US"/>
          </a:p>
        </p:txBody>
      </p:sp>
    </p:spTree>
    <p:extLst>
      <p:ext uri="{BB962C8B-B14F-4D97-AF65-F5344CB8AC3E}">
        <p14:creationId xmlns:p14="http://schemas.microsoft.com/office/powerpoint/2010/main" val="1540445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made</a:t>
            </a:r>
            <a:r>
              <a:rPr lang="en-US" baseline="0" dirty="0" smtClean="0"/>
              <a:t> an observation that almost all of the Potter’s Wheel operations can be seen as many cell-level transformation operation. Split for example can be seen as cell transform operations</a:t>
            </a:r>
            <a:endParaRPr lang="en-US" dirty="0" smtClean="0"/>
          </a:p>
        </p:txBody>
      </p:sp>
      <p:sp>
        <p:nvSpPr>
          <p:cNvPr id="4" name="Slide Number Placeholder 3"/>
          <p:cNvSpPr>
            <a:spLocks noGrp="1"/>
          </p:cNvSpPr>
          <p:nvPr>
            <p:ph type="sldNum" sz="quarter" idx="10"/>
          </p:nvPr>
        </p:nvSpPr>
        <p:spPr/>
        <p:txBody>
          <a:bodyPr/>
          <a:lstStyle/>
          <a:p>
            <a:fld id="{51F732C9-26A6-D74B-B838-A62A1DB537B3}" type="slidenum">
              <a:rPr lang="en-US" smtClean="0"/>
              <a:t>31</a:t>
            </a:fld>
            <a:endParaRPr lang="en-US"/>
          </a:p>
        </p:txBody>
      </p:sp>
    </p:spTree>
    <p:extLst>
      <p:ext uri="{BB962C8B-B14F-4D97-AF65-F5344CB8AC3E}">
        <p14:creationId xmlns:p14="http://schemas.microsoft.com/office/powerpoint/2010/main" val="854757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be</a:t>
            </a:r>
            <a:r>
              <a:rPr lang="en-US" baseline="0" dirty="0" smtClean="0"/>
              <a:t> clear about the cell-level distance metric we are discussing here. To transform a table into another form, there might be multiple ways using cell-level operations. The distance metric is the cheapest way among all possible </a:t>
            </a:r>
            <a:r>
              <a:rPr lang="en-US" baseline="0" dirty="0" err="1" smtClean="0"/>
              <a:t>approches</a:t>
            </a:r>
            <a:r>
              <a:rPr lang="en-US" baseline="0" dirty="0" smtClean="0"/>
              <a:t>. The cell-level operations are add, remove, move and. transform.</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32</a:t>
            </a:fld>
            <a:endParaRPr lang="en-US"/>
          </a:p>
        </p:txBody>
      </p:sp>
    </p:spTree>
    <p:extLst>
      <p:ext uri="{BB962C8B-B14F-4D97-AF65-F5344CB8AC3E}">
        <p14:creationId xmlns:p14="http://schemas.microsoft.com/office/powerpoint/2010/main" val="981534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a:t>
            </a:r>
            <a:r>
              <a:rPr lang="en-US" baseline="0" dirty="0" smtClean="0"/>
              <a:t> edit distance is known to be np-complete. Therefore we choose to approximate our table edit distance using greedy method. We simply choose the cheapest operation to formulate each cell in the output table sequentially and remove the remaining cells from the input table. The distance is the sum of cost of the all operations.</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33</a:t>
            </a:fld>
            <a:endParaRPr lang="en-US"/>
          </a:p>
        </p:txBody>
      </p:sp>
    </p:spTree>
    <p:extLst>
      <p:ext uri="{BB962C8B-B14F-4D97-AF65-F5344CB8AC3E}">
        <p14:creationId xmlns:p14="http://schemas.microsoft.com/office/powerpoint/2010/main" val="2218604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observe that potter’s wheel operators transform geometrically adjacent</a:t>
            </a:r>
            <a:r>
              <a:rPr lang="en-US" baseline="0" dirty="0" smtClean="0"/>
              <a:t> cells. And the corresponding cell-level transformations are also transforming geometrically-adjacent cells.</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34</a:t>
            </a:fld>
            <a:endParaRPr lang="en-US"/>
          </a:p>
        </p:txBody>
      </p:sp>
    </p:spTree>
    <p:extLst>
      <p:ext uri="{BB962C8B-B14F-4D97-AF65-F5344CB8AC3E}">
        <p14:creationId xmlns:p14="http://schemas.microsoft.com/office/powerpoint/2010/main" val="940968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35</a:t>
            </a:fld>
            <a:endParaRPr lang="en-US"/>
          </a:p>
        </p:txBody>
      </p:sp>
    </p:spTree>
    <p:extLst>
      <p:ext uri="{BB962C8B-B14F-4D97-AF65-F5344CB8AC3E}">
        <p14:creationId xmlns:p14="http://schemas.microsoft.com/office/powerpoint/2010/main" val="1006161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experiment we want to demonstrate that our proposed </a:t>
            </a:r>
            <a:r>
              <a:rPr lang="en-US" dirty="0" err="1" smtClean="0"/>
              <a:t>pbe</a:t>
            </a:r>
            <a:r>
              <a:rPr lang="en-US" dirty="0" smtClean="0"/>
              <a:t> data transformation</a:t>
            </a:r>
            <a:r>
              <a:rPr lang="en-US" baseline="0" dirty="0" smtClean="0"/>
              <a:t> technique can solve many real world data transformation tasks, and it reduces the user effort. </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37</a:t>
            </a:fld>
            <a:endParaRPr lang="en-US"/>
          </a:p>
        </p:txBody>
      </p:sp>
    </p:spTree>
    <p:extLst>
      <p:ext uri="{BB962C8B-B14F-4D97-AF65-F5344CB8AC3E}">
        <p14:creationId xmlns:p14="http://schemas.microsoft.com/office/powerpoint/2010/main" val="817345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implemented our proposed technique in a prototype called </a:t>
            </a:r>
            <a:r>
              <a:rPr lang="en-US" baseline="0" dirty="0" err="1" smtClean="0"/>
              <a:t>foofah</a:t>
            </a:r>
            <a:r>
              <a:rPr lang="en-US" baseline="0" dirty="0" smtClean="0"/>
              <a:t>. We collected benchmarking test scenarios from several related work. Our selection criteria is the transformation has to generate a relational tabular data. In total 50 test scenarios are selected.</a:t>
            </a:r>
            <a:r>
              <a:rPr lang="en-US" baseline="0" dirty="0"/>
              <a:t> </a:t>
            </a:r>
            <a:r>
              <a:rPr lang="en-US" baseline="0" dirty="0" smtClean="0"/>
              <a:t>The testing environment is as follows.</a:t>
            </a:r>
          </a:p>
        </p:txBody>
      </p:sp>
      <p:sp>
        <p:nvSpPr>
          <p:cNvPr id="4" name="Slide Number Placeholder 3"/>
          <p:cNvSpPr>
            <a:spLocks noGrp="1"/>
          </p:cNvSpPr>
          <p:nvPr>
            <p:ph type="sldNum" sz="quarter" idx="10"/>
          </p:nvPr>
        </p:nvSpPr>
        <p:spPr/>
        <p:txBody>
          <a:bodyPr/>
          <a:lstStyle/>
          <a:p>
            <a:fld id="{51F732C9-26A6-D74B-B838-A62A1DB537B3}" type="slidenum">
              <a:rPr lang="en-US" smtClean="0"/>
              <a:t>38</a:t>
            </a:fld>
            <a:endParaRPr lang="en-US"/>
          </a:p>
        </p:txBody>
      </p:sp>
    </p:spTree>
    <p:extLst>
      <p:ext uri="{BB962C8B-B14F-4D97-AF65-F5344CB8AC3E}">
        <p14:creationId xmlns:p14="http://schemas.microsoft.com/office/powerpoint/2010/main" val="595502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first want to</a:t>
            </a:r>
            <a:r>
              <a:rPr lang="en-US" baseline="0" dirty="0" smtClean="0"/>
              <a:t> evaluate the performance of </a:t>
            </a:r>
            <a:r>
              <a:rPr lang="en-US" baseline="0" dirty="0" err="1" smtClean="0"/>
              <a:t>foofah</a:t>
            </a:r>
            <a:r>
              <a:rPr lang="en-US" baseline="0" dirty="0" smtClean="0"/>
              <a:t> in all test scenarios. We follow a lazy approach that is used by other related PBE work. We pick one record and create the transformed view of this record and send them as an input-output example to our system. If the synthesized program is not good enough, we use this input example and another record from the raw data that the synthesized program fails to handle to formulate a new input example. We then create the transformed view of this new example and send it together with the new input example as input to our system and test again. We interact with </a:t>
            </a:r>
            <a:r>
              <a:rPr lang="en-US" baseline="0" dirty="0" err="1" smtClean="0"/>
              <a:t>foofah</a:t>
            </a:r>
            <a:r>
              <a:rPr lang="en-US" baseline="0" dirty="0" smtClean="0"/>
              <a:t> in this manner until we finally get a high quality program.</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39</a:t>
            </a:fld>
            <a:endParaRPr lang="en-US"/>
          </a:p>
        </p:txBody>
      </p:sp>
    </p:spTree>
    <p:extLst>
      <p:ext uri="{BB962C8B-B14F-4D97-AF65-F5344CB8AC3E}">
        <p14:creationId xmlns:p14="http://schemas.microsoft.com/office/powerpoint/2010/main" val="12504518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roughly</a:t>
            </a:r>
            <a:r>
              <a:rPr lang="en-US" baseline="0" dirty="0" smtClean="0"/>
              <a:t> tie with other system on layout transformations and better than other in </a:t>
            </a:r>
            <a:r>
              <a:rPr lang="en-US" baseline="0" dirty="0" err="1" smtClean="0"/>
              <a:t>synatactic</a:t>
            </a:r>
            <a:r>
              <a:rPr lang="en-US" baseline="0" dirty="0" smtClean="0"/>
              <a:t> transformation</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40</a:t>
            </a:fld>
            <a:endParaRPr lang="en-US"/>
          </a:p>
        </p:txBody>
      </p:sp>
    </p:spTree>
    <p:extLst>
      <p:ext uri="{BB962C8B-B14F-4D97-AF65-F5344CB8AC3E}">
        <p14:creationId xmlns:p14="http://schemas.microsoft.com/office/powerpoint/2010/main" val="840121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a:t>
            </a:r>
            <a:r>
              <a:rPr lang="en-US" baseline="0" dirty="0" smtClean="0"/>
              <a:t> is there any cheaper solution to data transformation?</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4</a:t>
            </a:fld>
            <a:endParaRPr lang="en-US"/>
          </a:p>
        </p:txBody>
      </p:sp>
    </p:spTree>
    <p:extLst>
      <p:ext uri="{BB962C8B-B14F-4D97-AF65-F5344CB8AC3E}">
        <p14:creationId xmlns:p14="http://schemas.microsoft.com/office/powerpoint/2010/main" val="17236094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41</a:t>
            </a:fld>
            <a:endParaRPr lang="en-US"/>
          </a:p>
        </p:txBody>
      </p:sp>
    </p:spTree>
    <p:extLst>
      <p:ext uri="{BB962C8B-B14F-4D97-AF65-F5344CB8AC3E}">
        <p14:creationId xmlns:p14="http://schemas.microsoft.com/office/powerpoint/2010/main" val="14473407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results show that Foofah is able to find perfect programs for 90% of the test scenarios using 1 or 2 records. In the rest 5 test scenarios. 4 of them are due of the lack of appropriate operators. </a:t>
            </a:r>
          </a:p>
          <a:p>
            <a:r>
              <a:rPr lang="en-US" baseline="0" dirty="0" smtClean="0"/>
              <a:t>We also measured the responsiveness. The graph shows the average and worst response time in each round among all test scenarios. 74% within 5 seconds and 86% within 10 seconds. Average is 1.4 seconds</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42</a:t>
            </a:fld>
            <a:endParaRPr lang="en-US"/>
          </a:p>
        </p:txBody>
      </p:sp>
    </p:spTree>
    <p:extLst>
      <p:ext uri="{BB962C8B-B14F-4D97-AF65-F5344CB8AC3E}">
        <p14:creationId xmlns:p14="http://schemas.microsoft.com/office/powerpoint/2010/main" val="10193330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result shows that </a:t>
            </a:r>
            <a:r>
              <a:rPr lang="en-US" baseline="0" dirty="0" err="1" smtClean="0"/>
              <a:t>foofah</a:t>
            </a:r>
            <a:r>
              <a:rPr lang="en-US" baseline="0" dirty="0" smtClean="0"/>
              <a:t> on average reduce 60% user effort. And more in those that require complex operators. </a:t>
            </a:r>
          </a:p>
          <a:p>
            <a:r>
              <a:rPr lang="en-US" baseline="0" dirty="0" smtClean="0"/>
              <a:t>Due to the differences in the interaction model. Wrangler needs more mouse clicks and </a:t>
            </a:r>
            <a:r>
              <a:rPr lang="en-US" baseline="0" dirty="0" err="1" smtClean="0"/>
              <a:t>foofah</a:t>
            </a:r>
            <a:r>
              <a:rPr lang="en-US" baseline="0" dirty="0" smtClean="0"/>
              <a:t> needs more key strokes.</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43</a:t>
            </a:fld>
            <a:endParaRPr lang="en-US"/>
          </a:p>
        </p:txBody>
      </p:sp>
    </p:spTree>
    <p:extLst>
      <p:ext uri="{BB962C8B-B14F-4D97-AF65-F5344CB8AC3E}">
        <p14:creationId xmlns:p14="http://schemas.microsoft.com/office/powerpoint/2010/main" val="11186935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more complex example is unfold, which</a:t>
            </a:r>
            <a:r>
              <a:rPr lang="en-US" baseline="0" dirty="0" smtClean="0"/>
              <a:t> can be seen as moving two cells and deleting a cell.</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46</a:t>
            </a:fld>
            <a:endParaRPr lang="en-US"/>
          </a:p>
        </p:txBody>
      </p:sp>
    </p:spTree>
    <p:extLst>
      <p:ext uri="{BB962C8B-B14F-4D97-AF65-F5344CB8AC3E}">
        <p14:creationId xmlns:p14="http://schemas.microsoft.com/office/powerpoint/2010/main" val="1157400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Thanks</a:t>
            </a:r>
            <a:r>
              <a:rPr lang="en-US" baseline="0" dirty="0" smtClean="0"/>
              <a:t> to Prof Joe </a:t>
            </a:r>
            <a:r>
              <a:rPr lang="en-US" baseline="0" dirty="0" err="1" smtClean="0"/>
              <a:t>Hellerstein</a:t>
            </a:r>
            <a:r>
              <a:rPr lang="en-US" baseline="0" dirty="0" smtClean="0"/>
              <a:t> and his </a:t>
            </a:r>
            <a:r>
              <a:rPr lang="en-US" baseline="0" dirty="0" err="1" smtClean="0"/>
              <a:t>collbaorators</a:t>
            </a:r>
            <a:r>
              <a:rPr lang="en-US" baseline="0" dirty="0" smtClean="0"/>
              <a:t> from </a:t>
            </a:r>
            <a:r>
              <a:rPr lang="en-US" baseline="0" dirty="0" err="1" smtClean="0"/>
              <a:t>berkeley</a:t>
            </a:r>
            <a:r>
              <a:rPr lang="en-US" baseline="0" dirty="0" smtClean="0"/>
              <a:t> and </a:t>
            </a:r>
            <a:r>
              <a:rPr lang="en-US" baseline="0" dirty="0" err="1" smtClean="0"/>
              <a:t>stanford</a:t>
            </a:r>
            <a:r>
              <a:rPr lang="en-US" baseline="0" dirty="0" smtClean="0"/>
              <a:t>, we got Data Wrangler</a:t>
            </a:r>
            <a:r>
              <a:rPr lang="en-US" dirty="0" smtClean="0"/>
              <a:t>, </a:t>
            </a:r>
            <a:r>
              <a:rPr lang="en-US" baseline="0" dirty="0" smtClean="0"/>
              <a:t>provides an easy-to-use visualized data transformation framework. Data Wrangler project is very successful and was turned into a San-Francisco based start-up </a:t>
            </a:r>
            <a:r>
              <a:rPr lang="en-US" baseline="0" dirty="0" err="1" smtClean="0"/>
              <a:t>Trifacta</a:t>
            </a:r>
            <a:r>
              <a:rPr lang="en-US" baseline="0" dirty="0" smtClean="0"/>
              <a:t>. Their product are used by tens of thousands of real users across the world, and was recently integrated as a data preparation service in google cloud platform. For simplicity, we will just focus on Data Wrangler prototype today.</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5</a:t>
            </a:fld>
            <a:endParaRPr lang="en-US"/>
          </a:p>
        </p:txBody>
      </p:sp>
    </p:spTree>
    <p:extLst>
      <p:ext uri="{BB962C8B-B14F-4D97-AF65-F5344CB8AC3E}">
        <p14:creationId xmlns:p14="http://schemas.microsoft.com/office/powerpoint/2010/main" val="1849677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Data Wrangler</a:t>
            </a:r>
            <a:r>
              <a:rPr lang="en-US" baseline="0" dirty="0" smtClean="0"/>
              <a:t> follows a programming-by-demonstration paradigm to synthesize the data transformation programs: 1. User first select a region in the data table where she wants to perform some operations. It could a column, a row, or a cell. 2. The data wrangler system then suggests a set of data transformation operations applicable for this selected region. 3. The user picks one operation, and the system applies this selected operation on the current data and displays the transformed view on the data table. And the user goes through rounds of this process until she finally transform the data into the desired format. This seems to be easier than writing programs. But this might still be a lots of hassle for average users for the following reasons</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6</a:t>
            </a:fld>
            <a:endParaRPr lang="en-US"/>
          </a:p>
        </p:txBody>
      </p:sp>
    </p:spTree>
    <p:extLst>
      <p:ext uri="{BB962C8B-B14F-4D97-AF65-F5344CB8AC3E}">
        <p14:creationId xmlns:p14="http://schemas.microsoft.com/office/powerpoint/2010/main" val="1008900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7</a:t>
            </a:fld>
            <a:endParaRPr lang="en-US"/>
          </a:p>
        </p:txBody>
      </p:sp>
    </p:spTree>
    <p:extLst>
      <p:ext uri="{BB962C8B-B14F-4D97-AF65-F5344CB8AC3E}">
        <p14:creationId xmlns:p14="http://schemas.microsoft.com/office/powerpoint/2010/main" val="66942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opposed to programming</a:t>
            </a:r>
            <a:r>
              <a:rPr lang="en-US" baseline="0" dirty="0" smtClean="0"/>
              <a:t> by demonstration paradigm, we believe a programming by example paradigm is superior in reducing the user effort. Because all the system needs to know is user’s description about the input and output data. Therefore, in our project, we decided to follow </a:t>
            </a:r>
            <a:r>
              <a:rPr lang="en-US" baseline="0" dirty="0" err="1" smtClean="0"/>
              <a:t>pbe</a:t>
            </a:r>
            <a:r>
              <a:rPr lang="en-US" baseline="0" dirty="0" smtClean="0"/>
              <a:t> approach to synthesize a data transformation program. Note that we are not the first people who tried programming by example for data transformation. Dr. </a:t>
            </a:r>
            <a:r>
              <a:rPr lang="en-US" baseline="0" dirty="0" err="1" smtClean="0"/>
              <a:t>Gulwani</a:t>
            </a:r>
            <a:r>
              <a:rPr lang="en-US" baseline="0" dirty="0" smtClean="0"/>
              <a:t> from MSR has done many important work on this area. But we observe that most of their work are very restricted to specific types of data transformation. We will show this in our experiments.</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8</a:t>
            </a:fld>
            <a:endParaRPr lang="en-US"/>
          </a:p>
        </p:txBody>
      </p:sp>
    </p:spTree>
    <p:extLst>
      <p:ext uri="{BB962C8B-B14F-4D97-AF65-F5344CB8AC3E}">
        <p14:creationId xmlns:p14="http://schemas.microsoft.com/office/powerpoint/2010/main" val="701147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first clarify what is the problem</a:t>
            </a:r>
            <a:r>
              <a:rPr lang="en-US" baseline="0" dirty="0" smtClean="0"/>
              <a:t> that we are solving in our project</a:t>
            </a:r>
            <a:endParaRPr lang="en-US" dirty="0"/>
          </a:p>
        </p:txBody>
      </p:sp>
      <p:sp>
        <p:nvSpPr>
          <p:cNvPr id="4" name="Slide Number Placeholder 3"/>
          <p:cNvSpPr>
            <a:spLocks noGrp="1"/>
          </p:cNvSpPr>
          <p:nvPr>
            <p:ph type="sldNum" sz="quarter" idx="10"/>
          </p:nvPr>
        </p:nvSpPr>
        <p:spPr/>
        <p:txBody>
          <a:bodyPr/>
          <a:lstStyle/>
          <a:p>
            <a:fld id="{51F732C9-26A6-D74B-B838-A62A1DB537B3}" type="slidenum">
              <a:rPr lang="en-US" smtClean="0"/>
              <a:t>9</a:t>
            </a:fld>
            <a:endParaRPr lang="en-US"/>
          </a:p>
        </p:txBody>
      </p:sp>
    </p:spTree>
    <p:extLst>
      <p:ext uri="{BB962C8B-B14F-4D97-AF65-F5344CB8AC3E}">
        <p14:creationId xmlns:p14="http://schemas.microsoft.com/office/powerpoint/2010/main" val="1771515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F96F58-1921-AC4B-A946-241D64899AE4}" type="datetime1">
              <a:rPr lang="en-US" smtClean="0"/>
              <a:t>5/17/17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90CF49-B821-9548-BD4D-FE3C82A57277}" type="slidenum">
              <a:rPr lang="en-US" smtClean="0"/>
              <a:t>‹#›</a:t>
            </a:fld>
            <a:endParaRPr lang="en-US"/>
          </a:p>
        </p:txBody>
      </p:sp>
    </p:spTree>
    <p:extLst>
      <p:ext uri="{BB962C8B-B14F-4D97-AF65-F5344CB8AC3E}">
        <p14:creationId xmlns:p14="http://schemas.microsoft.com/office/powerpoint/2010/main" val="868633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B601EB-2C8C-FE42-8EBC-03EA9A821EAC}" type="datetime1">
              <a:rPr lang="en-US" smtClean="0"/>
              <a:t>5/17/17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90CF49-B821-9548-BD4D-FE3C82A57277}" type="slidenum">
              <a:rPr lang="en-US" smtClean="0"/>
              <a:t>‹#›</a:t>
            </a:fld>
            <a:endParaRPr lang="en-US"/>
          </a:p>
        </p:txBody>
      </p:sp>
    </p:spTree>
    <p:extLst>
      <p:ext uri="{BB962C8B-B14F-4D97-AF65-F5344CB8AC3E}">
        <p14:creationId xmlns:p14="http://schemas.microsoft.com/office/powerpoint/2010/main" val="126460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6AD72E-B160-8249-9CD7-8434D5AFAAAB}" type="datetime1">
              <a:rPr lang="en-US" smtClean="0"/>
              <a:t>5/17/17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90CF49-B821-9548-BD4D-FE3C82A57277}" type="slidenum">
              <a:rPr lang="en-US" smtClean="0"/>
              <a:t>‹#›</a:t>
            </a:fld>
            <a:endParaRPr lang="en-US"/>
          </a:p>
        </p:txBody>
      </p:sp>
    </p:spTree>
    <p:extLst>
      <p:ext uri="{BB962C8B-B14F-4D97-AF65-F5344CB8AC3E}">
        <p14:creationId xmlns:p14="http://schemas.microsoft.com/office/powerpoint/2010/main" val="1564279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8925C8-851A-8642-AFF8-00BBCCC4623C}" type="datetime1">
              <a:rPr lang="en-US" smtClean="0"/>
              <a:t>5/17/17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90CF49-B821-9548-BD4D-FE3C82A57277}" type="slidenum">
              <a:rPr lang="en-US" smtClean="0"/>
              <a:t>‹#›</a:t>
            </a:fld>
            <a:endParaRPr lang="en-US"/>
          </a:p>
        </p:txBody>
      </p:sp>
    </p:spTree>
    <p:extLst>
      <p:ext uri="{BB962C8B-B14F-4D97-AF65-F5344CB8AC3E}">
        <p14:creationId xmlns:p14="http://schemas.microsoft.com/office/powerpoint/2010/main" val="526545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23AFD5-97B9-474A-8BB9-A9A843B35184}" type="datetime1">
              <a:rPr lang="en-US" smtClean="0"/>
              <a:t>5/17/17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90CF49-B821-9548-BD4D-FE3C82A57277}" type="slidenum">
              <a:rPr lang="en-US" smtClean="0"/>
              <a:t>‹#›</a:t>
            </a:fld>
            <a:endParaRPr lang="en-US"/>
          </a:p>
        </p:txBody>
      </p:sp>
    </p:spTree>
    <p:extLst>
      <p:ext uri="{BB962C8B-B14F-4D97-AF65-F5344CB8AC3E}">
        <p14:creationId xmlns:p14="http://schemas.microsoft.com/office/powerpoint/2010/main" val="2009256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3DD01B-BC55-8747-9AE3-FF3120094DFB}" type="datetime1">
              <a:rPr lang="en-US" smtClean="0"/>
              <a:t>5/17/17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90CF49-B821-9548-BD4D-FE3C82A57277}" type="slidenum">
              <a:rPr lang="en-US" smtClean="0"/>
              <a:t>‹#›</a:t>
            </a:fld>
            <a:endParaRPr lang="en-US"/>
          </a:p>
        </p:txBody>
      </p:sp>
    </p:spTree>
    <p:extLst>
      <p:ext uri="{BB962C8B-B14F-4D97-AF65-F5344CB8AC3E}">
        <p14:creationId xmlns:p14="http://schemas.microsoft.com/office/powerpoint/2010/main" val="395125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77F7E9-7C7C-8C48-884F-F885241B59B2}" type="datetime1">
              <a:rPr lang="en-US" smtClean="0"/>
              <a:t>5/17/17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90CF49-B821-9548-BD4D-FE3C82A57277}" type="slidenum">
              <a:rPr lang="en-US" smtClean="0"/>
              <a:t>‹#›</a:t>
            </a:fld>
            <a:endParaRPr lang="en-US"/>
          </a:p>
        </p:txBody>
      </p:sp>
    </p:spTree>
    <p:extLst>
      <p:ext uri="{BB962C8B-B14F-4D97-AF65-F5344CB8AC3E}">
        <p14:creationId xmlns:p14="http://schemas.microsoft.com/office/powerpoint/2010/main" val="853850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E77DA8-D8B7-A041-B5FE-795B977EAD3C}" type="datetime1">
              <a:rPr lang="en-US" smtClean="0"/>
              <a:t>5/17/17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90CF49-B821-9548-BD4D-FE3C82A57277}" type="slidenum">
              <a:rPr lang="en-US" smtClean="0"/>
              <a:t>‹#›</a:t>
            </a:fld>
            <a:endParaRPr lang="en-US"/>
          </a:p>
        </p:txBody>
      </p:sp>
    </p:spTree>
    <p:extLst>
      <p:ext uri="{BB962C8B-B14F-4D97-AF65-F5344CB8AC3E}">
        <p14:creationId xmlns:p14="http://schemas.microsoft.com/office/powerpoint/2010/main" val="1177321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E073A2-4A93-8846-86D7-A200A22D3B9D}" type="datetime1">
              <a:rPr lang="en-US" smtClean="0"/>
              <a:t>5/17/17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90CF49-B821-9548-BD4D-FE3C82A57277}" type="slidenum">
              <a:rPr lang="en-US" smtClean="0"/>
              <a:t>‹#›</a:t>
            </a:fld>
            <a:endParaRPr lang="en-US"/>
          </a:p>
        </p:txBody>
      </p:sp>
    </p:spTree>
    <p:extLst>
      <p:ext uri="{BB962C8B-B14F-4D97-AF65-F5344CB8AC3E}">
        <p14:creationId xmlns:p14="http://schemas.microsoft.com/office/powerpoint/2010/main" val="331269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323B91-91EB-B644-9A98-36C8A4D3910C}" type="datetime1">
              <a:rPr lang="en-US" smtClean="0"/>
              <a:t>5/17/17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90CF49-B821-9548-BD4D-FE3C82A57277}" type="slidenum">
              <a:rPr lang="en-US" smtClean="0"/>
              <a:t>‹#›</a:t>
            </a:fld>
            <a:endParaRPr lang="en-US"/>
          </a:p>
        </p:txBody>
      </p:sp>
    </p:spTree>
    <p:extLst>
      <p:ext uri="{BB962C8B-B14F-4D97-AF65-F5344CB8AC3E}">
        <p14:creationId xmlns:p14="http://schemas.microsoft.com/office/powerpoint/2010/main" val="1376453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E83929-F22F-4241-8625-80A6B7517242}" type="datetime1">
              <a:rPr lang="en-US" smtClean="0"/>
              <a:t>5/17/17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90CF49-B821-9548-BD4D-FE3C82A57277}" type="slidenum">
              <a:rPr lang="en-US" smtClean="0"/>
              <a:t>‹#›</a:t>
            </a:fld>
            <a:endParaRPr lang="en-US"/>
          </a:p>
        </p:txBody>
      </p:sp>
    </p:spTree>
    <p:extLst>
      <p:ext uri="{BB962C8B-B14F-4D97-AF65-F5344CB8AC3E}">
        <p14:creationId xmlns:p14="http://schemas.microsoft.com/office/powerpoint/2010/main" val="13590029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8C023-0E72-2945-A87B-C8F58AEAE1C3}" type="datetime1">
              <a:rPr lang="en-US" smtClean="0"/>
              <a:t>5/17/17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0CF49-B821-9548-BD4D-FE3C82A57277}" type="slidenum">
              <a:rPr lang="en-US" smtClean="0"/>
              <a:t>‹#›</a:t>
            </a:fld>
            <a:endParaRPr lang="en-US"/>
          </a:p>
        </p:txBody>
      </p:sp>
    </p:spTree>
    <p:extLst>
      <p:ext uri="{BB962C8B-B14F-4D97-AF65-F5344CB8AC3E}">
        <p14:creationId xmlns:p14="http://schemas.microsoft.com/office/powerpoint/2010/main" val="359860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png"/><Relationship Id="rId5" Type="http://schemas.openxmlformats.org/officeDocument/2006/relationships/image" Target="../media/image14.tiff"/><Relationship Id="rId6" Type="http://schemas.openxmlformats.org/officeDocument/2006/relationships/image" Target="../media/image15.tiff"/><Relationship Id="rId7"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21.tiff"/><Relationship Id="rId12" Type="http://schemas.openxmlformats.org/officeDocument/2006/relationships/image" Target="../media/image22.tiff"/><Relationship Id="rId13" Type="http://schemas.openxmlformats.org/officeDocument/2006/relationships/image" Target="../media/image23.tiff"/><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13.png"/><Relationship Id="rId6" Type="http://schemas.openxmlformats.org/officeDocument/2006/relationships/image" Target="../media/image14.tiff"/><Relationship Id="rId7" Type="http://schemas.openxmlformats.org/officeDocument/2006/relationships/image" Target="../media/image17.tiff"/><Relationship Id="rId8" Type="http://schemas.openxmlformats.org/officeDocument/2006/relationships/image" Target="../media/image18.tiff"/><Relationship Id="rId9" Type="http://schemas.openxmlformats.org/officeDocument/2006/relationships/image" Target="../media/image19.tiff"/><Relationship Id="rId10" Type="http://schemas.openxmlformats.org/officeDocument/2006/relationships/image" Target="../media/image20.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tiff"/><Relationship Id="rId5"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1" Type="http://schemas.openxmlformats.org/officeDocument/2006/relationships/image" Target="../media/image22.tiff"/><Relationship Id="rId12" Type="http://schemas.openxmlformats.org/officeDocument/2006/relationships/image" Target="../media/image23.tiff"/><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5.tiff"/><Relationship Id="rId5" Type="http://schemas.openxmlformats.org/officeDocument/2006/relationships/image" Target="../media/image14.tiff"/><Relationship Id="rId6" Type="http://schemas.openxmlformats.org/officeDocument/2006/relationships/image" Target="../media/image17.tiff"/><Relationship Id="rId7" Type="http://schemas.openxmlformats.org/officeDocument/2006/relationships/image" Target="../media/image18.tiff"/><Relationship Id="rId8" Type="http://schemas.openxmlformats.org/officeDocument/2006/relationships/image" Target="../media/image19.tiff"/><Relationship Id="rId9" Type="http://schemas.openxmlformats.org/officeDocument/2006/relationships/image" Target="../media/image20.tiff"/><Relationship Id="rId10" Type="http://schemas.openxmlformats.org/officeDocument/2006/relationships/image" Target="../media/image21.tiff"/></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tiff"/><Relationship Id="rId5" Type="http://schemas.openxmlformats.org/officeDocument/2006/relationships/image" Target="../media/image19.tiff"/><Relationship Id="rId6"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7.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8.gif"/><Relationship Id="rId4"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30.tiff"/><Relationship Id="rId4" Type="http://schemas.openxmlformats.org/officeDocument/2006/relationships/image" Target="../media/image12.tiff"/><Relationship Id="rId5" Type="http://schemas.openxmlformats.org/officeDocument/2006/relationships/image" Target="../media/image13.png"/><Relationship Id="rId6" Type="http://schemas.openxmlformats.org/officeDocument/2006/relationships/image" Target="../media/image31.tiff"/><Relationship Id="rId7" Type="http://schemas.openxmlformats.org/officeDocument/2006/relationships/image" Target="../media/image15.tiff"/><Relationship Id="rId8"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chart" Target="../charts/char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chart" Target="../charts/char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chart" Target="../charts/char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tiff"/><Relationship Id="rId5" Type="http://schemas.openxmlformats.org/officeDocument/2006/relationships/image" Target="../media/image9.tiff"/><Relationship Id="rId6" Type="http://schemas.openxmlformats.org/officeDocument/2006/relationships/image" Target="../media/image10.png"/><Relationship Id="rId7"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 y="0"/>
            <a:ext cx="12192001" cy="49594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p:cNvSpPr txBox="1"/>
          <p:nvPr/>
        </p:nvSpPr>
        <p:spPr>
          <a:xfrm rot="10800000" flipV="1">
            <a:off x="1224873" y="869541"/>
            <a:ext cx="10098513" cy="584775"/>
          </a:xfrm>
          <a:prstGeom prst="rect">
            <a:avLst/>
          </a:prstGeom>
          <a:noFill/>
        </p:spPr>
        <p:txBody>
          <a:bodyPr wrap="square" rtlCol="0">
            <a:spAutoFit/>
          </a:bodyPr>
          <a:lstStyle/>
          <a:p>
            <a:pPr algn="ctr"/>
            <a:r>
              <a:rPr lang="en-US" sz="3200" dirty="0" smtClean="0">
                <a:solidFill>
                  <a:schemeClr val="bg1"/>
                </a:solidFill>
                <a:effectLst/>
                <a:ea typeface="HanziPen SC" charset="-122"/>
                <a:cs typeface="HanziPen SC" charset="-122"/>
              </a:rPr>
              <a:t>A diamond is just a piece of charcoal </a:t>
            </a:r>
            <a:r>
              <a:rPr lang="en-US" sz="3200" dirty="0" smtClean="0">
                <a:solidFill>
                  <a:schemeClr val="bg1"/>
                </a:solidFill>
                <a:ea typeface="HanziPen SC" charset="-122"/>
                <a:cs typeface="HanziPen SC" charset="-122"/>
              </a:rPr>
              <a:t>with </a:t>
            </a:r>
            <a:r>
              <a:rPr lang="en-US" sz="3200" dirty="0" smtClean="0">
                <a:solidFill>
                  <a:srgbClr val="FFFF00"/>
                </a:solidFill>
                <a:ea typeface="HanziPen SC" charset="-122"/>
                <a:cs typeface="HanziPen SC" charset="-122"/>
              </a:rPr>
              <a:t>better s</a:t>
            </a:r>
            <a:r>
              <a:rPr lang="en-US" sz="3200" dirty="0" smtClean="0">
                <a:solidFill>
                  <a:srgbClr val="FFFF00"/>
                </a:solidFill>
                <a:effectLst/>
                <a:ea typeface="HanziPen SC" charset="-122"/>
                <a:cs typeface="HanziPen SC" charset="-122"/>
              </a:rPr>
              <a:t>tructure</a:t>
            </a:r>
            <a:endParaRPr lang="en-US" sz="3200" dirty="0">
              <a:solidFill>
                <a:srgbClr val="FFFF00"/>
              </a:solidFill>
              <a:effectLst/>
              <a:ea typeface="HanziPen SC" charset="-122"/>
              <a:cs typeface="HanziPen SC" charset="-122"/>
            </a:endParaRPr>
          </a:p>
        </p:txBody>
      </p:sp>
      <p:sp>
        <p:nvSpPr>
          <p:cNvPr id="2" name="Title 1"/>
          <p:cNvSpPr>
            <a:spLocks noGrp="1"/>
          </p:cNvSpPr>
          <p:nvPr>
            <p:ph type="ctrTitle"/>
          </p:nvPr>
        </p:nvSpPr>
        <p:spPr>
          <a:xfrm>
            <a:off x="2043178" y="5130149"/>
            <a:ext cx="9144000" cy="763587"/>
          </a:xfrm>
        </p:spPr>
        <p:txBody>
          <a:bodyPr>
            <a:normAutofit/>
          </a:bodyPr>
          <a:lstStyle/>
          <a:p>
            <a:r>
              <a:rPr lang="en-US" sz="4000" dirty="0" smtClean="0"/>
              <a:t>FOOFAH: Transforming Data by Example</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7" y="5075710"/>
            <a:ext cx="1636893" cy="1744928"/>
          </a:xfrm>
          <a:prstGeom prst="rect">
            <a:avLst/>
          </a:prstGeom>
        </p:spPr>
      </p:pic>
      <p:sp>
        <p:nvSpPr>
          <p:cNvPr id="3" name="Subtitle 2"/>
          <p:cNvSpPr>
            <a:spLocks noGrp="1"/>
          </p:cNvSpPr>
          <p:nvPr>
            <p:ph type="subTitle" idx="1"/>
          </p:nvPr>
        </p:nvSpPr>
        <p:spPr>
          <a:xfrm>
            <a:off x="1558694" y="5915291"/>
            <a:ext cx="10112968" cy="803835"/>
          </a:xfrm>
        </p:spPr>
        <p:txBody>
          <a:bodyPr>
            <a:noAutofit/>
          </a:bodyPr>
          <a:lstStyle/>
          <a:p>
            <a:r>
              <a:rPr lang="en-US" dirty="0" smtClean="0"/>
              <a:t>“Mark” </a:t>
            </a:r>
            <a:r>
              <a:rPr lang="en-US" dirty="0" err="1" smtClean="0"/>
              <a:t>Zhongjun</a:t>
            </a:r>
            <a:r>
              <a:rPr lang="en-US" dirty="0" smtClean="0"/>
              <a:t> </a:t>
            </a:r>
            <a:r>
              <a:rPr lang="en-US" dirty="0" err="1" smtClean="0"/>
              <a:t>Jin</a:t>
            </a:r>
            <a:r>
              <a:rPr lang="en-US" dirty="0" smtClean="0"/>
              <a:t>, Michael R. Anderson, Michael </a:t>
            </a:r>
            <a:r>
              <a:rPr lang="en-US" dirty="0" err="1" smtClean="0"/>
              <a:t>Cafarella</a:t>
            </a:r>
            <a:r>
              <a:rPr lang="en-US" dirty="0" smtClean="0"/>
              <a:t>, H. V. </a:t>
            </a:r>
            <a:r>
              <a:rPr lang="en-US" dirty="0" err="1" smtClean="0"/>
              <a:t>Jagadish</a:t>
            </a:r>
            <a:endParaRPr lang="en-US" dirty="0" smtClean="0"/>
          </a:p>
          <a:p>
            <a:r>
              <a:rPr lang="en-US" dirty="0" smtClean="0"/>
              <a:t>University of Michigan</a:t>
            </a:r>
            <a:endParaRPr lang="en-US" dirty="0"/>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3040" y="2294052"/>
            <a:ext cx="2390583" cy="1886319"/>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1989" y="2284553"/>
            <a:ext cx="2272674" cy="1886319"/>
          </a:xfrm>
          <a:prstGeom prst="rect">
            <a:avLst/>
          </a:prstGeom>
        </p:spPr>
      </p:pic>
      <p:sp>
        <p:nvSpPr>
          <p:cNvPr id="5" name="Slide Number Placeholder 4"/>
          <p:cNvSpPr>
            <a:spLocks noGrp="1"/>
          </p:cNvSpPr>
          <p:nvPr>
            <p:ph type="sldNum" sz="quarter" idx="12"/>
          </p:nvPr>
        </p:nvSpPr>
        <p:spPr/>
        <p:txBody>
          <a:bodyPr/>
          <a:lstStyle/>
          <a:p>
            <a:fld id="{7D90CF49-B821-9548-BD4D-FE3C82A57277}" type="slidenum">
              <a:rPr lang="en-US" smtClean="0"/>
              <a:t>1</a:t>
            </a:fld>
            <a:endParaRPr lang="en-US"/>
          </a:p>
        </p:txBody>
      </p:sp>
    </p:spTree>
    <p:extLst>
      <p:ext uri="{BB962C8B-B14F-4D97-AF65-F5344CB8AC3E}">
        <p14:creationId xmlns:p14="http://schemas.microsoft.com/office/powerpoint/2010/main" val="13570693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Expected PBE Interaction Model</a:t>
            </a:r>
            <a:endParaRPr lang="en-US" sz="3200" dirty="0"/>
          </a:p>
        </p:txBody>
      </p:sp>
      <p:sp>
        <p:nvSpPr>
          <p:cNvPr id="6" name="Slide Number Placeholder 5"/>
          <p:cNvSpPr>
            <a:spLocks noGrp="1"/>
          </p:cNvSpPr>
          <p:nvPr>
            <p:ph type="sldNum" sz="quarter" idx="12"/>
          </p:nvPr>
        </p:nvSpPr>
        <p:spPr/>
        <p:txBody>
          <a:bodyPr/>
          <a:lstStyle/>
          <a:p>
            <a:fld id="{7D90CF49-B821-9548-BD4D-FE3C82A57277}" type="slidenum">
              <a:rPr lang="en-US" smtClean="0"/>
              <a:t>10</a:t>
            </a:fld>
            <a:endParaRPr lang="en-US"/>
          </a:p>
        </p:txBody>
      </p:sp>
      <p:pic>
        <p:nvPicPr>
          <p:cNvPr id="107" name="Picture 106"/>
          <p:cNvPicPr>
            <a:picLocks noChangeAspect="1"/>
          </p:cNvPicPr>
          <p:nvPr/>
        </p:nvPicPr>
        <p:blipFill>
          <a:blip r:embed="rId3"/>
          <a:stretch>
            <a:fillRect/>
          </a:stretch>
        </p:blipFill>
        <p:spPr>
          <a:xfrm>
            <a:off x="5372884" y="1999290"/>
            <a:ext cx="1063687" cy="1063687"/>
          </a:xfrm>
          <a:prstGeom prst="rect">
            <a:avLst/>
          </a:prstGeom>
        </p:spPr>
      </p:pic>
      <p:sp>
        <p:nvSpPr>
          <p:cNvPr id="110" name="TextBox 109"/>
          <p:cNvSpPr txBox="1"/>
          <p:nvPr/>
        </p:nvSpPr>
        <p:spPr>
          <a:xfrm>
            <a:off x="5159840" y="3155634"/>
            <a:ext cx="1489775" cy="461665"/>
          </a:xfrm>
          <a:prstGeom prst="rect">
            <a:avLst/>
          </a:prstGeom>
          <a:noFill/>
        </p:spPr>
        <p:txBody>
          <a:bodyPr wrap="square" rtlCol="0">
            <a:spAutoFit/>
          </a:bodyPr>
          <a:lstStyle/>
          <a:p>
            <a:pPr algn="ctr"/>
            <a:r>
              <a:rPr lang="en-US" altLang="zh-CN" sz="2400" dirty="0" smtClean="0"/>
              <a:t>Foofah</a:t>
            </a:r>
            <a:endParaRPr lang="en-US" sz="2400" dirty="0"/>
          </a:p>
        </p:txBody>
      </p:sp>
      <p:pic>
        <p:nvPicPr>
          <p:cNvPr id="114" name="Picture 1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4962" y="3275133"/>
            <a:ext cx="1008688" cy="1008688"/>
          </a:xfrm>
          <a:prstGeom prst="rect">
            <a:avLst/>
          </a:prstGeom>
        </p:spPr>
      </p:pic>
      <p:cxnSp>
        <p:nvCxnSpPr>
          <p:cNvPr id="115" name="Curved Connector 114"/>
          <p:cNvCxnSpPr/>
          <p:nvPr/>
        </p:nvCxnSpPr>
        <p:spPr>
          <a:xfrm rot="5400000" flipH="1" flipV="1">
            <a:off x="3707946" y="1793867"/>
            <a:ext cx="895895" cy="2433981"/>
          </a:xfrm>
          <a:prstGeom prst="curvedConnector2">
            <a:avLst/>
          </a:prstGeom>
          <a:ln w="38100">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20" name="Curved Connector 119"/>
          <p:cNvCxnSpPr>
            <a:stCxn id="107" idx="3"/>
            <a:endCxn id="50" idx="0"/>
          </p:cNvCxnSpPr>
          <p:nvPr/>
        </p:nvCxnSpPr>
        <p:spPr>
          <a:xfrm>
            <a:off x="6436571" y="2531134"/>
            <a:ext cx="2712863" cy="929843"/>
          </a:xfrm>
          <a:prstGeom prst="curvedConnector2">
            <a:avLst/>
          </a:prstGeom>
          <a:ln w="38100">
            <a:headEnd type="none" w="med" len="med"/>
            <a:tailEnd type="stealth" w="lg" len="lg"/>
          </a:ln>
        </p:spPr>
        <p:style>
          <a:lnRef idx="1">
            <a:schemeClr val="accent1"/>
          </a:lnRef>
          <a:fillRef idx="0">
            <a:schemeClr val="accent1"/>
          </a:fillRef>
          <a:effectRef idx="0">
            <a:schemeClr val="accent1"/>
          </a:effectRef>
          <a:fontRef idx="minor">
            <a:schemeClr val="tx1"/>
          </a:fontRef>
        </p:style>
      </p:cxnSp>
      <p:grpSp>
        <p:nvGrpSpPr>
          <p:cNvPr id="203" name="Group 202"/>
          <p:cNvGrpSpPr/>
          <p:nvPr/>
        </p:nvGrpSpPr>
        <p:grpSpPr>
          <a:xfrm>
            <a:off x="2390700" y="3427029"/>
            <a:ext cx="1096405" cy="1133707"/>
            <a:chOff x="1338519" y="3438260"/>
            <a:chExt cx="1451324" cy="1451324"/>
          </a:xfrm>
        </p:grpSpPr>
        <p:pic>
          <p:nvPicPr>
            <p:cNvPr id="204" name="Picture 203"/>
            <p:cNvPicPr>
              <a:picLocks noChangeAspect="1"/>
            </p:cNvPicPr>
            <p:nvPr/>
          </p:nvPicPr>
          <p:blipFill>
            <a:blip r:embed="rId5"/>
            <a:stretch>
              <a:fillRect/>
            </a:stretch>
          </p:blipFill>
          <p:spPr>
            <a:xfrm>
              <a:off x="1338519" y="3438260"/>
              <a:ext cx="1451324" cy="1451324"/>
            </a:xfrm>
            <a:prstGeom prst="rect">
              <a:avLst/>
            </a:prstGeom>
          </p:spPr>
        </p:pic>
        <p:sp>
          <p:nvSpPr>
            <p:cNvPr id="205" name="Rectangle 204"/>
            <p:cNvSpPr/>
            <p:nvPr/>
          </p:nvSpPr>
          <p:spPr>
            <a:xfrm>
              <a:off x="1407695" y="3866147"/>
              <a:ext cx="1307126" cy="585537"/>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pic>
        <p:nvPicPr>
          <p:cNvPr id="50" name="Picture 49"/>
          <p:cNvPicPr>
            <a:picLocks noChangeAspect="1"/>
          </p:cNvPicPr>
          <p:nvPr/>
        </p:nvPicPr>
        <p:blipFill>
          <a:blip r:embed="rId6"/>
          <a:stretch>
            <a:fillRect/>
          </a:stretch>
        </p:blipFill>
        <p:spPr>
          <a:xfrm>
            <a:off x="8660254" y="3460977"/>
            <a:ext cx="978359" cy="978359"/>
          </a:xfrm>
          <a:prstGeom prst="rect">
            <a:avLst/>
          </a:prstGeom>
        </p:spPr>
      </p:pic>
      <p:cxnSp>
        <p:nvCxnSpPr>
          <p:cNvPr id="57" name="Curved Connector 56"/>
          <p:cNvCxnSpPr>
            <a:stCxn id="7" idx="1"/>
            <a:endCxn id="204" idx="2"/>
          </p:cNvCxnSpPr>
          <p:nvPr/>
        </p:nvCxnSpPr>
        <p:spPr>
          <a:xfrm rot="10800000">
            <a:off x="2938903" y="4560737"/>
            <a:ext cx="2483534" cy="943401"/>
          </a:xfrm>
          <a:prstGeom prst="curvedConnector2">
            <a:avLst/>
          </a:prstGeom>
          <a:ln w="38100">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61" name="Curved Connector 60"/>
          <p:cNvCxnSpPr>
            <a:stCxn id="50" idx="2"/>
            <a:endCxn id="7" idx="3"/>
          </p:cNvCxnSpPr>
          <p:nvPr/>
        </p:nvCxnSpPr>
        <p:spPr>
          <a:xfrm rot="5400000">
            <a:off x="7235825" y="3590527"/>
            <a:ext cx="1064801" cy="2762418"/>
          </a:xfrm>
          <a:prstGeom prst="curvedConnector2">
            <a:avLst/>
          </a:prstGeom>
          <a:ln w="38100">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18198" y="3700672"/>
            <a:ext cx="2853295" cy="830997"/>
          </a:xfrm>
          <a:prstGeom prst="rect">
            <a:avLst/>
          </a:prstGeom>
          <a:noFill/>
        </p:spPr>
        <p:txBody>
          <a:bodyPr wrap="square" rtlCol="0">
            <a:spAutoFit/>
          </a:bodyPr>
          <a:lstStyle/>
          <a:p>
            <a:r>
              <a:rPr lang="en-US" sz="2400" dirty="0" smtClean="0"/>
              <a:t>Input-output Example</a:t>
            </a:r>
            <a:endParaRPr lang="en-US" sz="2400" dirty="0"/>
          </a:p>
        </p:txBody>
      </p:sp>
      <p:sp>
        <p:nvSpPr>
          <p:cNvPr id="68" name="TextBox 67"/>
          <p:cNvSpPr txBox="1"/>
          <p:nvPr/>
        </p:nvSpPr>
        <p:spPr>
          <a:xfrm>
            <a:off x="9706152" y="3700671"/>
            <a:ext cx="1943100" cy="830997"/>
          </a:xfrm>
          <a:prstGeom prst="rect">
            <a:avLst/>
          </a:prstGeom>
          <a:noFill/>
        </p:spPr>
        <p:txBody>
          <a:bodyPr wrap="square" rtlCol="0">
            <a:spAutoFit/>
          </a:bodyPr>
          <a:lstStyle/>
          <a:p>
            <a:r>
              <a:rPr lang="en-US" sz="2400" dirty="0" smtClean="0"/>
              <a:t>Synthesized Program</a:t>
            </a:r>
            <a:endParaRPr lang="en-US" sz="2400" dirty="0"/>
          </a:p>
        </p:txBody>
      </p:sp>
      <p:sp>
        <p:nvSpPr>
          <p:cNvPr id="69" name="TextBox 68"/>
          <p:cNvSpPr txBox="1"/>
          <p:nvPr/>
        </p:nvSpPr>
        <p:spPr>
          <a:xfrm>
            <a:off x="6470236" y="5801760"/>
            <a:ext cx="1943100" cy="461665"/>
          </a:xfrm>
          <a:prstGeom prst="rect">
            <a:avLst/>
          </a:prstGeom>
          <a:noFill/>
        </p:spPr>
        <p:txBody>
          <a:bodyPr wrap="square" rtlCol="0">
            <a:spAutoFit/>
          </a:bodyPr>
          <a:lstStyle/>
          <a:p>
            <a:r>
              <a:rPr lang="en-US" sz="2400" dirty="0" smtClean="0"/>
              <a:t>Raw Data</a:t>
            </a:r>
            <a:endParaRPr lang="en-US" sz="2400" dirty="0"/>
          </a:p>
        </p:txBody>
      </p:sp>
      <p:pic>
        <p:nvPicPr>
          <p:cNvPr id="7" name="Picture 6"/>
          <p:cNvPicPr>
            <a:picLocks noChangeAspect="1"/>
          </p:cNvPicPr>
          <p:nvPr/>
        </p:nvPicPr>
        <p:blipFill>
          <a:blip r:embed="rId7"/>
          <a:stretch>
            <a:fillRect/>
          </a:stretch>
        </p:blipFill>
        <p:spPr>
          <a:xfrm>
            <a:off x="5422437" y="5021847"/>
            <a:ext cx="964579" cy="964579"/>
          </a:xfrm>
          <a:prstGeom prst="rect">
            <a:avLst/>
          </a:prstGeom>
        </p:spPr>
      </p:pic>
    </p:spTree>
    <p:extLst>
      <p:ext uri="{BB962C8B-B14F-4D97-AF65-F5344CB8AC3E}">
        <p14:creationId xmlns:p14="http://schemas.microsoft.com/office/powerpoint/2010/main" val="8043468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Input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199" y="1847850"/>
                <a:ext cx="10515600" cy="4351338"/>
              </a:xfrm>
            </p:spPr>
            <p:txBody>
              <a:bodyPr/>
              <a:lstStyle/>
              <a:p>
                <a:pPr marL="0" indent="0">
                  <a:buNone/>
                </a:pPr>
                <a:r>
                  <a:rPr lang="en-US" dirty="0" smtClean="0"/>
                  <a:t>Input-output Example</a:t>
                </a:r>
                <a:r>
                  <a:rPr lang="en-US" altLang="zh-CN" dirty="0" smtClean="0"/>
                  <a:t>:</a:t>
                </a:r>
                <a14:m>
                  <m:oMath xmlns:m="http://schemas.openxmlformats.org/officeDocument/2006/math">
                    <m:r>
                      <a:rPr lang="en-US" altLang="zh-CN" b="0" i="0" dirty="0" smtClean="0">
                        <a:latin typeface="Cambria Math" charset="0"/>
                      </a:rPr>
                      <m:t> </m:t>
                    </m:r>
                    <m:r>
                      <a:rPr lang="en-US" altLang="zh-CN" i="1" dirty="0">
                        <a:latin typeface="Cambria Math" charset="0"/>
                      </a:rPr>
                      <m:t>ℰ</m:t>
                    </m:r>
                  </m:oMath>
                </a14:m>
                <a:r>
                  <a:rPr lang="en-US" altLang="zh-CN" dirty="0"/>
                  <a:t>=</a:t>
                </a:r>
                <a:r>
                  <a:rPr lang="zh-CN" altLang="en-US" dirty="0"/>
                  <a:t> </a:t>
                </a:r>
                <a:r>
                  <a:rPr lang="en-US" altLang="zh-CN" dirty="0"/>
                  <a:t>(</a:t>
                </a:r>
                <a:r>
                  <a:rPr lang="en-US" altLang="zh-CN" dirty="0" err="1"/>
                  <a:t>e</a:t>
                </a:r>
                <a:r>
                  <a:rPr lang="en-US" altLang="zh-CN" baseline="-25000" dirty="0" err="1"/>
                  <a:t>i</a:t>
                </a:r>
                <a:r>
                  <a:rPr lang="en-US" altLang="zh-CN" dirty="0"/>
                  <a:t>,</a:t>
                </a:r>
                <a:r>
                  <a:rPr lang="zh-CN" altLang="en-US" dirty="0"/>
                  <a:t> </a:t>
                </a:r>
                <a:r>
                  <a:rPr lang="en-US" altLang="zh-CN" dirty="0" err="1"/>
                  <a:t>e</a:t>
                </a:r>
                <a:r>
                  <a:rPr lang="en-US" altLang="zh-CN" baseline="-25000" dirty="0" err="1"/>
                  <a:t>o</a:t>
                </a:r>
                <a:r>
                  <a:rPr lang="en-US" altLang="zh-CN" dirty="0"/>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199" y="1847850"/>
                <a:ext cx="10515600" cy="4351338"/>
              </a:xfrm>
              <a:blipFill rotWithShape="0">
                <a:blip r:embed="rId3"/>
                <a:stretch>
                  <a:fillRect l="-1159" t="-2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299990" y="2817726"/>
                <a:ext cx="10053809" cy="954107"/>
              </a:xfrm>
              <a:prstGeom prst="rect">
                <a:avLst/>
              </a:prstGeom>
              <a:noFill/>
            </p:spPr>
            <p:txBody>
              <a:bodyPr wrap="square" rtlCol="0">
                <a:spAutoFit/>
              </a:bodyPr>
              <a:lstStyle/>
              <a:p>
                <a:pPr algn="ctr"/>
                <a14:m>
                  <m:oMath xmlns:m="http://schemas.openxmlformats.org/officeDocument/2006/math">
                    <m:r>
                      <a:rPr lang="en-US" altLang="zh-CN" sz="2800" i="1" dirty="0" smtClean="0">
                        <a:latin typeface="Cambria Math" charset="0"/>
                      </a:rPr>
                      <m:t>ℰ</m:t>
                    </m:r>
                    <m:r>
                      <a:rPr lang="en-US" altLang="zh-CN" sz="2800" b="0" i="1" dirty="0" smtClean="0">
                        <a:latin typeface="Cambria Math" charset="0"/>
                      </a:rPr>
                      <m:t>   =</m:t>
                    </m:r>
                  </m:oMath>
                </a14:m>
                <a:r>
                  <a:rPr lang="en-US" sz="2800" dirty="0" smtClean="0"/>
                  <a:t>    Sampled raw data </a:t>
                </a:r>
                <a:r>
                  <a:rPr lang="en-US" altLang="zh-CN" sz="2800" dirty="0" err="1" smtClean="0"/>
                  <a:t>e</a:t>
                </a:r>
                <a:r>
                  <a:rPr lang="en-US" altLang="zh-CN" sz="2800" baseline="-25000" dirty="0" err="1" smtClean="0"/>
                  <a:t>i</a:t>
                </a:r>
                <a:r>
                  <a:rPr lang="zh-CN" altLang="en-US" sz="2800" dirty="0" smtClean="0"/>
                  <a:t> </a:t>
                </a:r>
                <a:r>
                  <a:rPr lang="en-US" altLang="zh-CN" sz="2800" dirty="0" smtClean="0"/>
                  <a:t>   +   </a:t>
                </a:r>
                <a:r>
                  <a:rPr lang="zh-CN" altLang="en-US" sz="2800" dirty="0" smtClean="0"/>
                  <a:t> </a:t>
                </a:r>
                <a:r>
                  <a:rPr lang="en-US" sz="2800" dirty="0" smtClean="0"/>
                  <a:t>Transformed </a:t>
                </a:r>
                <a:r>
                  <a:rPr lang="en-US" sz="2800" dirty="0"/>
                  <a:t>view of the </a:t>
                </a:r>
                <a:r>
                  <a:rPr lang="en-US" sz="2800" dirty="0" smtClean="0"/>
                  <a:t>sample </a:t>
                </a:r>
                <a:r>
                  <a:rPr lang="en-US" altLang="zh-CN" sz="2800" dirty="0" err="1" smtClean="0"/>
                  <a:t>e</a:t>
                </a:r>
                <a:r>
                  <a:rPr lang="en-US" altLang="zh-CN" sz="2800" baseline="-25000" dirty="0" err="1" smtClean="0"/>
                  <a:t>i</a:t>
                </a:r>
                <a:endParaRPr lang="en-US" sz="2800" dirty="0"/>
              </a:p>
              <a:p>
                <a:pPr algn="ctr"/>
                <a:endParaRPr lang="en-US" sz="2800" dirty="0"/>
              </a:p>
            </p:txBody>
          </p:sp>
        </mc:Choice>
        <mc:Fallback xmlns="">
          <p:sp>
            <p:nvSpPr>
              <p:cNvPr id="5" name="TextBox 4"/>
              <p:cNvSpPr txBox="1">
                <a:spLocks noRot="1" noChangeAspect="1" noMove="1" noResize="1" noEditPoints="1" noAdjustHandles="1" noChangeArrowheads="1" noChangeShapeType="1" noTextEdit="1"/>
              </p:cNvSpPr>
              <p:nvPr/>
            </p:nvSpPr>
            <p:spPr>
              <a:xfrm>
                <a:off x="1299990" y="2817726"/>
                <a:ext cx="10053809" cy="954107"/>
              </a:xfrm>
              <a:prstGeom prst="rect">
                <a:avLst/>
              </a:prstGeom>
              <a:blipFill rotWithShape="0">
                <a:blip r:embed="rId4"/>
                <a:stretch>
                  <a:fillRect t="-5732" r="-364"/>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3536" y="4076546"/>
            <a:ext cx="1330326" cy="1330326"/>
          </a:xfrm>
          <a:prstGeom prst="rect">
            <a:avLst/>
          </a:prstGeom>
        </p:spPr>
      </p:pic>
      <p:sp>
        <p:nvSpPr>
          <p:cNvPr id="10" name="Rectangle 9"/>
          <p:cNvSpPr/>
          <p:nvPr/>
        </p:nvSpPr>
        <p:spPr>
          <a:xfrm>
            <a:off x="3949629" y="5412804"/>
            <a:ext cx="427682" cy="523220"/>
          </a:xfrm>
          <a:prstGeom prst="rect">
            <a:avLst/>
          </a:prstGeom>
        </p:spPr>
        <p:txBody>
          <a:bodyPr wrap="square">
            <a:spAutoFit/>
          </a:bodyPr>
          <a:lstStyle/>
          <a:p>
            <a:r>
              <a:rPr lang="en-US" altLang="zh-CN" sz="2800" dirty="0" err="1"/>
              <a:t>e</a:t>
            </a:r>
            <a:r>
              <a:rPr lang="en-US" altLang="zh-CN" sz="2800" baseline="-25000" dirty="0" err="1"/>
              <a:t>i</a:t>
            </a:r>
            <a:endParaRPr lang="en-US" sz="2800" dirty="0"/>
          </a:p>
        </p:txBody>
      </p:sp>
      <p:sp>
        <p:nvSpPr>
          <p:cNvPr id="11" name="Rectangle 10"/>
          <p:cNvSpPr/>
          <p:nvPr/>
        </p:nvSpPr>
        <p:spPr>
          <a:xfrm>
            <a:off x="7371992" y="5406872"/>
            <a:ext cx="493414" cy="523220"/>
          </a:xfrm>
          <a:prstGeom prst="rect">
            <a:avLst/>
          </a:prstGeom>
        </p:spPr>
        <p:txBody>
          <a:bodyPr wrap="square">
            <a:spAutoFit/>
          </a:bodyPr>
          <a:lstStyle/>
          <a:p>
            <a:r>
              <a:rPr lang="en-US" altLang="zh-CN" sz="2800" dirty="0" err="1" smtClean="0"/>
              <a:t>e</a:t>
            </a:r>
            <a:r>
              <a:rPr lang="en-US" altLang="zh-CN" sz="2800" baseline="-25000" dirty="0" err="1" smtClean="0"/>
              <a:t>o</a:t>
            </a:r>
            <a:endParaRPr lang="en-US" sz="2800" dirty="0"/>
          </a:p>
        </p:txBody>
      </p:sp>
      <p:sp>
        <p:nvSpPr>
          <p:cNvPr id="6" name="Slide Number Placeholder 5"/>
          <p:cNvSpPr>
            <a:spLocks noGrp="1"/>
          </p:cNvSpPr>
          <p:nvPr>
            <p:ph type="sldNum" sz="quarter" idx="12"/>
          </p:nvPr>
        </p:nvSpPr>
        <p:spPr/>
        <p:txBody>
          <a:bodyPr/>
          <a:lstStyle/>
          <a:p>
            <a:fld id="{7D90CF49-B821-9548-BD4D-FE3C82A57277}" type="slidenum">
              <a:rPr lang="en-US" smtClean="0"/>
              <a:t>11</a:t>
            </a:fld>
            <a:endParaRPr lang="en-US"/>
          </a:p>
        </p:txBody>
      </p:sp>
      <p:grpSp>
        <p:nvGrpSpPr>
          <p:cNvPr id="12" name="Group 11"/>
          <p:cNvGrpSpPr/>
          <p:nvPr/>
        </p:nvGrpSpPr>
        <p:grpSpPr>
          <a:xfrm>
            <a:off x="3371324" y="3991931"/>
            <a:ext cx="1451324" cy="1451324"/>
            <a:chOff x="1338519" y="3438260"/>
            <a:chExt cx="1451324" cy="1451324"/>
          </a:xfrm>
        </p:grpSpPr>
        <p:pic>
          <p:nvPicPr>
            <p:cNvPr id="8" name="Picture 7"/>
            <p:cNvPicPr>
              <a:picLocks noChangeAspect="1"/>
            </p:cNvPicPr>
            <p:nvPr/>
          </p:nvPicPr>
          <p:blipFill>
            <a:blip r:embed="rId6"/>
            <a:stretch>
              <a:fillRect/>
            </a:stretch>
          </p:blipFill>
          <p:spPr>
            <a:xfrm>
              <a:off x="1338519" y="3438260"/>
              <a:ext cx="1451324" cy="1451324"/>
            </a:xfrm>
            <a:prstGeom prst="rect">
              <a:avLst/>
            </a:prstGeom>
          </p:spPr>
        </p:pic>
        <p:sp>
          <p:nvSpPr>
            <p:cNvPr id="9" name="Rectangle 8"/>
            <p:cNvSpPr/>
            <p:nvPr/>
          </p:nvSpPr>
          <p:spPr>
            <a:xfrm>
              <a:off x="1407695" y="3866147"/>
              <a:ext cx="1307126" cy="585537"/>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13" name="Right Brace 12"/>
          <p:cNvSpPr/>
          <p:nvPr/>
        </p:nvSpPr>
        <p:spPr>
          <a:xfrm>
            <a:off x="2433955" y="3548766"/>
            <a:ext cx="741871" cy="2695666"/>
          </a:xfrm>
          <a:prstGeom prst="rightBrace">
            <a:avLst>
              <a:gd name="adj1" fmla="val 90840"/>
              <a:gd name="adj2" fmla="val 3912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5" name="Picture 14"/>
          <p:cNvPicPr>
            <a:picLocks noChangeAspect="1"/>
          </p:cNvPicPr>
          <p:nvPr/>
        </p:nvPicPr>
        <p:blipFill>
          <a:blip r:embed="rId7"/>
          <a:stretch>
            <a:fillRect/>
          </a:stretch>
        </p:blipFill>
        <p:spPr>
          <a:xfrm>
            <a:off x="956376" y="3300780"/>
            <a:ext cx="1069556" cy="1010176"/>
          </a:xfrm>
          <a:prstGeom prst="rect">
            <a:avLst/>
          </a:prstGeom>
        </p:spPr>
      </p:pic>
      <p:pic>
        <p:nvPicPr>
          <p:cNvPr id="16" name="Picture 15"/>
          <p:cNvPicPr>
            <a:picLocks noChangeAspect="1"/>
          </p:cNvPicPr>
          <p:nvPr/>
        </p:nvPicPr>
        <p:blipFill>
          <a:blip r:embed="rId8"/>
          <a:stretch>
            <a:fillRect/>
          </a:stretch>
        </p:blipFill>
        <p:spPr>
          <a:xfrm>
            <a:off x="1339882" y="3906770"/>
            <a:ext cx="1212137" cy="724618"/>
          </a:xfrm>
          <a:prstGeom prst="rect">
            <a:avLst/>
          </a:prstGeom>
        </p:spPr>
      </p:pic>
      <p:pic>
        <p:nvPicPr>
          <p:cNvPr id="17" name="Picture 16"/>
          <p:cNvPicPr>
            <a:picLocks noChangeAspect="1"/>
          </p:cNvPicPr>
          <p:nvPr/>
        </p:nvPicPr>
        <p:blipFill>
          <a:blip r:embed="rId9"/>
          <a:stretch>
            <a:fillRect/>
          </a:stretch>
        </p:blipFill>
        <p:spPr>
          <a:xfrm>
            <a:off x="275417" y="4158915"/>
            <a:ext cx="940298" cy="1086208"/>
          </a:xfrm>
          <a:prstGeom prst="rect">
            <a:avLst/>
          </a:prstGeom>
        </p:spPr>
      </p:pic>
      <p:pic>
        <p:nvPicPr>
          <p:cNvPr id="18" name="Picture 17"/>
          <p:cNvPicPr>
            <a:picLocks noChangeAspect="1"/>
          </p:cNvPicPr>
          <p:nvPr/>
        </p:nvPicPr>
        <p:blipFill>
          <a:blip r:embed="rId10"/>
          <a:stretch>
            <a:fillRect/>
          </a:stretch>
        </p:blipFill>
        <p:spPr>
          <a:xfrm>
            <a:off x="1362236" y="4991201"/>
            <a:ext cx="1205478" cy="904108"/>
          </a:xfrm>
          <a:prstGeom prst="rect">
            <a:avLst/>
          </a:prstGeom>
        </p:spPr>
      </p:pic>
      <p:pic>
        <p:nvPicPr>
          <p:cNvPr id="20" name="Picture 19"/>
          <p:cNvPicPr>
            <a:picLocks noChangeAspect="1"/>
          </p:cNvPicPr>
          <p:nvPr/>
        </p:nvPicPr>
        <p:blipFill>
          <a:blip r:embed="rId11"/>
          <a:stretch>
            <a:fillRect/>
          </a:stretch>
        </p:blipFill>
        <p:spPr>
          <a:xfrm>
            <a:off x="9438362" y="3562347"/>
            <a:ext cx="1018983" cy="1018983"/>
          </a:xfrm>
          <a:prstGeom prst="rect">
            <a:avLst/>
          </a:prstGeom>
        </p:spPr>
      </p:pic>
      <p:pic>
        <p:nvPicPr>
          <p:cNvPr id="21" name="Picture 20"/>
          <p:cNvPicPr>
            <a:picLocks noChangeAspect="1"/>
          </p:cNvPicPr>
          <p:nvPr/>
        </p:nvPicPr>
        <p:blipFill>
          <a:blip r:embed="rId12"/>
          <a:stretch>
            <a:fillRect/>
          </a:stretch>
        </p:blipFill>
        <p:spPr>
          <a:xfrm>
            <a:off x="10895527" y="4656803"/>
            <a:ext cx="1054896" cy="1054896"/>
          </a:xfrm>
          <a:prstGeom prst="rect">
            <a:avLst/>
          </a:prstGeom>
        </p:spPr>
      </p:pic>
      <p:pic>
        <p:nvPicPr>
          <p:cNvPr id="22" name="Picture 21"/>
          <p:cNvPicPr>
            <a:picLocks noChangeAspect="1"/>
          </p:cNvPicPr>
          <p:nvPr/>
        </p:nvPicPr>
        <p:blipFill>
          <a:blip r:embed="rId13"/>
          <a:stretch>
            <a:fillRect/>
          </a:stretch>
        </p:blipFill>
        <p:spPr>
          <a:xfrm>
            <a:off x="9298847" y="5644161"/>
            <a:ext cx="1039965" cy="1039965"/>
          </a:xfrm>
          <a:prstGeom prst="rect">
            <a:avLst/>
          </a:prstGeom>
        </p:spPr>
      </p:pic>
      <p:sp>
        <p:nvSpPr>
          <p:cNvPr id="24" name="Freeform 23"/>
          <p:cNvSpPr/>
          <p:nvPr/>
        </p:nvSpPr>
        <p:spPr>
          <a:xfrm>
            <a:off x="8292167" y="4518218"/>
            <a:ext cx="1108954" cy="242165"/>
          </a:xfrm>
          <a:custGeom>
            <a:avLst/>
            <a:gdLst>
              <a:gd name="connsiteX0" fmla="*/ 0 w 1108954"/>
              <a:gd name="connsiteY0" fmla="*/ 233464 h 242165"/>
              <a:gd name="connsiteX1" fmla="*/ 603115 w 1108954"/>
              <a:gd name="connsiteY1" fmla="*/ 214009 h 242165"/>
              <a:gd name="connsiteX2" fmla="*/ 1108954 w 1108954"/>
              <a:gd name="connsiteY2" fmla="*/ 0 h 242165"/>
            </a:gdLst>
            <a:ahLst/>
            <a:cxnLst>
              <a:cxn ang="0">
                <a:pos x="connsiteX0" y="connsiteY0"/>
              </a:cxn>
              <a:cxn ang="0">
                <a:pos x="connsiteX1" y="connsiteY1"/>
              </a:cxn>
              <a:cxn ang="0">
                <a:pos x="connsiteX2" y="connsiteY2"/>
              </a:cxn>
            </a:cxnLst>
            <a:rect l="l" t="t" r="r" b="b"/>
            <a:pathLst>
              <a:path w="1108954" h="242165">
                <a:moveTo>
                  <a:pt x="0" y="233464"/>
                </a:moveTo>
                <a:cubicBezTo>
                  <a:pt x="209144" y="243192"/>
                  <a:pt x="418289" y="252920"/>
                  <a:pt x="603115" y="214009"/>
                </a:cubicBezTo>
                <a:cubicBezTo>
                  <a:pt x="787941" y="175098"/>
                  <a:pt x="1108954" y="0"/>
                  <a:pt x="1108954" y="0"/>
                </a:cubicBezTo>
              </a:path>
            </a:pathLst>
          </a:custGeom>
          <a:noFill/>
          <a:ln w="76200">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0358128" y="3825416"/>
            <a:ext cx="2820179" cy="369332"/>
          </a:xfrm>
          <a:prstGeom prst="rect">
            <a:avLst/>
          </a:prstGeom>
          <a:noFill/>
        </p:spPr>
        <p:txBody>
          <a:bodyPr wrap="square" rtlCol="0">
            <a:spAutoFit/>
          </a:bodyPr>
          <a:lstStyle/>
          <a:p>
            <a:r>
              <a:rPr lang="en-US" smtClean="0"/>
              <a:t>Machine Learning</a:t>
            </a:r>
            <a:endParaRPr lang="en-US"/>
          </a:p>
        </p:txBody>
      </p:sp>
      <p:sp>
        <p:nvSpPr>
          <p:cNvPr id="27" name="TextBox 26"/>
          <p:cNvSpPr txBox="1"/>
          <p:nvPr/>
        </p:nvSpPr>
        <p:spPr>
          <a:xfrm>
            <a:off x="9509819" y="4945192"/>
            <a:ext cx="1731786" cy="646331"/>
          </a:xfrm>
          <a:prstGeom prst="rect">
            <a:avLst/>
          </a:prstGeom>
          <a:noFill/>
        </p:spPr>
        <p:txBody>
          <a:bodyPr wrap="square" rtlCol="0">
            <a:spAutoFit/>
          </a:bodyPr>
          <a:lstStyle/>
          <a:p>
            <a:r>
              <a:rPr lang="en-US" dirty="0" smtClean="0"/>
              <a:t>Data</a:t>
            </a:r>
          </a:p>
          <a:p>
            <a:r>
              <a:rPr lang="en-US" dirty="0" smtClean="0"/>
              <a:t>Visualization</a:t>
            </a:r>
            <a:endParaRPr lang="en-US" dirty="0"/>
          </a:p>
        </p:txBody>
      </p:sp>
      <p:sp>
        <p:nvSpPr>
          <p:cNvPr id="28" name="TextBox 27"/>
          <p:cNvSpPr txBox="1"/>
          <p:nvPr/>
        </p:nvSpPr>
        <p:spPr>
          <a:xfrm>
            <a:off x="10450850" y="5987018"/>
            <a:ext cx="1731786" cy="369332"/>
          </a:xfrm>
          <a:prstGeom prst="rect">
            <a:avLst/>
          </a:prstGeom>
          <a:noFill/>
        </p:spPr>
        <p:txBody>
          <a:bodyPr wrap="square" rtlCol="0">
            <a:spAutoFit/>
          </a:bodyPr>
          <a:lstStyle/>
          <a:p>
            <a:r>
              <a:rPr lang="en-US" smtClean="0"/>
              <a:t>Data Integration</a:t>
            </a:r>
            <a:endParaRPr lang="en-US" dirty="0"/>
          </a:p>
        </p:txBody>
      </p:sp>
      <p:sp>
        <p:nvSpPr>
          <p:cNvPr id="33" name="Freeform 32"/>
          <p:cNvSpPr/>
          <p:nvPr/>
        </p:nvSpPr>
        <p:spPr>
          <a:xfrm>
            <a:off x="8309113" y="4736099"/>
            <a:ext cx="1040296" cy="578023"/>
          </a:xfrm>
          <a:custGeom>
            <a:avLst/>
            <a:gdLst>
              <a:gd name="connsiteX0" fmla="*/ 0 w 1040296"/>
              <a:gd name="connsiteY0" fmla="*/ 21431 h 578023"/>
              <a:gd name="connsiteX1" fmla="*/ 238539 w 1040296"/>
              <a:gd name="connsiteY1" fmla="*/ 54562 h 578023"/>
              <a:gd name="connsiteX2" fmla="*/ 636104 w 1040296"/>
              <a:gd name="connsiteY2" fmla="*/ 491884 h 578023"/>
              <a:gd name="connsiteX3" fmla="*/ 1040296 w 1040296"/>
              <a:gd name="connsiteY3" fmla="*/ 578023 h 578023"/>
              <a:gd name="connsiteX4" fmla="*/ 1040296 w 1040296"/>
              <a:gd name="connsiteY4" fmla="*/ 578023 h 57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296" h="578023">
                <a:moveTo>
                  <a:pt x="0" y="21431"/>
                </a:moveTo>
                <a:cubicBezTo>
                  <a:pt x="66261" y="-1208"/>
                  <a:pt x="132522" y="-23847"/>
                  <a:pt x="238539" y="54562"/>
                </a:cubicBezTo>
                <a:cubicBezTo>
                  <a:pt x="344556" y="132971"/>
                  <a:pt x="502478" y="404640"/>
                  <a:pt x="636104" y="491884"/>
                </a:cubicBezTo>
                <a:cubicBezTo>
                  <a:pt x="769730" y="579128"/>
                  <a:pt x="1040296" y="578023"/>
                  <a:pt x="1040296" y="578023"/>
                </a:cubicBezTo>
                <a:lnTo>
                  <a:pt x="1040296" y="578023"/>
                </a:lnTo>
              </a:path>
            </a:pathLst>
          </a:custGeom>
          <a:noFill/>
          <a:ln w="76200">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8342243" y="4741980"/>
            <a:ext cx="755374" cy="1434070"/>
          </a:xfrm>
          <a:custGeom>
            <a:avLst/>
            <a:gdLst>
              <a:gd name="connsiteX0" fmla="*/ 0 w 755374"/>
              <a:gd name="connsiteY0" fmla="*/ 15550 h 1434070"/>
              <a:gd name="connsiteX1" fmla="*/ 218661 w 755374"/>
              <a:gd name="connsiteY1" fmla="*/ 35429 h 1434070"/>
              <a:gd name="connsiteX2" fmla="*/ 324679 w 755374"/>
              <a:gd name="connsiteY2" fmla="*/ 326977 h 1434070"/>
              <a:gd name="connsiteX3" fmla="*/ 510209 w 755374"/>
              <a:gd name="connsiteY3" fmla="*/ 1267881 h 1434070"/>
              <a:gd name="connsiteX4" fmla="*/ 755374 w 755374"/>
              <a:gd name="connsiteY4" fmla="*/ 1433533 h 1434070"/>
              <a:gd name="connsiteX5" fmla="*/ 755374 w 755374"/>
              <a:gd name="connsiteY5" fmla="*/ 1433533 h 143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374" h="1434070">
                <a:moveTo>
                  <a:pt x="0" y="15550"/>
                </a:moveTo>
                <a:cubicBezTo>
                  <a:pt x="82274" y="-463"/>
                  <a:pt x="164548" y="-16476"/>
                  <a:pt x="218661" y="35429"/>
                </a:cubicBezTo>
                <a:cubicBezTo>
                  <a:pt x="272774" y="87334"/>
                  <a:pt x="276088" y="121568"/>
                  <a:pt x="324679" y="326977"/>
                </a:cubicBezTo>
                <a:cubicBezTo>
                  <a:pt x="373270" y="532386"/>
                  <a:pt x="438426" y="1083455"/>
                  <a:pt x="510209" y="1267881"/>
                </a:cubicBezTo>
                <a:cubicBezTo>
                  <a:pt x="581992" y="1452307"/>
                  <a:pt x="755374" y="1433533"/>
                  <a:pt x="755374" y="1433533"/>
                </a:cubicBezTo>
                <a:lnTo>
                  <a:pt x="755374" y="1433533"/>
                </a:lnTo>
              </a:path>
            </a:pathLst>
          </a:custGeom>
          <a:noFill/>
          <a:ln w="76200">
            <a:headEnd type="none"/>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5328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Input-output Example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026032491"/>
              </p:ext>
            </p:extLst>
          </p:nvPr>
        </p:nvGraphicFramePr>
        <p:xfrm>
          <a:off x="414067" y="1690690"/>
          <a:ext cx="4616055" cy="3988501"/>
        </p:xfrm>
        <a:graphic>
          <a:graphicData uri="http://schemas.openxmlformats.org/drawingml/2006/table">
            <a:tbl>
              <a:tblPr bandRow="1">
                <a:tableStyleId>{69CF1AB2-1976-4502-BF36-3FF5EA218861}</a:tableStyleId>
              </a:tblPr>
              <a:tblGrid>
                <a:gridCol w="2260922"/>
                <a:gridCol w="2355133"/>
              </a:tblGrid>
              <a:tr h="3625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effectLst/>
                        </a:rPr>
                        <a:t>Bureau of I.A.</a:t>
                      </a:r>
                      <a:endParaRPr lang="en-US" sz="2000" b="0" dirty="0" smtClean="0">
                        <a:effectLst/>
                        <a:latin typeface="+mn-lt"/>
                        <a:ea typeface="Al Tarikh" charset="-78"/>
                        <a:cs typeface="Al Tarikh" charset="-78"/>
                      </a:endParaRPr>
                    </a:p>
                  </a:txBody>
                  <a:tcPr marL="41895" marR="41895" marT="20948" marB="20948"/>
                </a:tc>
                <a:tc>
                  <a:txBody>
                    <a:bodyPr/>
                    <a:lstStyle/>
                    <a:p>
                      <a:endParaRPr lang="en-US" sz="2000" b="0" dirty="0">
                        <a:latin typeface="+mn-lt"/>
                        <a:ea typeface="Al Tarikh" charset="-78"/>
                        <a:cs typeface="Al Tarikh" charset="-78"/>
                      </a:endParaRPr>
                    </a:p>
                  </a:txBody>
                  <a:tcPr marL="41895" marR="41895" marT="20948" marB="20948"/>
                </a:tc>
              </a:tr>
              <a:tr h="3625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effectLst/>
                        </a:rPr>
                        <a:t>Regional Director</a:t>
                      </a:r>
                      <a:endParaRPr lang="en-US" sz="2000" b="0" dirty="0" smtClean="0">
                        <a:effectLst/>
                        <a:latin typeface="+mn-lt"/>
                        <a:ea typeface="Al Tarikh" charset="-78"/>
                        <a:cs typeface="Al Tarikh" charset="-78"/>
                      </a:endParaRPr>
                    </a:p>
                  </a:txBody>
                  <a:tcPr marL="41895" marR="41895" marT="20948" marB="209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effectLst/>
                        </a:rPr>
                        <a:t>Numbers</a:t>
                      </a:r>
                      <a:endParaRPr lang="en-US" sz="2000" b="0" dirty="0" smtClean="0">
                        <a:effectLst/>
                        <a:latin typeface="+mn-lt"/>
                        <a:ea typeface="Al Tarikh" charset="-78"/>
                        <a:cs typeface="Al Tarikh" charset="-78"/>
                      </a:endParaRPr>
                    </a:p>
                  </a:txBody>
                  <a:tcPr marL="41895" marR="41895" marT="20948" marB="20948"/>
                </a:tc>
              </a:tr>
              <a:tr h="3625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effectLst/>
                        </a:rPr>
                        <a:t>Niles C.</a:t>
                      </a:r>
                      <a:endParaRPr lang="en-US" sz="2000" b="0" dirty="0" smtClean="0">
                        <a:effectLst/>
                        <a:latin typeface="+mn-lt"/>
                        <a:ea typeface="Al Tarikh" charset="-78"/>
                        <a:cs typeface="Al Tarikh" charset="-78"/>
                      </a:endParaRPr>
                    </a:p>
                  </a:txBody>
                  <a:tcPr marL="41895" marR="41895" marT="20948" marB="209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2000" dirty="0" err="1" smtClean="0">
                          <a:effectLst/>
                        </a:rPr>
                        <a:t>Tel</a:t>
                      </a:r>
                      <a:r>
                        <a:rPr lang="en-US" sz="2000" dirty="0" smtClean="0">
                          <a:effectLst/>
                        </a:rPr>
                        <a:t>: (800)645-8397</a:t>
                      </a:r>
                      <a:endParaRPr lang="mr-IN" sz="2000" b="0" dirty="0" smtClean="0">
                        <a:effectLst/>
                        <a:latin typeface="+mn-lt"/>
                        <a:ea typeface="Al Tarikh" charset="-78"/>
                        <a:cs typeface="Al Tarikh" charset="-78"/>
                      </a:endParaRPr>
                    </a:p>
                  </a:txBody>
                  <a:tcPr marL="41895" marR="41895" marT="20948" marB="20948"/>
                </a:tc>
              </a:tr>
              <a:tr h="362591">
                <a:tc>
                  <a:txBody>
                    <a:bodyPr/>
                    <a:lstStyle/>
                    <a:p>
                      <a:endParaRPr lang="en-US" sz="2000" b="0">
                        <a:latin typeface="+mn-lt"/>
                        <a:ea typeface="Al Tarikh" charset="-78"/>
                        <a:cs typeface="Al Tarikh" charset="-78"/>
                      </a:endParaRPr>
                    </a:p>
                  </a:txBody>
                  <a:tcPr marL="41895" marR="41895" marT="20948" marB="209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2000" dirty="0" err="1" smtClean="0">
                          <a:effectLst/>
                        </a:rPr>
                        <a:t>Fax</a:t>
                      </a:r>
                      <a:r>
                        <a:rPr lang="en-US" sz="2000" dirty="0" smtClean="0">
                          <a:effectLst/>
                        </a:rPr>
                        <a:t>: (907)586-7252</a:t>
                      </a:r>
                      <a:endParaRPr lang="mr-IN" sz="2000" b="0" dirty="0" smtClean="0">
                        <a:effectLst/>
                        <a:latin typeface="+mn-lt"/>
                        <a:ea typeface="Al Tarikh" charset="-78"/>
                        <a:cs typeface="Al Tarikh" charset="-78"/>
                      </a:endParaRPr>
                    </a:p>
                  </a:txBody>
                  <a:tcPr marL="41895" marR="41895" marT="20948" marB="20948"/>
                </a:tc>
              </a:tr>
              <a:tr h="362591">
                <a:tc>
                  <a:txBody>
                    <a:bodyPr/>
                    <a:lstStyle/>
                    <a:p>
                      <a:endParaRPr lang="en-US" sz="2000" b="0" dirty="0">
                        <a:latin typeface="+mn-lt"/>
                        <a:ea typeface="Al Tarikh" charset="-78"/>
                        <a:cs typeface="Al Tarikh" charset="-78"/>
                      </a:endParaRPr>
                    </a:p>
                  </a:txBody>
                  <a:tcPr marL="41895" marR="41895" marT="20948" marB="20948"/>
                </a:tc>
                <a:tc>
                  <a:txBody>
                    <a:bodyPr/>
                    <a:lstStyle/>
                    <a:p>
                      <a:endParaRPr lang="en-US" sz="2000" b="0" dirty="0">
                        <a:latin typeface="+mn-lt"/>
                        <a:ea typeface="Al Tarikh" charset="-78"/>
                        <a:cs typeface="Al Tarikh" charset="-78"/>
                      </a:endParaRPr>
                    </a:p>
                  </a:txBody>
                  <a:tcPr marL="41895" marR="41895" marT="20948" marB="20948"/>
                </a:tc>
              </a:tr>
              <a:tr h="3625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effectLst/>
                        </a:rPr>
                        <a:t>Jean H.</a:t>
                      </a:r>
                      <a:endParaRPr lang="en-US" sz="2000" b="0" dirty="0" smtClean="0">
                        <a:effectLst/>
                        <a:latin typeface="+mn-lt"/>
                        <a:ea typeface="Al Tarikh" charset="-78"/>
                        <a:cs typeface="Al Tarikh" charset="-78"/>
                      </a:endParaRPr>
                    </a:p>
                  </a:txBody>
                  <a:tcPr marL="41895" marR="41895" marT="20948" marB="209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2000" dirty="0" err="1" smtClean="0">
                          <a:effectLst/>
                        </a:rPr>
                        <a:t>Tel</a:t>
                      </a:r>
                      <a:r>
                        <a:rPr lang="en-US" sz="2000" dirty="0" smtClean="0">
                          <a:effectLst/>
                        </a:rPr>
                        <a:t>: (918)781-4600</a:t>
                      </a:r>
                      <a:endParaRPr lang="mr-IN" sz="2000" b="0" dirty="0" smtClean="0">
                        <a:effectLst/>
                        <a:latin typeface="+mn-lt"/>
                        <a:ea typeface="Al Tarikh" charset="-78"/>
                        <a:cs typeface="Al Tarikh" charset="-78"/>
                      </a:endParaRPr>
                    </a:p>
                  </a:txBody>
                  <a:tcPr marL="41895" marR="41895" marT="20948" marB="20948"/>
                </a:tc>
              </a:tr>
              <a:tr h="362591">
                <a:tc>
                  <a:txBody>
                    <a:bodyPr/>
                    <a:lstStyle/>
                    <a:p>
                      <a:endParaRPr lang="en-US" sz="2000" b="0" dirty="0">
                        <a:latin typeface="+mn-lt"/>
                        <a:ea typeface="Al Tarikh" charset="-78"/>
                        <a:cs typeface="Al Tarikh" charset="-78"/>
                      </a:endParaRPr>
                    </a:p>
                  </a:txBody>
                  <a:tcPr marL="41895" marR="41895" marT="20948" marB="209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2000" dirty="0" err="1" smtClean="0">
                          <a:effectLst/>
                        </a:rPr>
                        <a:t>Fax</a:t>
                      </a:r>
                      <a:r>
                        <a:rPr lang="en-US" sz="2000" dirty="0" smtClean="0">
                          <a:effectLst/>
                        </a:rPr>
                        <a:t>: (918)781-4604</a:t>
                      </a:r>
                      <a:endParaRPr lang="mr-IN" sz="2000" b="0" dirty="0" smtClean="0">
                        <a:effectLst/>
                        <a:latin typeface="+mn-lt"/>
                        <a:ea typeface="Al Tarikh" charset="-78"/>
                        <a:cs typeface="Al Tarikh" charset="-78"/>
                      </a:endParaRPr>
                    </a:p>
                  </a:txBody>
                  <a:tcPr marL="41895" marR="41895" marT="20948" marB="20948"/>
                </a:tc>
              </a:tr>
              <a:tr h="362591">
                <a:tc>
                  <a:txBody>
                    <a:bodyPr/>
                    <a:lstStyle/>
                    <a:p>
                      <a:endParaRPr lang="en-US" sz="2000" b="0" dirty="0">
                        <a:latin typeface="+mn-lt"/>
                        <a:ea typeface="Al Tarikh" charset="-78"/>
                        <a:cs typeface="Al Tarikh" charset="-78"/>
                      </a:endParaRPr>
                    </a:p>
                  </a:txBody>
                  <a:tcPr marL="41895" marR="41895" marT="20948" marB="20948"/>
                </a:tc>
                <a:tc>
                  <a:txBody>
                    <a:bodyPr/>
                    <a:lstStyle/>
                    <a:p>
                      <a:endParaRPr lang="en-US" sz="2000" b="0" dirty="0">
                        <a:latin typeface="+mn-lt"/>
                        <a:ea typeface="Al Tarikh" charset="-78"/>
                        <a:cs typeface="Al Tarikh" charset="-78"/>
                      </a:endParaRPr>
                    </a:p>
                  </a:txBody>
                  <a:tcPr marL="41895" marR="41895" marT="20948" marB="20948"/>
                </a:tc>
              </a:tr>
              <a:tr h="3625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effectLst/>
                        </a:rPr>
                        <a:t>Frank K.</a:t>
                      </a:r>
                      <a:endParaRPr lang="en-US" sz="2000" b="0" dirty="0" smtClean="0">
                        <a:effectLst/>
                        <a:latin typeface="+mn-lt"/>
                        <a:ea typeface="Al Tarikh" charset="-78"/>
                        <a:cs typeface="Al Tarikh" charset="-78"/>
                      </a:endParaRPr>
                    </a:p>
                  </a:txBody>
                  <a:tcPr marL="41895" marR="41895" marT="20948" marB="209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2000" dirty="0" err="1" smtClean="0">
                          <a:effectLst/>
                        </a:rPr>
                        <a:t>Tel</a:t>
                      </a:r>
                      <a:r>
                        <a:rPr lang="en-US" sz="2000" dirty="0" smtClean="0">
                          <a:effectLst/>
                        </a:rPr>
                        <a:t>:</a:t>
                      </a:r>
                      <a:r>
                        <a:rPr lang="en-US" sz="2000" baseline="0" dirty="0" smtClean="0">
                          <a:effectLst/>
                        </a:rPr>
                        <a:t> (615)564-6500</a:t>
                      </a:r>
                      <a:endParaRPr lang="mr-IN" sz="2000" b="0" dirty="0" smtClean="0">
                        <a:effectLst/>
                        <a:latin typeface="+mn-lt"/>
                        <a:ea typeface="Al Tarikh" charset="-78"/>
                        <a:cs typeface="Al Tarikh" charset="-78"/>
                      </a:endParaRPr>
                    </a:p>
                  </a:txBody>
                  <a:tcPr marL="41895" marR="41895" marT="20948" marB="20948"/>
                </a:tc>
              </a:tr>
              <a:tr h="3625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b="0" dirty="0" smtClean="0">
                        <a:effectLst/>
                        <a:latin typeface="+mn-lt"/>
                        <a:ea typeface="Al Tarikh" charset="-78"/>
                        <a:cs typeface="Al Tarikh" charset="-78"/>
                      </a:endParaRPr>
                    </a:p>
                  </a:txBody>
                  <a:tcPr marL="41895" marR="41895" marT="20948" marB="209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2000" dirty="0" err="1" smtClean="0">
                          <a:effectLst/>
                        </a:rPr>
                        <a:t>Fax</a:t>
                      </a:r>
                      <a:r>
                        <a:rPr lang="en-US" sz="2000" dirty="0" smtClean="0">
                          <a:effectLst/>
                        </a:rPr>
                        <a:t>:</a:t>
                      </a:r>
                      <a:r>
                        <a:rPr lang="en-US" sz="2000" baseline="0" dirty="0" smtClean="0">
                          <a:effectLst/>
                        </a:rPr>
                        <a:t> (615)564-6701</a:t>
                      </a:r>
                      <a:endParaRPr lang="mr-IN" sz="2000" b="0" dirty="0" smtClean="0">
                        <a:effectLst/>
                        <a:latin typeface="+mn-lt"/>
                        <a:ea typeface="Al Tarikh" charset="-78"/>
                        <a:cs typeface="Al Tarikh" charset="-78"/>
                      </a:endParaRPr>
                    </a:p>
                  </a:txBody>
                  <a:tcPr marL="41895" marR="41895" marT="20948" marB="20948"/>
                </a:tc>
              </a:tr>
              <a:tr h="362591">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mr-IN" sz="2000" dirty="0" smtClean="0">
                          <a:effectLst/>
                        </a:rPr>
                        <a:t>…</a:t>
                      </a:r>
                      <a:endParaRPr lang="en-US" sz="2000" dirty="0" smtClean="0">
                        <a:effectLst/>
                        <a:latin typeface="+mn-lt"/>
                        <a:ea typeface="Calibri" charset="0"/>
                        <a:cs typeface="Calibri" charset="0"/>
                      </a:endParaRPr>
                    </a:p>
                  </a:txBody>
                  <a:tcPr marL="41895" marR="41895" marT="20948" marB="20948"/>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mr-IN" sz="800" dirty="0" smtClean="0">
                        <a:effectLst/>
                        <a:latin typeface="Calibri" charset="0"/>
                        <a:ea typeface="Calibri" charset="0"/>
                        <a:cs typeface="Calibri" charset="0"/>
                      </a:endParaRPr>
                    </a:p>
                  </a:txBody>
                  <a:tcPr marL="35003" marR="35003" marT="17502" marB="17502"/>
                </a:tc>
              </a:tr>
            </a:tbl>
          </a:graphicData>
        </a:graphic>
      </p:graphicFrame>
      <p:sp>
        <p:nvSpPr>
          <p:cNvPr id="5" name="TextBox 4"/>
          <p:cNvSpPr txBox="1"/>
          <p:nvPr/>
        </p:nvSpPr>
        <p:spPr>
          <a:xfrm>
            <a:off x="1254238" y="5934975"/>
            <a:ext cx="2345267" cy="461665"/>
          </a:xfrm>
          <a:prstGeom prst="rect">
            <a:avLst/>
          </a:prstGeom>
          <a:noFill/>
        </p:spPr>
        <p:txBody>
          <a:bodyPr wrap="square" rtlCol="0">
            <a:spAutoFit/>
          </a:bodyPr>
          <a:lstStyle/>
          <a:p>
            <a:pPr algn="ctr"/>
            <a:r>
              <a:rPr lang="en-US" sz="2400" dirty="0" smtClean="0"/>
              <a:t>Raw data</a:t>
            </a:r>
            <a:endParaRPr lang="en-US" sz="2400" dirty="0"/>
          </a:p>
        </p:txBody>
      </p:sp>
      <p:graphicFrame>
        <p:nvGraphicFramePr>
          <p:cNvPr id="7" name="Table 6"/>
          <p:cNvGraphicFramePr>
            <a:graphicFrameLocks noGrp="1"/>
          </p:cNvGraphicFramePr>
          <p:nvPr>
            <p:extLst>
              <p:ext uri="{D42A27DB-BD31-4B8C-83A1-F6EECF244321}">
                <p14:modId xmlns:p14="http://schemas.microsoft.com/office/powerpoint/2010/main" val="921620791"/>
              </p:ext>
            </p:extLst>
          </p:nvPr>
        </p:nvGraphicFramePr>
        <p:xfrm>
          <a:off x="7097888" y="1356726"/>
          <a:ext cx="4921583" cy="2503011"/>
        </p:xfrm>
        <a:graphic>
          <a:graphicData uri="http://schemas.openxmlformats.org/drawingml/2006/table">
            <a:tbl>
              <a:tblPr bandRow="1">
                <a:tableStyleId>{69CF1AB2-1976-4502-BF36-3FF5EA218861}</a:tableStyleId>
              </a:tblPr>
              <a:tblGrid>
                <a:gridCol w="2410567"/>
                <a:gridCol w="2511016"/>
              </a:tblGrid>
              <a:tr h="3575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effectLst/>
                        </a:rPr>
                        <a:t>Bureau of I.A.</a:t>
                      </a:r>
                      <a:endParaRPr lang="en-US" sz="2000" dirty="0" smtClean="0">
                        <a:effectLst/>
                        <a:latin typeface="Calibri" charset="0"/>
                        <a:ea typeface="Calibri" charset="0"/>
                        <a:cs typeface="Calibri" charset="0"/>
                      </a:endParaRPr>
                    </a:p>
                  </a:txBody>
                  <a:tcPr marL="35003" marR="35003" marT="17502" marB="17502"/>
                </a:tc>
                <a:tc>
                  <a:txBody>
                    <a:bodyPr/>
                    <a:lstStyle/>
                    <a:p>
                      <a:endParaRPr lang="en-US" sz="2000"/>
                    </a:p>
                  </a:txBody>
                  <a:tcPr marL="35003" marR="35003" marT="17502" marB="17502"/>
                </a:tc>
              </a:tr>
              <a:tr h="3575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effectLst/>
                        </a:rPr>
                        <a:t>Regional Director</a:t>
                      </a:r>
                      <a:endParaRPr lang="en-US" sz="2000" dirty="0" smtClean="0">
                        <a:effectLst/>
                        <a:latin typeface="Calibri" charset="0"/>
                        <a:ea typeface="Calibri" charset="0"/>
                        <a:cs typeface="Calibri" charset="0"/>
                      </a:endParaRPr>
                    </a:p>
                  </a:txBody>
                  <a:tcPr marL="35003" marR="35003" marT="17502" marB="1750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effectLst/>
                        </a:rPr>
                        <a:t>Numbers</a:t>
                      </a:r>
                      <a:endParaRPr lang="en-US" sz="2000" dirty="0" smtClean="0">
                        <a:effectLst/>
                        <a:latin typeface="Calibri" charset="0"/>
                        <a:ea typeface="Calibri" charset="0"/>
                        <a:cs typeface="Calibri" charset="0"/>
                      </a:endParaRPr>
                    </a:p>
                  </a:txBody>
                  <a:tcPr marL="35003" marR="35003" marT="17502" marB="17502"/>
                </a:tc>
              </a:tr>
              <a:tr h="3575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Niles C</a:t>
                      </a:r>
                      <a:r>
                        <a:rPr lang="en-US" sz="2000" dirty="0" smtClean="0">
                          <a:effectLst/>
                        </a:rPr>
                        <a:t>.</a:t>
                      </a:r>
                      <a:endParaRPr lang="en-US" sz="2000" dirty="0" smtClean="0">
                        <a:effectLst/>
                        <a:latin typeface="Calibri" charset="0"/>
                        <a:ea typeface="Calibri" charset="0"/>
                        <a:cs typeface="Calibri" charset="0"/>
                      </a:endParaRPr>
                    </a:p>
                  </a:txBody>
                  <a:tcPr marL="35003" marR="35003" marT="17502" marB="1750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2000" dirty="0" err="1" smtClean="0">
                          <a:effectLst/>
                          <a:latin typeface="+mn-lt"/>
                        </a:rPr>
                        <a:t>Tel</a:t>
                      </a:r>
                      <a:r>
                        <a:rPr lang="en-US" sz="2000" dirty="0" smtClean="0">
                          <a:effectLst/>
                          <a:latin typeface="+mn-lt"/>
                        </a:rPr>
                        <a:t>: (800)645-8397</a:t>
                      </a:r>
                      <a:endParaRPr lang="mr-IN" sz="2000" b="0" dirty="0" smtClean="0">
                        <a:effectLst/>
                        <a:latin typeface="+mn-lt"/>
                        <a:ea typeface="Al Tarikh" charset="-78"/>
                        <a:cs typeface="Al Tarikh" charset="-78"/>
                      </a:endParaRPr>
                    </a:p>
                  </a:txBody>
                  <a:tcPr marL="35003" marR="35003" marT="17502" marB="17502"/>
                </a:tc>
              </a:tr>
              <a:tr h="357573">
                <a:tc>
                  <a:txBody>
                    <a:bodyPr/>
                    <a:lstStyle/>
                    <a:p>
                      <a:endParaRPr lang="en-US" sz="2000" dirty="0"/>
                    </a:p>
                  </a:txBody>
                  <a:tcPr marL="35003" marR="35003" marT="17502" marB="1750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2000" dirty="0" err="1" smtClean="0">
                          <a:effectLst/>
                          <a:latin typeface="+mn-lt"/>
                        </a:rPr>
                        <a:t>Fax</a:t>
                      </a:r>
                      <a:r>
                        <a:rPr lang="en-US" sz="2000" dirty="0" smtClean="0">
                          <a:effectLst/>
                          <a:latin typeface="+mn-lt"/>
                        </a:rPr>
                        <a:t>: (907)586-7252</a:t>
                      </a:r>
                      <a:endParaRPr lang="mr-IN" sz="2000" b="0" dirty="0" smtClean="0">
                        <a:effectLst/>
                        <a:latin typeface="+mn-lt"/>
                        <a:ea typeface="Al Tarikh" charset="-78"/>
                        <a:cs typeface="Al Tarikh" charset="-78"/>
                      </a:endParaRPr>
                    </a:p>
                  </a:txBody>
                  <a:tcPr marL="35003" marR="35003" marT="17502" marB="17502"/>
                </a:tc>
              </a:tr>
              <a:tr h="357573">
                <a:tc>
                  <a:txBody>
                    <a:bodyPr/>
                    <a:lstStyle/>
                    <a:p>
                      <a:endParaRPr lang="en-US" sz="2000"/>
                    </a:p>
                  </a:txBody>
                  <a:tcPr marL="35003" marR="35003" marT="17502" marB="17502"/>
                </a:tc>
                <a:tc>
                  <a:txBody>
                    <a:bodyPr/>
                    <a:lstStyle/>
                    <a:p>
                      <a:endParaRPr lang="en-US" sz="2000" kern="1200" dirty="0">
                        <a:solidFill>
                          <a:schemeClr val="dk1"/>
                        </a:solidFill>
                        <a:effectLst/>
                        <a:latin typeface="+mn-lt"/>
                        <a:ea typeface="+mn-ea"/>
                        <a:cs typeface="+mn-cs"/>
                      </a:endParaRPr>
                    </a:p>
                  </a:txBody>
                  <a:tcPr marL="35003" marR="35003" marT="17502" marB="17502"/>
                </a:tc>
              </a:tr>
              <a:tr h="3575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effectLst/>
                        </a:rPr>
                        <a:t>Jean H.</a:t>
                      </a:r>
                      <a:endParaRPr lang="en-US" sz="2000" dirty="0" smtClean="0">
                        <a:effectLst/>
                        <a:latin typeface="Calibri" charset="0"/>
                        <a:ea typeface="Calibri" charset="0"/>
                        <a:cs typeface="Calibri" charset="0"/>
                      </a:endParaRPr>
                    </a:p>
                  </a:txBody>
                  <a:tcPr marL="35003" marR="35003" marT="17502" marB="1750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2000" dirty="0" err="1" smtClean="0">
                          <a:effectLst/>
                          <a:latin typeface="+mn-lt"/>
                        </a:rPr>
                        <a:t>Tel</a:t>
                      </a:r>
                      <a:r>
                        <a:rPr lang="en-US" sz="2000" dirty="0" smtClean="0">
                          <a:effectLst/>
                          <a:latin typeface="+mn-lt"/>
                        </a:rPr>
                        <a:t>: (918)781-4600</a:t>
                      </a:r>
                      <a:endParaRPr lang="mr-IN" sz="2000" b="0" dirty="0" smtClean="0">
                        <a:effectLst/>
                        <a:latin typeface="+mn-lt"/>
                        <a:ea typeface="Al Tarikh" charset="-78"/>
                        <a:cs typeface="Al Tarikh" charset="-78"/>
                      </a:endParaRPr>
                    </a:p>
                  </a:txBody>
                  <a:tcPr marL="35003" marR="35003" marT="17502" marB="17502"/>
                </a:tc>
              </a:tr>
              <a:tr h="357573">
                <a:tc>
                  <a:txBody>
                    <a:bodyPr/>
                    <a:lstStyle/>
                    <a:p>
                      <a:endParaRPr lang="en-US" sz="2000" dirty="0"/>
                    </a:p>
                  </a:txBody>
                  <a:tcPr marL="35003" marR="35003" marT="17502" marB="1750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2000" dirty="0" err="1" smtClean="0">
                          <a:effectLst/>
                          <a:latin typeface="+mn-lt"/>
                        </a:rPr>
                        <a:t>Fax</a:t>
                      </a:r>
                      <a:r>
                        <a:rPr lang="en-US" sz="2000" dirty="0" smtClean="0">
                          <a:effectLst/>
                          <a:latin typeface="+mn-lt"/>
                        </a:rPr>
                        <a:t>: (918)781-4604</a:t>
                      </a:r>
                      <a:endParaRPr lang="mr-IN" sz="2000" b="0" dirty="0" smtClean="0">
                        <a:effectLst/>
                        <a:latin typeface="+mn-lt"/>
                        <a:ea typeface="Al Tarikh" charset="-78"/>
                        <a:cs typeface="Al Tarikh" charset="-78"/>
                      </a:endParaRPr>
                    </a:p>
                  </a:txBody>
                  <a:tcPr marL="35003" marR="35003" marT="17502" marB="17502"/>
                </a:tc>
              </a:tr>
            </a:tbl>
          </a:graphicData>
        </a:graphic>
      </p:graphicFrame>
      <p:sp>
        <p:nvSpPr>
          <p:cNvPr id="8" name="TextBox 7"/>
          <p:cNvSpPr txBox="1"/>
          <p:nvPr/>
        </p:nvSpPr>
        <p:spPr>
          <a:xfrm>
            <a:off x="8280211" y="3859737"/>
            <a:ext cx="2556935" cy="461665"/>
          </a:xfrm>
          <a:prstGeom prst="rect">
            <a:avLst/>
          </a:prstGeom>
          <a:noFill/>
        </p:spPr>
        <p:txBody>
          <a:bodyPr wrap="square" rtlCol="0">
            <a:spAutoFit/>
          </a:bodyPr>
          <a:lstStyle/>
          <a:p>
            <a:pPr algn="ctr"/>
            <a:r>
              <a:rPr lang="en-US" sz="2400" dirty="0" smtClean="0"/>
              <a:t>Sampled raw data</a:t>
            </a:r>
            <a:endParaRPr lang="en-US" sz="2400" dirty="0"/>
          </a:p>
        </p:txBody>
      </p:sp>
      <p:graphicFrame>
        <p:nvGraphicFramePr>
          <p:cNvPr id="9" name="Table 8"/>
          <p:cNvGraphicFramePr>
            <a:graphicFrameLocks noGrp="1"/>
          </p:cNvGraphicFramePr>
          <p:nvPr>
            <p:extLst>
              <p:ext uri="{D42A27DB-BD31-4B8C-83A1-F6EECF244321}">
                <p14:modId xmlns:p14="http://schemas.microsoft.com/office/powerpoint/2010/main" val="1637860416"/>
              </p:ext>
            </p:extLst>
          </p:nvPr>
        </p:nvGraphicFramePr>
        <p:xfrm>
          <a:off x="7097888" y="4564549"/>
          <a:ext cx="4929225" cy="1097280"/>
        </p:xfrm>
        <a:graphic>
          <a:graphicData uri="http://schemas.openxmlformats.org/drawingml/2006/table">
            <a:tbl>
              <a:tblPr bandRow="1">
                <a:tableStyleId>{69CF1AB2-1976-4502-BF36-3FF5EA218861}</a:tableStyleId>
              </a:tblPr>
              <a:tblGrid>
                <a:gridCol w="1168503"/>
                <a:gridCol w="1825057"/>
                <a:gridCol w="1935665"/>
              </a:tblGrid>
              <a:tr h="365760">
                <a:tc>
                  <a:txBody>
                    <a:bodyPr/>
                    <a:lstStyle/>
                    <a:p>
                      <a:endParaRPr lang="en-US" sz="1800" dirty="0">
                        <a:latin typeface="+mn-lt"/>
                      </a:endParaRPr>
                    </a:p>
                  </a:txBody>
                  <a:tcPr/>
                </a:tc>
                <a:tc>
                  <a:txBody>
                    <a:bodyPr/>
                    <a:lstStyle/>
                    <a:p>
                      <a:r>
                        <a:rPr lang="en-US" altLang="zh-CN" sz="1800" dirty="0" smtClean="0"/>
                        <a:t>Tel</a:t>
                      </a:r>
                      <a:endParaRPr lang="en-US" sz="1800" dirty="0">
                        <a:latin typeface="+mn-lt"/>
                      </a:endParaRPr>
                    </a:p>
                  </a:txBody>
                  <a:tcPr/>
                </a:tc>
                <a:tc>
                  <a:txBody>
                    <a:bodyPr/>
                    <a:lstStyle/>
                    <a:p>
                      <a:r>
                        <a:rPr lang="en-US" altLang="zh-CN" sz="1800" dirty="0" smtClean="0"/>
                        <a:t>Fax</a:t>
                      </a:r>
                      <a:endParaRPr lang="en-US" sz="1800" dirty="0">
                        <a:latin typeface="+mn-lt"/>
                      </a:endParaRPr>
                    </a:p>
                  </a:txBody>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effectLst/>
                        </a:rPr>
                        <a:t>Niles C.</a:t>
                      </a:r>
                      <a:endParaRPr lang="en-US" sz="1800" dirty="0" smtClean="0">
                        <a:effectLst/>
                        <a:latin typeface="+mn-lt"/>
                        <a:ea typeface="Calibri" charset="0"/>
                        <a:cs typeface="Calibri" charset="0"/>
                      </a:endParaRPr>
                    </a:p>
                  </a:txBody>
                  <a:tcPr/>
                </a:tc>
                <a:tc>
                  <a:txBody>
                    <a:bodyPr/>
                    <a:lstStyle/>
                    <a:p>
                      <a:r>
                        <a:rPr lang="en-US" sz="1800" dirty="0" smtClean="0">
                          <a:effectLst/>
                          <a:latin typeface="+mn-lt"/>
                        </a:rPr>
                        <a:t>(800)645-8397</a:t>
                      </a:r>
                      <a:endParaRPr lang="en-US" sz="180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mn-lt"/>
                        </a:rPr>
                        <a:t>(907)586-7252</a:t>
                      </a:r>
                      <a:endParaRPr lang="mr-IN" sz="1800" b="0" dirty="0" smtClean="0">
                        <a:effectLst/>
                        <a:latin typeface="+mn-lt"/>
                        <a:ea typeface="Al Tarikh" charset="-78"/>
                        <a:cs typeface="Al Tarikh" charset="-78"/>
                      </a:endParaRPr>
                    </a:p>
                  </a:txBody>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effectLst/>
                        </a:rPr>
                        <a:t>Jean H.</a:t>
                      </a:r>
                      <a:endParaRPr lang="en-US" sz="1800" dirty="0" smtClean="0">
                        <a:effectLst/>
                        <a:latin typeface="+mn-lt"/>
                        <a:ea typeface="Calibri" charset="0"/>
                        <a:cs typeface="Calibri"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mn-lt"/>
                        </a:rPr>
                        <a:t>(918)781-4600</a:t>
                      </a:r>
                      <a:endParaRPr lang="mr-IN" sz="1800" b="0" dirty="0" smtClean="0">
                        <a:effectLst/>
                        <a:latin typeface="+mn-lt"/>
                        <a:ea typeface="Al Tarikh" charset="-78"/>
                        <a:cs typeface="Al Tarikh" charset="-78"/>
                      </a:endParaRPr>
                    </a:p>
                  </a:txBody>
                  <a:tcPr/>
                </a:tc>
                <a:tc>
                  <a:txBody>
                    <a:bodyPr/>
                    <a:lstStyle/>
                    <a:p>
                      <a:r>
                        <a:rPr lang="en-US" sz="1800" dirty="0" smtClean="0">
                          <a:effectLst/>
                          <a:latin typeface="+mn-lt"/>
                        </a:rPr>
                        <a:t>(918)781-4604</a:t>
                      </a:r>
                      <a:endParaRPr lang="en-US" sz="1800" dirty="0">
                        <a:latin typeface="+mn-lt"/>
                      </a:endParaRPr>
                    </a:p>
                  </a:txBody>
                  <a:tcPr/>
                </a:tc>
              </a:tr>
            </a:tbl>
          </a:graphicData>
        </a:graphic>
      </p:graphicFrame>
      <p:sp>
        <p:nvSpPr>
          <p:cNvPr id="10" name="TextBox 9"/>
          <p:cNvSpPr txBox="1"/>
          <p:nvPr/>
        </p:nvSpPr>
        <p:spPr>
          <a:xfrm>
            <a:off x="7097888" y="6030802"/>
            <a:ext cx="4667324" cy="461665"/>
          </a:xfrm>
          <a:prstGeom prst="rect">
            <a:avLst/>
          </a:prstGeom>
          <a:noFill/>
        </p:spPr>
        <p:txBody>
          <a:bodyPr wrap="square" rtlCol="0">
            <a:spAutoFit/>
          </a:bodyPr>
          <a:lstStyle/>
          <a:p>
            <a:pPr algn="ctr"/>
            <a:r>
              <a:rPr lang="en-US" sz="2400" dirty="0" smtClean="0"/>
              <a:t>Transformed view of the sample</a:t>
            </a:r>
            <a:endParaRPr lang="en-US" sz="2400" dirty="0"/>
          </a:p>
        </p:txBody>
      </p:sp>
      <p:sp>
        <p:nvSpPr>
          <p:cNvPr id="18" name="Left Brace 17"/>
          <p:cNvSpPr/>
          <p:nvPr/>
        </p:nvSpPr>
        <p:spPr>
          <a:xfrm>
            <a:off x="5646131" y="1812902"/>
            <a:ext cx="835749" cy="3753100"/>
          </a:xfrm>
          <a:prstGeom prst="leftBrace">
            <a:avLst>
              <a:gd name="adj1" fmla="val 98413"/>
              <a:gd name="adj2" fmla="val 4829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p:cNvCxnSpPr/>
          <p:nvPr/>
        </p:nvCxnSpPr>
        <p:spPr>
          <a:xfrm flipH="1">
            <a:off x="5176157" y="3628394"/>
            <a:ext cx="51044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7D90CF49-B821-9548-BD4D-FE3C82A57277}" type="slidenum">
              <a:rPr lang="en-US" smtClean="0"/>
              <a:t>12</a:t>
            </a:fld>
            <a:endParaRPr lang="en-US"/>
          </a:p>
        </p:txBody>
      </p:sp>
    </p:spTree>
    <p:extLst>
      <p:ext uri="{BB962C8B-B14F-4D97-AF65-F5344CB8AC3E}">
        <p14:creationId xmlns:p14="http://schemas.microsoft.com/office/powerpoint/2010/main" val="2354291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Output</a:t>
            </a:r>
            <a:endParaRPr lang="en-US" dirty="0"/>
          </a:p>
        </p:txBody>
      </p:sp>
      <p:sp>
        <p:nvSpPr>
          <p:cNvPr id="3" name="Content Placeholder 2"/>
          <p:cNvSpPr>
            <a:spLocks noGrp="1"/>
          </p:cNvSpPr>
          <p:nvPr>
            <p:ph idx="1"/>
          </p:nvPr>
        </p:nvSpPr>
        <p:spPr>
          <a:xfrm>
            <a:off x="838200" y="1825625"/>
            <a:ext cx="10515600" cy="4895850"/>
          </a:xfrm>
        </p:spPr>
        <p:txBody>
          <a:bodyPr>
            <a:normAutofit lnSpcReduction="10000"/>
          </a:bodyPr>
          <a:lstStyle/>
          <a:p>
            <a:pPr marL="0" indent="0">
              <a:buNone/>
            </a:pPr>
            <a:r>
              <a:rPr lang="en-US" sz="3600" dirty="0">
                <a:solidFill>
                  <a:srgbClr val="FF0000"/>
                </a:solidFill>
              </a:rPr>
              <a:t>Potter’s Wheel </a:t>
            </a:r>
            <a:r>
              <a:rPr lang="en-US" sz="3600" dirty="0" smtClean="0">
                <a:solidFill>
                  <a:srgbClr val="FF0000"/>
                </a:solidFill>
              </a:rPr>
              <a:t>program:</a:t>
            </a:r>
            <a:r>
              <a:rPr lang="en-US" sz="3600" dirty="0" smtClean="0"/>
              <a:t> </a:t>
            </a:r>
          </a:p>
          <a:p>
            <a:pPr marL="0" indent="0">
              <a:buNone/>
            </a:pPr>
            <a:r>
              <a:rPr lang="en-US" sz="3600" dirty="0" smtClean="0">
                <a:solidFill>
                  <a:srgbClr val="FF0000"/>
                </a:solidFill>
              </a:rPr>
              <a:t>A sequence of parameterized Potter’s Wheel operators </a:t>
            </a:r>
            <a:r>
              <a:rPr lang="en-US" dirty="0" smtClean="0"/>
              <a:t>[Raman</a:t>
            </a:r>
            <a:r>
              <a:rPr lang="en-US" dirty="0"/>
              <a:t>, </a:t>
            </a:r>
            <a:r>
              <a:rPr lang="en-US" dirty="0" err="1"/>
              <a:t>Hellerstein</a:t>
            </a:r>
            <a:r>
              <a:rPr lang="en-US" dirty="0"/>
              <a:t> 2001] </a:t>
            </a:r>
            <a:endParaRPr lang="en-US" dirty="0" smtClean="0"/>
          </a:p>
          <a:p>
            <a:r>
              <a:rPr lang="en-US" dirty="0"/>
              <a:t>Potter’s Wheel </a:t>
            </a:r>
            <a:r>
              <a:rPr lang="en-US" dirty="0" smtClean="0"/>
              <a:t>program</a:t>
            </a:r>
          </a:p>
          <a:p>
            <a:pPr marL="0" indent="0">
              <a:buNone/>
            </a:pPr>
            <a:endParaRPr lang="en-US" dirty="0"/>
          </a:p>
          <a:p>
            <a:pPr marL="0" indent="0">
              <a:buNone/>
            </a:pPr>
            <a:endParaRPr lang="en-US" dirty="0" smtClean="0"/>
          </a:p>
          <a:p>
            <a:pPr marL="0" indent="0">
              <a:buNone/>
            </a:pPr>
            <a:endParaRPr lang="en-US" dirty="0"/>
          </a:p>
          <a:p>
            <a:endParaRPr lang="en-US" sz="2400" dirty="0" smtClean="0"/>
          </a:p>
          <a:p>
            <a:r>
              <a:rPr lang="en-US" dirty="0" smtClean="0"/>
              <a:t>Operators 𝓕:</a:t>
            </a:r>
            <a:endParaRPr lang="en-US" dirty="0"/>
          </a:p>
          <a:p>
            <a:pPr marL="457200" lvl="1" indent="0">
              <a:buNone/>
            </a:pPr>
            <a:r>
              <a:rPr lang="en-US" dirty="0" smtClean="0"/>
              <a:t>Drop</a:t>
            </a:r>
            <a:r>
              <a:rPr lang="en-US" dirty="0"/>
              <a:t>, Move, Copy, Merge, Split, Fold, Unfold, Fill, Divide, Delete, Extract, </a:t>
            </a:r>
            <a:r>
              <a:rPr lang="en-US" dirty="0" smtClean="0"/>
              <a:t>Transpose</a:t>
            </a:r>
            <a:endParaRPr lang="en-US" dirty="0"/>
          </a:p>
          <a:p>
            <a:pPr marL="0" indent="0">
              <a:buNone/>
            </a:pPr>
            <a:endParaRPr lang="en-US" dirty="0"/>
          </a:p>
          <a:p>
            <a:pPr lvl="1"/>
            <a:endParaRPr lang="en-US" dirty="0" smtClean="0"/>
          </a:p>
        </p:txBody>
      </p:sp>
      <p:pic>
        <p:nvPicPr>
          <p:cNvPr id="5" name="Picture 4"/>
          <p:cNvPicPr>
            <a:picLocks noChangeAspect="1"/>
          </p:cNvPicPr>
          <p:nvPr/>
        </p:nvPicPr>
        <p:blipFill>
          <a:blip r:embed="rId3"/>
          <a:stretch>
            <a:fillRect/>
          </a:stretch>
        </p:blipFill>
        <p:spPr>
          <a:xfrm>
            <a:off x="1710260" y="3825280"/>
            <a:ext cx="769039" cy="1063290"/>
          </a:xfrm>
          <a:prstGeom prst="rect">
            <a:avLst/>
          </a:prstGeom>
        </p:spPr>
      </p:pic>
      <p:pic>
        <p:nvPicPr>
          <p:cNvPr id="6" name="Picture 5"/>
          <p:cNvPicPr>
            <a:picLocks noChangeAspect="1"/>
          </p:cNvPicPr>
          <p:nvPr/>
        </p:nvPicPr>
        <p:blipFill>
          <a:blip r:embed="rId4"/>
          <a:stretch>
            <a:fillRect/>
          </a:stretch>
        </p:blipFill>
        <p:spPr>
          <a:xfrm>
            <a:off x="4772665" y="3805858"/>
            <a:ext cx="1311596" cy="1167142"/>
          </a:xfrm>
          <a:prstGeom prst="rect">
            <a:avLst/>
          </a:prstGeom>
        </p:spPr>
      </p:pic>
      <p:pic>
        <p:nvPicPr>
          <p:cNvPr id="7" name="Picture 6"/>
          <p:cNvPicPr>
            <a:picLocks noChangeAspect="1"/>
          </p:cNvPicPr>
          <p:nvPr/>
        </p:nvPicPr>
        <p:blipFill>
          <a:blip r:embed="rId5"/>
          <a:stretch>
            <a:fillRect/>
          </a:stretch>
        </p:blipFill>
        <p:spPr>
          <a:xfrm>
            <a:off x="8209988" y="3766149"/>
            <a:ext cx="1302358" cy="1206852"/>
          </a:xfrm>
          <a:prstGeom prst="rect">
            <a:avLst/>
          </a:prstGeom>
        </p:spPr>
      </p:pic>
      <p:cxnSp>
        <p:nvCxnSpPr>
          <p:cNvPr id="9" name="Straight Arrow Connector 8"/>
          <p:cNvCxnSpPr/>
          <p:nvPr/>
        </p:nvCxnSpPr>
        <p:spPr>
          <a:xfrm>
            <a:off x="2929886" y="4389429"/>
            <a:ext cx="143198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299116" y="4434165"/>
            <a:ext cx="143198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83071" y="3766148"/>
            <a:ext cx="2344682" cy="523220"/>
          </a:xfrm>
          <a:prstGeom prst="rect">
            <a:avLst/>
          </a:prstGeom>
          <a:noFill/>
        </p:spPr>
        <p:txBody>
          <a:bodyPr wrap="square" rtlCol="0">
            <a:spAutoFit/>
          </a:bodyPr>
          <a:lstStyle/>
          <a:p>
            <a:r>
              <a:rPr lang="en-US" sz="2800" dirty="0" smtClean="0"/>
              <a:t>𝓕</a:t>
            </a:r>
            <a:r>
              <a:rPr lang="en-US" sz="2800" baseline="-25000" dirty="0" smtClean="0"/>
              <a:t>1</a:t>
            </a:r>
            <a:r>
              <a:rPr lang="en-US" sz="2800" dirty="0"/>
              <a:t>[</a:t>
            </a:r>
            <a:r>
              <a:rPr lang="en-US" sz="2800" dirty="0" smtClean="0"/>
              <a:t>p</a:t>
            </a:r>
            <a:r>
              <a:rPr lang="en-US" sz="2800" baseline="-25000" dirty="0" smtClean="0"/>
              <a:t>1</a:t>
            </a:r>
            <a:r>
              <a:rPr lang="en-US" sz="2800" dirty="0" smtClean="0"/>
              <a:t>, p</a:t>
            </a:r>
            <a:r>
              <a:rPr lang="en-US" sz="2800" baseline="-25000" dirty="0" smtClean="0"/>
              <a:t>2</a:t>
            </a:r>
            <a:r>
              <a:rPr lang="en-US" sz="2800" dirty="0" smtClean="0"/>
              <a:t>,</a:t>
            </a:r>
            <a:r>
              <a:rPr lang="mr-IN" sz="2800" dirty="0" smtClean="0"/>
              <a:t>…</a:t>
            </a:r>
            <a:r>
              <a:rPr lang="en-US" sz="2800" dirty="0" smtClean="0"/>
              <a:t>](x)</a:t>
            </a:r>
            <a:endParaRPr lang="en-US" sz="2800" dirty="0"/>
          </a:p>
        </p:txBody>
      </p:sp>
      <p:sp>
        <p:nvSpPr>
          <p:cNvPr id="12" name="TextBox 11"/>
          <p:cNvSpPr txBox="1"/>
          <p:nvPr/>
        </p:nvSpPr>
        <p:spPr>
          <a:xfrm>
            <a:off x="6022195" y="3825280"/>
            <a:ext cx="2398375" cy="523220"/>
          </a:xfrm>
          <a:prstGeom prst="rect">
            <a:avLst/>
          </a:prstGeom>
          <a:noFill/>
        </p:spPr>
        <p:txBody>
          <a:bodyPr wrap="square" rtlCol="0">
            <a:spAutoFit/>
          </a:bodyPr>
          <a:lstStyle/>
          <a:p>
            <a:r>
              <a:rPr lang="en-US" sz="2800" dirty="0" smtClean="0"/>
              <a:t>𝓕</a:t>
            </a:r>
            <a:r>
              <a:rPr lang="en-US" sz="2800" baseline="-25000" dirty="0" smtClean="0"/>
              <a:t>2</a:t>
            </a:r>
            <a:r>
              <a:rPr lang="en-US" sz="2800" dirty="0"/>
              <a:t>[</a:t>
            </a:r>
            <a:r>
              <a:rPr lang="en-US" sz="2800" dirty="0" smtClean="0"/>
              <a:t>p</a:t>
            </a:r>
            <a:r>
              <a:rPr lang="en-US" sz="2800" baseline="-25000" dirty="0" smtClean="0"/>
              <a:t>1</a:t>
            </a:r>
            <a:r>
              <a:rPr lang="en-US" sz="2800" dirty="0" smtClean="0"/>
              <a:t>, p</a:t>
            </a:r>
            <a:r>
              <a:rPr lang="en-US" sz="2800" baseline="-25000" dirty="0" smtClean="0"/>
              <a:t>2</a:t>
            </a:r>
            <a:r>
              <a:rPr lang="en-US" sz="2800" dirty="0" smtClean="0"/>
              <a:t>,</a:t>
            </a:r>
            <a:r>
              <a:rPr lang="mr-IN" sz="2800" dirty="0" smtClean="0"/>
              <a:t>…</a:t>
            </a:r>
            <a:r>
              <a:rPr lang="en-US" sz="2800" dirty="0" smtClean="0"/>
              <a:t>](x)</a:t>
            </a:r>
            <a:endParaRPr lang="en-US" sz="2800" dirty="0"/>
          </a:p>
        </p:txBody>
      </p:sp>
      <p:sp>
        <p:nvSpPr>
          <p:cNvPr id="4" name="Slide Number Placeholder 3"/>
          <p:cNvSpPr>
            <a:spLocks noGrp="1"/>
          </p:cNvSpPr>
          <p:nvPr>
            <p:ph type="sldNum" sz="quarter" idx="12"/>
          </p:nvPr>
        </p:nvSpPr>
        <p:spPr/>
        <p:txBody>
          <a:bodyPr/>
          <a:lstStyle/>
          <a:p>
            <a:fld id="{7D90CF49-B821-9548-BD4D-FE3C82A57277}" type="slidenum">
              <a:rPr lang="en-US" smtClean="0"/>
              <a:t>13</a:t>
            </a:fld>
            <a:endParaRPr lang="en-US"/>
          </a:p>
        </p:txBody>
      </p:sp>
      <p:sp>
        <p:nvSpPr>
          <p:cNvPr id="16" name="Snip Diagonal Corner Rectangle 15"/>
          <p:cNvSpPr/>
          <p:nvPr/>
        </p:nvSpPr>
        <p:spPr>
          <a:xfrm>
            <a:off x="729570" y="5012710"/>
            <a:ext cx="1518249" cy="381947"/>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smtClean="0"/>
              <a:t>Raw Data</a:t>
            </a:r>
            <a:endParaRPr lang="en-US" i="1" dirty="0"/>
          </a:p>
        </p:txBody>
      </p:sp>
      <p:sp>
        <p:nvSpPr>
          <p:cNvPr id="17" name="Snip Diagonal Corner Rectangle 16"/>
          <p:cNvSpPr/>
          <p:nvPr/>
        </p:nvSpPr>
        <p:spPr>
          <a:xfrm>
            <a:off x="3755412" y="5035169"/>
            <a:ext cx="1710640" cy="359487"/>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smtClean="0"/>
              <a:t>“</a:t>
            </a:r>
            <a:r>
              <a:rPr lang="en-US" i="1" smtClean="0"/>
              <a:t>Evolved” Data</a:t>
            </a:r>
            <a:endParaRPr lang="en-US" i="1" dirty="0"/>
          </a:p>
        </p:txBody>
      </p:sp>
      <p:sp>
        <p:nvSpPr>
          <p:cNvPr id="18" name="Snip Diagonal Corner Rectangle 17"/>
          <p:cNvSpPr/>
          <p:nvPr/>
        </p:nvSpPr>
        <p:spPr>
          <a:xfrm>
            <a:off x="7430597" y="5012709"/>
            <a:ext cx="2287042" cy="381947"/>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smtClean="0"/>
              <a:t>More </a:t>
            </a:r>
            <a:r>
              <a:rPr lang="en-US" i="1" smtClean="0"/>
              <a:t>“Evolved” Data</a:t>
            </a:r>
            <a:endParaRPr lang="en-US" i="1" dirty="0"/>
          </a:p>
        </p:txBody>
      </p:sp>
      <p:sp>
        <p:nvSpPr>
          <p:cNvPr id="13" name="TextBox 12"/>
          <p:cNvSpPr txBox="1"/>
          <p:nvPr/>
        </p:nvSpPr>
        <p:spPr>
          <a:xfrm>
            <a:off x="9895114" y="3965262"/>
            <a:ext cx="2296886" cy="707886"/>
          </a:xfrm>
          <a:prstGeom prst="rect">
            <a:avLst/>
          </a:prstGeom>
          <a:noFill/>
        </p:spPr>
        <p:txBody>
          <a:bodyPr wrap="square" rtlCol="0">
            <a:spAutoFit/>
          </a:bodyPr>
          <a:lstStyle/>
          <a:p>
            <a:r>
              <a:rPr lang="mr-IN" sz="4000" dirty="0" smtClean="0">
                <a:solidFill>
                  <a:schemeClr val="accent1"/>
                </a:solidFill>
              </a:rPr>
              <a:t>…</a:t>
            </a:r>
            <a:r>
              <a:rPr lang="en-US" sz="2400" dirty="0" smtClean="0">
                <a:solidFill>
                  <a:schemeClr val="accent1"/>
                </a:solidFill>
              </a:rPr>
              <a:t>maybe more</a:t>
            </a:r>
            <a:endParaRPr lang="en-US" sz="2400" dirty="0">
              <a:solidFill>
                <a:schemeClr val="accent1"/>
              </a:solidFill>
            </a:endParaRPr>
          </a:p>
        </p:txBody>
      </p:sp>
    </p:spTree>
    <p:extLst>
      <p:ext uri="{BB962C8B-B14F-4D97-AF65-F5344CB8AC3E}">
        <p14:creationId xmlns:p14="http://schemas.microsoft.com/office/powerpoint/2010/main" val="14664829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to Solve</a:t>
            </a:r>
            <a:endParaRPr lang="en-US" dirty="0"/>
          </a:p>
        </p:txBody>
      </p:sp>
      <p:sp>
        <p:nvSpPr>
          <p:cNvPr id="3" name="Content Placeholder 2"/>
          <p:cNvSpPr>
            <a:spLocks noGrp="1"/>
          </p:cNvSpPr>
          <p:nvPr>
            <p:ph idx="1"/>
          </p:nvPr>
        </p:nvSpPr>
        <p:spPr/>
        <p:txBody>
          <a:bodyPr/>
          <a:lstStyle/>
          <a:p>
            <a:pPr marL="0" indent="0">
              <a:buNone/>
            </a:pPr>
            <a:r>
              <a:rPr lang="en-US" altLang="zh-CN" dirty="0" smtClean="0"/>
              <a:t>Synthesize</a:t>
            </a:r>
            <a:r>
              <a:rPr lang="zh-CN" altLang="en-US" dirty="0" smtClean="0"/>
              <a:t> </a:t>
            </a:r>
            <a:r>
              <a:rPr lang="en-US" dirty="0" smtClean="0"/>
              <a:t>a </a:t>
            </a:r>
            <a:r>
              <a:rPr lang="en-US" dirty="0"/>
              <a:t>program </a:t>
            </a:r>
            <a:r>
              <a:rPr lang="en-US" dirty="0">
                <a:solidFill>
                  <a:srgbClr val="FF0000"/>
                </a:solidFill>
              </a:rPr>
              <a:t>𝒫</a:t>
            </a:r>
            <a:r>
              <a:rPr lang="en-US" dirty="0"/>
              <a:t> </a:t>
            </a:r>
            <a:r>
              <a:rPr lang="en-US" dirty="0" smtClean="0"/>
              <a:t>that</a:t>
            </a:r>
            <a:r>
              <a:rPr lang="zh-CN" altLang="en-US" dirty="0" smtClean="0"/>
              <a:t> </a:t>
            </a:r>
            <a:r>
              <a:rPr lang="en-US" altLang="zh-CN" dirty="0" smtClean="0"/>
              <a:t>takes</a:t>
            </a:r>
            <a:r>
              <a:rPr lang="en-US" dirty="0" smtClean="0"/>
              <a:t> </a:t>
            </a:r>
            <a:r>
              <a:rPr lang="en-US" altLang="zh-CN" dirty="0" err="1" smtClean="0">
                <a:solidFill>
                  <a:srgbClr val="FF0000"/>
                </a:solidFill>
              </a:rPr>
              <a:t>e</a:t>
            </a:r>
            <a:r>
              <a:rPr lang="en-US" altLang="zh-CN" baseline="-25000" dirty="0" err="1" smtClean="0">
                <a:solidFill>
                  <a:srgbClr val="FF0000"/>
                </a:solidFill>
              </a:rPr>
              <a:t>i</a:t>
            </a:r>
            <a:r>
              <a:rPr lang="zh-CN" altLang="en-US" dirty="0"/>
              <a:t> </a:t>
            </a:r>
            <a:r>
              <a:rPr lang="en-US" altLang="zh-CN" dirty="0" smtClean="0"/>
              <a:t>as</a:t>
            </a:r>
            <a:r>
              <a:rPr lang="zh-CN" altLang="en-US" dirty="0" smtClean="0"/>
              <a:t> </a:t>
            </a:r>
            <a:r>
              <a:rPr lang="en-US" altLang="zh-CN" dirty="0" smtClean="0"/>
              <a:t>the</a:t>
            </a:r>
            <a:r>
              <a:rPr lang="zh-CN" altLang="en-US" dirty="0" smtClean="0"/>
              <a:t> </a:t>
            </a:r>
            <a:r>
              <a:rPr lang="en-US" altLang="zh-CN" dirty="0" smtClean="0"/>
              <a:t>input</a:t>
            </a:r>
            <a:r>
              <a:rPr lang="zh-CN" altLang="en-US" dirty="0" smtClean="0"/>
              <a:t> </a:t>
            </a:r>
            <a:r>
              <a:rPr lang="en-US" altLang="zh-CN" dirty="0" smtClean="0"/>
              <a:t>and</a:t>
            </a:r>
            <a:r>
              <a:rPr lang="zh-CN" altLang="en-US" dirty="0" smtClean="0"/>
              <a:t> </a:t>
            </a:r>
            <a:r>
              <a:rPr lang="en-US" altLang="zh-CN" dirty="0" smtClean="0"/>
              <a:t>outputs</a:t>
            </a:r>
            <a:r>
              <a:rPr lang="zh-CN" altLang="en-US" dirty="0" smtClean="0"/>
              <a:t> </a:t>
            </a:r>
            <a:r>
              <a:rPr lang="en-US" altLang="zh-CN" dirty="0" err="1">
                <a:solidFill>
                  <a:srgbClr val="FF0000"/>
                </a:solidFill>
              </a:rPr>
              <a:t>e</a:t>
            </a:r>
            <a:r>
              <a:rPr lang="en-US" altLang="zh-CN" baseline="-25000" dirty="0" err="1">
                <a:solidFill>
                  <a:srgbClr val="FF0000"/>
                </a:solidFill>
              </a:rPr>
              <a:t>o</a:t>
            </a:r>
            <a:endParaRPr lang="en-US" dirty="0" smtClean="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4778" y="3359480"/>
            <a:ext cx="1330326" cy="1330326"/>
          </a:xfrm>
          <a:prstGeom prst="rect">
            <a:avLst/>
          </a:prstGeom>
        </p:spPr>
      </p:pic>
      <p:sp>
        <p:nvSpPr>
          <p:cNvPr id="6" name="Rectangle 5"/>
          <p:cNvSpPr/>
          <p:nvPr/>
        </p:nvSpPr>
        <p:spPr>
          <a:xfrm>
            <a:off x="3313776" y="4812552"/>
            <a:ext cx="427682" cy="523220"/>
          </a:xfrm>
          <a:prstGeom prst="rect">
            <a:avLst/>
          </a:prstGeom>
        </p:spPr>
        <p:txBody>
          <a:bodyPr wrap="square">
            <a:spAutoFit/>
          </a:bodyPr>
          <a:lstStyle/>
          <a:p>
            <a:r>
              <a:rPr lang="en-US" altLang="zh-CN" sz="2800" dirty="0" err="1"/>
              <a:t>e</a:t>
            </a:r>
            <a:r>
              <a:rPr lang="en-US" altLang="zh-CN" sz="2800" baseline="-25000" dirty="0" err="1"/>
              <a:t>i</a:t>
            </a:r>
            <a:endParaRPr lang="en-US" sz="2800" dirty="0"/>
          </a:p>
        </p:txBody>
      </p:sp>
      <p:sp>
        <p:nvSpPr>
          <p:cNvPr id="7" name="Rectangle 6"/>
          <p:cNvSpPr/>
          <p:nvPr/>
        </p:nvSpPr>
        <p:spPr>
          <a:xfrm>
            <a:off x="7776100" y="4810804"/>
            <a:ext cx="493414" cy="523220"/>
          </a:xfrm>
          <a:prstGeom prst="rect">
            <a:avLst/>
          </a:prstGeom>
        </p:spPr>
        <p:txBody>
          <a:bodyPr wrap="square">
            <a:spAutoFit/>
          </a:bodyPr>
          <a:lstStyle/>
          <a:p>
            <a:r>
              <a:rPr lang="en-US" altLang="zh-CN" sz="2800" dirty="0" err="1" smtClean="0"/>
              <a:t>e</a:t>
            </a:r>
            <a:r>
              <a:rPr lang="en-US" altLang="zh-CN" sz="2800" baseline="-25000" dirty="0" err="1" smtClean="0"/>
              <a:t>o</a:t>
            </a:r>
            <a:endParaRPr lang="en-US" sz="2800" dirty="0"/>
          </a:p>
        </p:txBody>
      </p:sp>
      <p:sp>
        <p:nvSpPr>
          <p:cNvPr id="8" name="Right Arrow 7"/>
          <p:cNvSpPr/>
          <p:nvPr/>
        </p:nvSpPr>
        <p:spPr>
          <a:xfrm>
            <a:off x="5166102" y="3895040"/>
            <a:ext cx="1277957" cy="319489"/>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5304034" y="3076425"/>
            <a:ext cx="978359" cy="978359"/>
          </a:xfrm>
          <a:prstGeom prst="rect">
            <a:avLst/>
          </a:prstGeom>
        </p:spPr>
      </p:pic>
      <p:sp>
        <p:nvSpPr>
          <p:cNvPr id="10" name="Rectangle 9"/>
          <p:cNvSpPr/>
          <p:nvPr/>
        </p:nvSpPr>
        <p:spPr>
          <a:xfrm>
            <a:off x="4457243" y="4214529"/>
            <a:ext cx="2985882" cy="1077218"/>
          </a:xfrm>
          <a:prstGeom prst="rect">
            <a:avLst/>
          </a:prstGeom>
        </p:spPr>
        <p:txBody>
          <a:bodyPr wrap="none">
            <a:spAutoFit/>
          </a:bodyPr>
          <a:lstStyle/>
          <a:p>
            <a:r>
              <a:rPr lang="en-US" dirty="0" smtClean="0"/>
              <a:t>Data </a:t>
            </a:r>
            <a:r>
              <a:rPr lang="en-US" altLang="zh-CN" dirty="0" smtClean="0"/>
              <a:t>T</a:t>
            </a:r>
            <a:r>
              <a:rPr lang="en-US" dirty="0" smtClean="0"/>
              <a:t>ransformation </a:t>
            </a:r>
            <a:r>
              <a:rPr lang="en-US" altLang="zh-CN" dirty="0"/>
              <a:t>P</a:t>
            </a:r>
            <a:r>
              <a:rPr lang="en-US" dirty="0" smtClean="0"/>
              <a:t>rogram</a:t>
            </a:r>
            <a:r>
              <a:rPr lang="zh-CN" altLang="en-US" dirty="0" smtClean="0"/>
              <a:t> </a:t>
            </a:r>
            <a:endParaRPr lang="en-US" altLang="zh-CN" dirty="0" smtClean="0"/>
          </a:p>
          <a:p>
            <a:r>
              <a:rPr lang="zh-CN" altLang="en-US" sz="2800" dirty="0"/>
              <a:t> </a:t>
            </a:r>
            <a:r>
              <a:rPr lang="zh-CN" altLang="en-US" sz="2800" dirty="0" smtClean="0"/>
              <a:t>             </a:t>
            </a:r>
            <a:r>
              <a:rPr lang="en-US" sz="2800" dirty="0" smtClean="0">
                <a:solidFill>
                  <a:srgbClr val="FF0000"/>
                </a:solidFill>
              </a:rPr>
              <a:t>𝒫</a:t>
            </a:r>
            <a:endParaRPr lang="en-US" sz="2800" dirty="0">
              <a:solidFill>
                <a:srgbClr val="FF0000"/>
              </a:solidFill>
            </a:endParaRPr>
          </a:p>
          <a:p>
            <a:endParaRPr lang="en-US" dirty="0"/>
          </a:p>
        </p:txBody>
      </p:sp>
      <p:sp>
        <p:nvSpPr>
          <p:cNvPr id="11" name="TextBox 10"/>
          <p:cNvSpPr txBox="1"/>
          <p:nvPr/>
        </p:nvSpPr>
        <p:spPr>
          <a:xfrm rot="2700000">
            <a:off x="6182557" y="2777847"/>
            <a:ext cx="687750" cy="707886"/>
          </a:xfrm>
          <a:prstGeom prst="rect">
            <a:avLst/>
          </a:prstGeom>
          <a:noFill/>
        </p:spPr>
        <p:txBody>
          <a:bodyPr wrap="square" rtlCol="0">
            <a:spAutoFit/>
          </a:bodyPr>
          <a:lstStyle/>
          <a:p>
            <a:r>
              <a:rPr lang="en-US" sz="4000" dirty="0" smtClean="0">
                <a:solidFill>
                  <a:srgbClr val="FF0000"/>
                </a:solidFill>
              </a:rPr>
              <a:t>?</a:t>
            </a:r>
            <a:endParaRPr lang="en-US" sz="4000" dirty="0">
              <a:solidFill>
                <a:srgbClr val="FF0000"/>
              </a:solidFill>
            </a:endParaRPr>
          </a:p>
        </p:txBody>
      </p:sp>
      <p:sp>
        <p:nvSpPr>
          <p:cNvPr id="12" name="TextBox 11"/>
          <p:cNvSpPr txBox="1"/>
          <p:nvPr/>
        </p:nvSpPr>
        <p:spPr>
          <a:xfrm>
            <a:off x="5579859" y="2423904"/>
            <a:ext cx="687750" cy="707886"/>
          </a:xfrm>
          <a:prstGeom prst="rect">
            <a:avLst/>
          </a:prstGeom>
          <a:noFill/>
        </p:spPr>
        <p:txBody>
          <a:bodyPr wrap="square" rtlCol="0">
            <a:spAutoFit/>
          </a:bodyPr>
          <a:lstStyle/>
          <a:p>
            <a:r>
              <a:rPr lang="en-US" sz="4000" dirty="0" smtClean="0">
                <a:solidFill>
                  <a:srgbClr val="FF0000"/>
                </a:solidFill>
              </a:rPr>
              <a:t>?</a:t>
            </a:r>
            <a:endParaRPr lang="en-US" sz="4000" dirty="0">
              <a:solidFill>
                <a:srgbClr val="FF0000"/>
              </a:solidFill>
            </a:endParaRPr>
          </a:p>
        </p:txBody>
      </p:sp>
      <p:sp>
        <p:nvSpPr>
          <p:cNvPr id="13" name="TextBox 12"/>
          <p:cNvSpPr txBox="1"/>
          <p:nvPr/>
        </p:nvSpPr>
        <p:spPr>
          <a:xfrm rot="18900000">
            <a:off x="4919868" y="2596290"/>
            <a:ext cx="687750" cy="707886"/>
          </a:xfrm>
          <a:prstGeom prst="rect">
            <a:avLst/>
          </a:prstGeom>
          <a:noFill/>
        </p:spPr>
        <p:txBody>
          <a:bodyPr wrap="square" rtlCol="0">
            <a:spAutoFit/>
          </a:bodyPr>
          <a:lstStyle/>
          <a:p>
            <a:r>
              <a:rPr lang="en-US" sz="4000" dirty="0" smtClean="0">
                <a:solidFill>
                  <a:srgbClr val="FF0000"/>
                </a:solidFill>
              </a:rPr>
              <a:t>?</a:t>
            </a:r>
            <a:endParaRPr lang="en-US" sz="4000" dirty="0">
              <a:solidFill>
                <a:srgbClr val="FF0000"/>
              </a:solidFill>
            </a:endParaRPr>
          </a:p>
        </p:txBody>
      </p:sp>
      <p:sp>
        <p:nvSpPr>
          <p:cNvPr id="14" name="Slide Number Placeholder 13"/>
          <p:cNvSpPr>
            <a:spLocks noGrp="1"/>
          </p:cNvSpPr>
          <p:nvPr>
            <p:ph type="sldNum" sz="quarter" idx="12"/>
          </p:nvPr>
        </p:nvSpPr>
        <p:spPr/>
        <p:txBody>
          <a:bodyPr/>
          <a:lstStyle/>
          <a:p>
            <a:fld id="{7D90CF49-B821-9548-BD4D-FE3C82A57277}" type="slidenum">
              <a:rPr lang="en-US" smtClean="0"/>
              <a:t>14</a:t>
            </a:fld>
            <a:endParaRPr lang="en-US"/>
          </a:p>
        </p:txBody>
      </p:sp>
      <p:grpSp>
        <p:nvGrpSpPr>
          <p:cNvPr id="15" name="Group 14"/>
          <p:cNvGrpSpPr/>
          <p:nvPr/>
        </p:nvGrpSpPr>
        <p:grpSpPr>
          <a:xfrm>
            <a:off x="2722255" y="3301814"/>
            <a:ext cx="1451324" cy="1451324"/>
            <a:chOff x="1338519" y="3438260"/>
            <a:chExt cx="1451324" cy="1451324"/>
          </a:xfrm>
        </p:grpSpPr>
        <p:pic>
          <p:nvPicPr>
            <p:cNvPr id="16" name="Picture 15"/>
            <p:cNvPicPr>
              <a:picLocks noChangeAspect="1"/>
            </p:cNvPicPr>
            <p:nvPr/>
          </p:nvPicPr>
          <p:blipFill>
            <a:blip r:embed="rId5"/>
            <a:stretch>
              <a:fillRect/>
            </a:stretch>
          </p:blipFill>
          <p:spPr>
            <a:xfrm>
              <a:off x="1338519" y="3438260"/>
              <a:ext cx="1451324" cy="1451324"/>
            </a:xfrm>
            <a:prstGeom prst="rect">
              <a:avLst/>
            </a:prstGeom>
          </p:spPr>
        </p:pic>
        <p:sp>
          <p:nvSpPr>
            <p:cNvPr id="17" name="Rectangle 16"/>
            <p:cNvSpPr/>
            <p:nvPr/>
          </p:nvSpPr>
          <p:spPr>
            <a:xfrm>
              <a:off x="1407695" y="3866147"/>
              <a:ext cx="1307126" cy="585537"/>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19" name="Right Brace 18"/>
          <p:cNvSpPr/>
          <p:nvPr/>
        </p:nvSpPr>
        <p:spPr>
          <a:xfrm>
            <a:off x="1811385" y="2945652"/>
            <a:ext cx="741871" cy="2695666"/>
          </a:xfrm>
          <a:prstGeom prst="rightBrace">
            <a:avLst>
              <a:gd name="adj1" fmla="val 90840"/>
              <a:gd name="adj2" fmla="val 3912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 name="Picture 19"/>
          <p:cNvPicPr>
            <a:picLocks noChangeAspect="1"/>
          </p:cNvPicPr>
          <p:nvPr/>
        </p:nvPicPr>
        <p:blipFill>
          <a:blip r:embed="rId6"/>
          <a:stretch>
            <a:fillRect/>
          </a:stretch>
        </p:blipFill>
        <p:spPr>
          <a:xfrm>
            <a:off x="333806" y="2697666"/>
            <a:ext cx="1069556" cy="1010176"/>
          </a:xfrm>
          <a:prstGeom prst="rect">
            <a:avLst/>
          </a:prstGeom>
        </p:spPr>
      </p:pic>
      <p:pic>
        <p:nvPicPr>
          <p:cNvPr id="21" name="Picture 20"/>
          <p:cNvPicPr>
            <a:picLocks noChangeAspect="1"/>
          </p:cNvPicPr>
          <p:nvPr/>
        </p:nvPicPr>
        <p:blipFill>
          <a:blip r:embed="rId7"/>
          <a:stretch>
            <a:fillRect/>
          </a:stretch>
        </p:blipFill>
        <p:spPr>
          <a:xfrm>
            <a:off x="835367" y="3301814"/>
            <a:ext cx="1212137" cy="724618"/>
          </a:xfrm>
          <a:prstGeom prst="rect">
            <a:avLst/>
          </a:prstGeom>
        </p:spPr>
      </p:pic>
      <p:pic>
        <p:nvPicPr>
          <p:cNvPr id="22" name="Picture 21"/>
          <p:cNvPicPr>
            <a:picLocks noChangeAspect="1"/>
          </p:cNvPicPr>
          <p:nvPr/>
        </p:nvPicPr>
        <p:blipFill>
          <a:blip r:embed="rId8"/>
          <a:stretch>
            <a:fillRect/>
          </a:stretch>
        </p:blipFill>
        <p:spPr>
          <a:xfrm>
            <a:off x="288106" y="4290867"/>
            <a:ext cx="940298" cy="1086208"/>
          </a:xfrm>
          <a:prstGeom prst="rect">
            <a:avLst/>
          </a:prstGeom>
        </p:spPr>
      </p:pic>
      <p:pic>
        <p:nvPicPr>
          <p:cNvPr id="23" name="Picture 22"/>
          <p:cNvPicPr>
            <a:picLocks noChangeAspect="1"/>
          </p:cNvPicPr>
          <p:nvPr/>
        </p:nvPicPr>
        <p:blipFill>
          <a:blip r:embed="rId9"/>
          <a:stretch>
            <a:fillRect/>
          </a:stretch>
        </p:blipFill>
        <p:spPr>
          <a:xfrm>
            <a:off x="448126" y="5537290"/>
            <a:ext cx="1205478" cy="904108"/>
          </a:xfrm>
          <a:prstGeom prst="rect">
            <a:avLst/>
          </a:prstGeom>
        </p:spPr>
      </p:pic>
      <p:pic>
        <p:nvPicPr>
          <p:cNvPr id="26" name="Picture 25"/>
          <p:cNvPicPr>
            <a:picLocks noChangeAspect="1"/>
          </p:cNvPicPr>
          <p:nvPr/>
        </p:nvPicPr>
        <p:blipFill>
          <a:blip r:embed="rId10"/>
          <a:stretch>
            <a:fillRect/>
          </a:stretch>
        </p:blipFill>
        <p:spPr>
          <a:xfrm>
            <a:off x="9881706" y="2952749"/>
            <a:ext cx="1018983" cy="1018983"/>
          </a:xfrm>
          <a:prstGeom prst="rect">
            <a:avLst/>
          </a:prstGeom>
        </p:spPr>
      </p:pic>
      <p:pic>
        <p:nvPicPr>
          <p:cNvPr id="27" name="Picture 26"/>
          <p:cNvPicPr>
            <a:picLocks noChangeAspect="1"/>
          </p:cNvPicPr>
          <p:nvPr/>
        </p:nvPicPr>
        <p:blipFill>
          <a:blip r:embed="rId11"/>
          <a:stretch>
            <a:fillRect/>
          </a:stretch>
        </p:blipFill>
        <p:spPr>
          <a:xfrm>
            <a:off x="11275949" y="4152856"/>
            <a:ext cx="838371" cy="838371"/>
          </a:xfrm>
          <a:prstGeom prst="rect">
            <a:avLst/>
          </a:prstGeom>
        </p:spPr>
      </p:pic>
      <p:pic>
        <p:nvPicPr>
          <p:cNvPr id="28" name="Picture 27"/>
          <p:cNvPicPr>
            <a:picLocks noChangeAspect="1"/>
          </p:cNvPicPr>
          <p:nvPr/>
        </p:nvPicPr>
        <p:blipFill>
          <a:blip r:embed="rId12"/>
          <a:stretch>
            <a:fillRect/>
          </a:stretch>
        </p:blipFill>
        <p:spPr>
          <a:xfrm>
            <a:off x="9931035" y="5116227"/>
            <a:ext cx="900450" cy="900450"/>
          </a:xfrm>
          <a:prstGeom prst="rect">
            <a:avLst/>
          </a:prstGeom>
        </p:spPr>
      </p:pic>
      <p:sp>
        <p:nvSpPr>
          <p:cNvPr id="29" name="Freeform 28"/>
          <p:cNvSpPr/>
          <p:nvPr/>
        </p:nvSpPr>
        <p:spPr>
          <a:xfrm>
            <a:off x="8735511" y="3908620"/>
            <a:ext cx="1108954" cy="242165"/>
          </a:xfrm>
          <a:custGeom>
            <a:avLst/>
            <a:gdLst>
              <a:gd name="connsiteX0" fmla="*/ 0 w 1108954"/>
              <a:gd name="connsiteY0" fmla="*/ 233464 h 242165"/>
              <a:gd name="connsiteX1" fmla="*/ 603115 w 1108954"/>
              <a:gd name="connsiteY1" fmla="*/ 214009 h 242165"/>
              <a:gd name="connsiteX2" fmla="*/ 1108954 w 1108954"/>
              <a:gd name="connsiteY2" fmla="*/ 0 h 242165"/>
            </a:gdLst>
            <a:ahLst/>
            <a:cxnLst>
              <a:cxn ang="0">
                <a:pos x="connsiteX0" y="connsiteY0"/>
              </a:cxn>
              <a:cxn ang="0">
                <a:pos x="connsiteX1" y="connsiteY1"/>
              </a:cxn>
              <a:cxn ang="0">
                <a:pos x="connsiteX2" y="connsiteY2"/>
              </a:cxn>
            </a:cxnLst>
            <a:rect l="l" t="t" r="r" b="b"/>
            <a:pathLst>
              <a:path w="1108954" h="242165">
                <a:moveTo>
                  <a:pt x="0" y="233464"/>
                </a:moveTo>
                <a:cubicBezTo>
                  <a:pt x="209144" y="243192"/>
                  <a:pt x="418289" y="252920"/>
                  <a:pt x="603115" y="214009"/>
                </a:cubicBezTo>
                <a:cubicBezTo>
                  <a:pt x="787941" y="175098"/>
                  <a:pt x="1108954" y="0"/>
                  <a:pt x="1108954" y="0"/>
                </a:cubicBezTo>
              </a:path>
            </a:pathLst>
          </a:custGeom>
          <a:noFill/>
          <a:ln w="76200">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0887592" y="3017792"/>
            <a:ext cx="1594713" cy="646331"/>
          </a:xfrm>
          <a:prstGeom prst="rect">
            <a:avLst/>
          </a:prstGeom>
          <a:noFill/>
        </p:spPr>
        <p:txBody>
          <a:bodyPr wrap="square" rtlCol="0">
            <a:spAutoFit/>
          </a:bodyPr>
          <a:lstStyle/>
          <a:p>
            <a:r>
              <a:rPr lang="en-US" smtClean="0"/>
              <a:t>Machine Learning</a:t>
            </a:r>
            <a:endParaRPr lang="en-US"/>
          </a:p>
        </p:txBody>
      </p:sp>
      <p:sp>
        <p:nvSpPr>
          <p:cNvPr id="31" name="TextBox 30"/>
          <p:cNvSpPr txBox="1"/>
          <p:nvPr/>
        </p:nvSpPr>
        <p:spPr>
          <a:xfrm>
            <a:off x="9979907" y="4253295"/>
            <a:ext cx="1731786" cy="646331"/>
          </a:xfrm>
          <a:prstGeom prst="rect">
            <a:avLst/>
          </a:prstGeom>
          <a:noFill/>
        </p:spPr>
        <p:txBody>
          <a:bodyPr wrap="square" rtlCol="0">
            <a:spAutoFit/>
          </a:bodyPr>
          <a:lstStyle/>
          <a:p>
            <a:r>
              <a:rPr lang="en-US" dirty="0" smtClean="0"/>
              <a:t>Data</a:t>
            </a:r>
          </a:p>
          <a:p>
            <a:r>
              <a:rPr lang="en-US" dirty="0" smtClean="0"/>
              <a:t>Visualization</a:t>
            </a:r>
            <a:endParaRPr lang="en-US" dirty="0"/>
          </a:p>
        </p:txBody>
      </p:sp>
      <p:sp>
        <p:nvSpPr>
          <p:cNvPr id="32" name="TextBox 31"/>
          <p:cNvSpPr txBox="1"/>
          <p:nvPr/>
        </p:nvSpPr>
        <p:spPr>
          <a:xfrm>
            <a:off x="10894194" y="5377419"/>
            <a:ext cx="1297806" cy="646331"/>
          </a:xfrm>
          <a:prstGeom prst="rect">
            <a:avLst/>
          </a:prstGeom>
          <a:noFill/>
        </p:spPr>
        <p:txBody>
          <a:bodyPr wrap="square" rtlCol="0">
            <a:spAutoFit/>
          </a:bodyPr>
          <a:lstStyle/>
          <a:p>
            <a:r>
              <a:rPr lang="en-US" smtClean="0"/>
              <a:t>Data Integration</a:t>
            </a:r>
            <a:endParaRPr lang="en-US" dirty="0"/>
          </a:p>
        </p:txBody>
      </p:sp>
      <p:sp>
        <p:nvSpPr>
          <p:cNvPr id="33" name="Freeform 32"/>
          <p:cNvSpPr/>
          <p:nvPr/>
        </p:nvSpPr>
        <p:spPr>
          <a:xfrm>
            <a:off x="8752457" y="4126501"/>
            <a:ext cx="1040296" cy="578023"/>
          </a:xfrm>
          <a:custGeom>
            <a:avLst/>
            <a:gdLst>
              <a:gd name="connsiteX0" fmla="*/ 0 w 1040296"/>
              <a:gd name="connsiteY0" fmla="*/ 21431 h 578023"/>
              <a:gd name="connsiteX1" fmla="*/ 238539 w 1040296"/>
              <a:gd name="connsiteY1" fmla="*/ 54562 h 578023"/>
              <a:gd name="connsiteX2" fmla="*/ 636104 w 1040296"/>
              <a:gd name="connsiteY2" fmla="*/ 491884 h 578023"/>
              <a:gd name="connsiteX3" fmla="*/ 1040296 w 1040296"/>
              <a:gd name="connsiteY3" fmla="*/ 578023 h 578023"/>
              <a:gd name="connsiteX4" fmla="*/ 1040296 w 1040296"/>
              <a:gd name="connsiteY4" fmla="*/ 578023 h 57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296" h="578023">
                <a:moveTo>
                  <a:pt x="0" y="21431"/>
                </a:moveTo>
                <a:cubicBezTo>
                  <a:pt x="66261" y="-1208"/>
                  <a:pt x="132522" y="-23847"/>
                  <a:pt x="238539" y="54562"/>
                </a:cubicBezTo>
                <a:cubicBezTo>
                  <a:pt x="344556" y="132971"/>
                  <a:pt x="502478" y="404640"/>
                  <a:pt x="636104" y="491884"/>
                </a:cubicBezTo>
                <a:cubicBezTo>
                  <a:pt x="769730" y="579128"/>
                  <a:pt x="1040296" y="578023"/>
                  <a:pt x="1040296" y="578023"/>
                </a:cubicBezTo>
                <a:lnTo>
                  <a:pt x="1040296" y="578023"/>
                </a:lnTo>
              </a:path>
            </a:pathLst>
          </a:custGeom>
          <a:noFill/>
          <a:ln w="76200">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8785587" y="4132382"/>
            <a:ext cx="755374" cy="1434070"/>
          </a:xfrm>
          <a:custGeom>
            <a:avLst/>
            <a:gdLst>
              <a:gd name="connsiteX0" fmla="*/ 0 w 755374"/>
              <a:gd name="connsiteY0" fmla="*/ 15550 h 1434070"/>
              <a:gd name="connsiteX1" fmla="*/ 218661 w 755374"/>
              <a:gd name="connsiteY1" fmla="*/ 35429 h 1434070"/>
              <a:gd name="connsiteX2" fmla="*/ 324679 w 755374"/>
              <a:gd name="connsiteY2" fmla="*/ 326977 h 1434070"/>
              <a:gd name="connsiteX3" fmla="*/ 510209 w 755374"/>
              <a:gd name="connsiteY3" fmla="*/ 1267881 h 1434070"/>
              <a:gd name="connsiteX4" fmla="*/ 755374 w 755374"/>
              <a:gd name="connsiteY4" fmla="*/ 1433533 h 1434070"/>
              <a:gd name="connsiteX5" fmla="*/ 755374 w 755374"/>
              <a:gd name="connsiteY5" fmla="*/ 1433533 h 143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374" h="1434070">
                <a:moveTo>
                  <a:pt x="0" y="15550"/>
                </a:moveTo>
                <a:cubicBezTo>
                  <a:pt x="82274" y="-463"/>
                  <a:pt x="164548" y="-16476"/>
                  <a:pt x="218661" y="35429"/>
                </a:cubicBezTo>
                <a:cubicBezTo>
                  <a:pt x="272774" y="87334"/>
                  <a:pt x="276088" y="121568"/>
                  <a:pt x="324679" y="326977"/>
                </a:cubicBezTo>
                <a:cubicBezTo>
                  <a:pt x="373270" y="532386"/>
                  <a:pt x="438426" y="1083455"/>
                  <a:pt x="510209" y="1267881"/>
                </a:cubicBezTo>
                <a:cubicBezTo>
                  <a:pt x="581992" y="1452307"/>
                  <a:pt x="755374" y="1433533"/>
                  <a:pt x="755374" y="1433533"/>
                </a:cubicBezTo>
                <a:lnTo>
                  <a:pt x="755374" y="1433533"/>
                </a:lnTo>
              </a:path>
            </a:pathLst>
          </a:custGeom>
          <a:noFill/>
          <a:ln w="76200">
            <a:headEnd type="none"/>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5969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Raw Data</a:t>
            </a:r>
            <a:endParaRPr lang="en-US" dirty="0"/>
          </a:p>
        </p:txBody>
      </p:sp>
      <p:sp>
        <p:nvSpPr>
          <p:cNvPr id="3" name="Content Placeholder 2"/>
          <p:cNvSpPr>
            <a:spLocks noGrp="1"/>
          </p:cNvSpPr>
          <p:nvPr>
            <p:ph idx="1"/>
          </p:nvPr>
        </p:nvSpPr>
        <p:spPr>
          <a:xfrm>
            <a:off x="838200" y="1825626"/>
            <a:ext cx="10515600" cy="4126600"/>
          </a:xfrm>
        </p:spPr>
        <p:txBody>
          <a:bodyPr/>
          <a:lstStyle/>
          <a:p>
            <a:r>
              <a:rPr lang="en-US" dirty="0" smtClean="0"/>
              <a:t>A grid of values, i.e., spreadsheets</a:t>
            </a:r>
          </a:p>
          <a:p>
            <a:r>
              <a:rPr lang="en-US" dirty="0" smtClean="0"/>
              <a:t>“Somewhat” structured: must have some regular structure or is automatically generated.</a:t>
            </a:r>
          </a:p>
          <a:p>
            <a:endParaRPr lang="en-US" dirty="0"/>
          </a:p>
        </p:txBody>
      </p:sp>
      <p:sp>
        <p:nvSpPr>
          <p:cNvPr id="4" name="Slide Number Placeholder 3"/>
          <p:cNvSpPr>
            <a:spLocks noGrp="1"/>
          </p:cNvSpPr>
          <p:nvPr>
            <p:ph type="sldNum" sz="quarter" idx="12"/>
          </p:nvPr>
        </p:nvSpPr>
        <p:spPr/>
        <p:txBody>
          <a:bodyPr/>
          <a:lstStyle/>
          <a:p>
            <a:fld id="{7D90CF49-B821-9548-BD4D-FE3C82A57277}" type="slidenum">
              <a:rPr lang="en-US" smtClean="0"/>
              <a:t>15</a:t>
            </a:fld>
            <a:endParaRPr lang="en-US"/>
          </a:p>
        </p:txBody>
      </p:sp>
      <p:pic>
        <p:nvPicPr>
          <p:cNvPr id="6" name="Picture 5"/>
          <p:cNvPicPr>
            <a:picLocks noChangeAspect="1"/>
          </p:cNvPicPr>
          <p:nvPr/>
        </p:nvPicPr>
        <p:blipFill>
          <a:blip r:embed="rId3"/>
          <a:stretch>
            <a:fillRect/>
          </a:stretch>
        </p:blipFill>
        <p:spPr>
          <a:xfrm>
            <a:off x="1033079" y="4308571"/>
            <a:ext cx="1453199" cy="1372520"/>
          </a:xfrm>
          <a:prstGeom prst="rect">
            <a:avLst/>
          </a:prstGeom>
        </p:spPr>
      </p:pic>
      <p:pic>
        <p:nvPicPr>
          <p:cNvPr id="8" name="Picture 7"/>
          <p:cNvPicPr>
            <a:picLocks noChangeAspect="1"/>
          </p:cNvPicPr>
          <p:nvPr/>
        </p:nvPicPr>
        <p:blipFill>
          <a:blip r:embed="rId4"/>
          <a:stretch>
            <a:fillRect/>
          </a:stretch>
        </p:blipFill>
        <p:spPr>
          <a:xfrm>
            <a:off x="1114625" y="5584893"/>
            <a:ext cx="1542120" cy="921883"/>
          </a:xfrm>
          <a:prstGeom prst="rect">
            <a:avLst/>
          </a:prstGeom>
        </p:spPr>
      </p:pic>
      <p:sp>
        <p:nvSpPr>
          <p:cNvPr id="19" name="Rectangle 18"/>
          <p:cNvSpPr/>
          <p:nvPr/>
        </p:nvSpPr>
        <p:spPr>
          <a:xfrm>
            <a:off x="5639425" y="3785351"/>
            <a:ext cx="2387961" cy="523220"/>
          </a:xfrm>
          <a:prstGeom prst="rect">
            <a:avLst/>
          </a:prstGeom>
        </p:spPr>
        <p:txBody>
          <a:bodyPr wrap="none">
            <a:spAutoFit/>
          </a:bodyPr>
          <a:lstStyle/>
          <a:p>
            <a:pPr lvl="0"/>
            <a:r>
              <a:rPr lang="en-US" altLang="zh-CN" sz="2800" dirty="0" smtClean="0"/>
              <a:t>Health Records</a:t>
            </a:r>
            <a:endParaRPr lang="en-US" sz="2800" dirty="0"/>
          </a:p>
        </p:txBody>
      </p:sp>
      <p:sp>
        <p:nvSpPr>
          <p:cNvPr id="20" name="Rectangle 19"/>
          <p:cNvSpPr/>
          <p:nvPr/>
        </p:nvSpPr>
        <p:spPr>
          <a:xfrm>
            <a:off x="3627559" y="3806733"/>
            <a:ext cx="1483548" cy="523220"/>
          </a:xfrm>
          <a:prstGeom prst="rect">
            <a:avLst/>
          </a:prstGeom>
        </p:spPr>
        <p:txBody>
          <a:bodyPr wrap="none">
            <a:spAutoFit/>
          </a:bodyPr>
          <a:lstStyle/>
          <a:p>
            <a:pPr lvl="0"/>
            <a:r>
              <a:rPr lang="en-US" sz="2800" dirty="0" smtClean="0"/>
              <a:t>E-receipt</a:t>
            </a:r>
            <a:endParaRPr lang="en-US" sz="2800" dirty="0"/>
          </a:p>
        </p:txBody>
      </p:sp>
      <p:pic>
        <p:nvPicPr>
          <p:cNvPr id="21" name="Picture 20"/>
          <p:cNvPicPr>
            <a:picLocks noChangeAspect="1"/>
          </p:cNvPicPr>
          <p:nvPr/>
        </p:nvPicPr>
        <p:blipFill>
          <a:blip r:embed="rId5"/>
          <a:stretch>
            <a:fillRect/>
          </a:stretch>
        </p:blipFill>
        <p:spPr>
          <a:xfrm>
            <a:off x="3577395" y="4565266"/>
            <a:ext cx="1583875" cy="1829652"/>
          </a:xfrm>
          <a:prstGeom prst="rect">
            <a:avLst/>
          </a:prstGeom>
        </p:spPr>
      </p:pic>
      <p:sp>
        <p:nvSpPr>
          <p:cNvPr id="22" name="Rectangle 21"/>
          <p:cNvSpPr/>
          <p:nvPr/>
        </p:nvSpPr>
        <p:spPr>
          <a:xfrm>
            <a:off x="969489" y="3806733"/>
            <a:ext cx="1812676" cy="523220"/>
          </a:xfrm>
          <a:prstGeom prst="rect">
            <a:avLst/>
          </a:prstGeom>
        </p:spPr>
        <p:txBody>
          <a:bodyPr wrap="none">
            <a:spAutoFit/>
          </a:bodyPr>
          <a:lstStyle/>
          <a:p>
            <a:pPr lvl="0"/>
            <a:r>
              <a:rPr lang="en-US" sz="2800" dirty="0"/>
              <a:t>System Log</a:t>
            </a:r>
          </a:p>
        </p:txBody>
      </p:sp>
      <p:pic>
        <p:nvPicPr>
          <p:cNvPr id="23" name="Picture 22"/>
          <p:cNvPicPr>
            <a:picLocks noChangeAspect="1"/>
          </p:cNvPicPr>
          <p:nvPr/>
        </p:nvPicPr>
        <p:blipFill>
          <a:blip r:embed="rId6"/>
          <a:stretch>
            <a:fillRect/>
          </a:stretch>
        </p:blipFill>
        <p:spPr>
          <a:xfrm>
            <a:off x="5753060" y="4698560"/>
            <a:ext cx="2410955" cy="1808216"/>
          </a:xfrm>
          <a:prstGeom prst="rect">
            <a:avLst/>
          </a:prstGeom>
        </p:spPr>
      </p:pic>
      <p:sp>
        <p:nvSpPr>
          <p:cNvPr id="7" name="TextBox 6"/>
          <p:cNvSpPr txBox="1"/>
          <p:nvPr/>
        </p:nvSpPr>
        <p:spPr>
          <a:xfrm>
            <a:off x="8681683" y="5061619"/>
            <a:ext cx="2505635" cy="523220"/>
          </a:xfrm>
          <a:prstGeom prst="rect">
            <a:avLst/>
          </a:prstGeom>
          <a:noFill/>
        </p:spPr>
        <p:txBody>
          <a:bodyPr wrap="square" rtlCol="0">
            <a:spAutoFit/>
          </a:bodyPr>
          <a:lstStyle/>
          <a:p>
            <a:r>
              <a:rPr lang="en-US" sz="2800" dirty="0" smtClean="0"/>
              <a:t>AND MORE </a:t>
            </a:r>
            <a:r>
              <a:rPr lang="mr-IN" sz="2800" dirty="0" smtClean="0"/>
              <a:t>…</a:t>
            </a:r>
            <a:endParaRPr lang="en-US" sz="2800" dirty="0"/>
          </a:p>
        </p:txBody>
      </p:sp>
    </p:spTree>
    <p:extLst>
      <p:ext uri="{BB962C8B-B14F-4D97-AF65-F5344CB8AC3E}">
        <p14:creationId xmlns:p14="http://schemas.microsoft.com/office/powerpoint/2010/main" val="4576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Desired Transformations</a:t>
            </a:r>
            <a:endParaRPr lang="en-US" dirty="0"/>
          </a:p>
        </p:txBody>
      </p:sp>
      <p:sp>
        <p:nvSpPr>
          <p:cNvPr id="3" name="Content Placeholder 2"/>
          <p:cNvSpPr>
            <a:spLocks noGrp="1"/>
          </p:cNvSpPr>
          <p:nvPr>
            <p:ph idx="1"/>
          </p:nvPr>
        </p:nvSpPr>
        <p:spPr>
          <a:xfrm>
            <a:off x="838200" y="1825625"/>
            <a:ext cx="10515600" cy="4764955"/>
          </a:xfrm>
        </p:spPr>
        <p:txBody>
          <a:bodyPr>
            <a:normAutofit/>
          </a:bodyPr>
          <a:lstStyle/>
          <a:p>
            <a:r>
              <a:rPr lang="en-US" dirty="0" smtClean="0"/>
              <a:t>Supported: Layout transformations and/or syntactic transformations</a:t>
            </a:r>
          </a:p>
          <a:p>
            <a:endParaRPr lang="en-US" dirty="0"/>
          </a:p>
          <a:p>
            <a:endParaRPr lang="en-US" dirty="0" smtClean="0"/>
          </a:p>
          <a:p>
            <a:endParaRPr lang="en-US" dirty="0" smtClean="0"/>
          </a:p>
          <a:p>
            <a:endParaRPr lang="en-US" dirty="0"/>
          </a:p>
          <a:p>
            <a:endParaRPr lang="en-US" dirty="0" smtClean="0"/>
          </a:p>
          <a:p>
            <a:r>
              <a:rPr lang="en-US" dirty="0" smtClean="0"/>
              <a:t>Not Supported: Semantic transformations</a:t>
            </a:r>
          </a:p>
          <a:p>
            <a:pPr lvl="1"/>
            <a:r>
              <a:rPr lang="en-US" altLang="zh-CN" dirty="0" smtClean="0"/>
              <a:t>E.g.,</a:t>
            </a:r>
            <a:r>
              <a:rPr lang="zh-CN" altLang="en-US" dirty="0" smtClean="0"/>
              <a:t>  </a:t>
            </a:r>
            <a:r>
              <a:rPr lang="en-US" altLang="zh-CN" dirty="0" smtClean="0">
                <a:solidFill>
                  <a:srgbClr val="FF0000"/>
                </a:solidFill>
              </a:rPr>
              <a:t>May</a:t>
            </a:r>
            <a:r>
              <a:rPr lang="zh-CN" altLang="en-US" dirty="0" smtClean="0">
                <a:solidFill>
                  <a:srgbClr val="FF0000"/>
                </a:solidFill>
              </a:rPr>
              <a:t> </a:t>
            </a:r>
            <a:r>
              <a:rPr lang="en-US" altLang="zh-CN" dirty="0" smtClean="0">
                <a:solidFill>
                  <a:srgbClr val="FF0000"/>
                </a:solidFill>
              </a:rPr>
              <a:t>17</a:t>
            </a:r>
            <a:r>
              <a:rPr lang="zh-CN" altLang="en-US" dirty="0" smtClean="0">
                <a:solidFill>
                  <a:srgbClr val="FF0000"/>
                </a:solidFill>
              </a:rPr>
              <a:t> </a:t>
            </a:r>
            <a:r>
              <a:rPr lang="en-US" altLang="zh-CN" dirty="0" smtClean="0">
                <a:solidFill>
                  <a:srgbClr val="FF0000"/>
                </a:solidFill>
              </a:rPr>
              <a:t>2017</a:t>
            </a:r>
            <a:r>
              <a:rPr lang="zh-CN" altLang="en-US" dirty="0" smtClean="0">
                <a:solidFill>
                  <a:srgbClr val="FF0000"/>
                </a:solidFill>
              </a:rPr>
              <a:t> </a:t>
            </a:r>
            <a:r>
              <a:rPr lang="zh-CN" altLang="en-US" dirty="0" smtClean="0"/>
              <a:t>→</a:t>
            </a:r>
            <a:r>
              <a:rPr lang="en-US" altLang="zh-CN" dirty="0"/>
              <a:t> </a:t>
            </a:r>
            <a:r>
              <a:rPr lang="en-US" altLang="zh-CN" smtClean="0">
                <a:solidFill>
                  <a:schemeClr val="accent6">
                    <a:lumMod val="75000"/>
                  </a:schemeClr>
                </a:solidFill>
              </a:rPr>
              <a:t>05 </a:t>
            </a:r>
            <a:r>
              <a:rPr lang="en-US" altLang="zh-CN" smtClean="0">
                <a:solidFill>
                  <a:schemeClr val="accent6">
                    <a:lumMod val="75000"/>
                  </a:schemeClr>
                </a:solidFill>
              </a:rPr>
              <a:t>17 </a:t>
            </a:r>
            <a:r>
              <a:rPr lang="en-US" altLang="zh-CN" dirty="0" smtClean="0">
                <a:solidFill>
                  <a:schemeClr val="accent6">
                    <a:lumMod val="75000"/>
                  </a:schemeClr>
                </a:solidFill>
              </a:rPr>
              <a:t>2017</a:t>
            </a:r>
            <a:endParaRPr lang="en-US" dirty="0" smtClean="0">
              <a:solidFill>
                <a:schemeClr val="accent6">
                  <a:lumMod val="75000"/>
                </a:schemeClr>
              </a:solidFill>
            </a:endParaRPr>
          </a:p>
          <a:p>
            <a:endParaRPr lang="en-US" dirty="0"/>
          </a:p>
        </p:txBody>
      </p:sp>
      <p:sp>
        <p:nvSpPr>
          <p:cNvPr id="4" name="Slide Number Placeholder 3"/>
          <p:cNvSpPr>
            <a:spLocks noGrp="1"/>
          </p:cNvSpPr>
          <p:nvPr>
            <p:ph type="sldNum" sz="quarter" idx="12"/>
          </p:nvPr>
        </p:nvSpPr>
        <p:spPr/>
        <p:txBody>
          <a:bodyPr/>
          <a:lstStyle/>
          <a:p>
            <a:fld id="{7D90CF49-B821-9548-BD4D-FE3C82A57277}" type="slidenum">
              <a:rPr lang="en-US" smtClean="0"/>
              <a:t>16</a:t>
            </a:fld>
            <a:endParaRPr lang="en-US"/>
          </a:p>
        </p:txBody>
      </p:sp>
      <p:pic>
        <p:nvPicPr>
          <p:cNvPr id="6" name="Picture 5"/>
          <p:cNvPicPr>
            <a:picLocks noChangeAspect="1"/>
          </p:cNvPicPr>
          <p:nvPr/>
        </p:nvPicPr>
        <p:blipFill>
          <a:blip r:embed="rId3"/>
          <a:stretch>
            <a:fillRect/>
          </a:stretch>
        </p:blipFill>
        <p:spPr>
          <a:xfrm>
            <a:off x="1984073" y="2456649"/>
            <a:ext cx="2748896" cy="1471990"/>
          </a:xfrm>
          <a:prstGeom prst="rect">
            <a:avLst/>
          </a:prstGeom>
        </p:spPr>
      </p:pic>
      <p:sp>
        <p:nvSpPr>
          <p:cNvPr id="7" name="TextBox 6"/>
          <p:cNvSpPr txBox="1"/>
          <p:nvPr/>
        </p:nvSpPr>
        <p:spPr>
          <a:xfrm>
            <a:off x="6175079" y="4208102"/>
            <a:ext cx="5798636" cy="523220"/>
          </a:xfrm>
          <a:prstGeom prst="rect">
            <a:avLst/>
          </a:prstGeom>
          <a:noFill/>
        </p:spPr>
        <p:txBody>
          <a:bodyPr wrap="square" rtlCol="0">
            <a:spAutoFit/>
          </a:bodyPr>
          <a:lstStyle/>
          <a:p>
            <a:r>
              <a:rPr lang="en-US" altLang="zh-CN" sz="2800" dirty="0" smtClean="0"/>
              <a:t>Example of </a:t>
            </a:r>
            <a:r>
              <a:rPr lang="en-US" altLang="zh-CN" sz="2800" smtClean="0"/>
              <a:t>a syntactic transformation</a:t>
            </a:r>
            <a:endParaRPr lang="en-US" sz="2800" dirty="0"/>
          </a:p>
        </p:txBody>
      </p:sp>
      <p:graphicFrame>
        <p:nvGraphicFramePr>
          <p:cNvPr id="9" name="Table 8"/>
          <p:cNvGraphicFramePr>
            <a:graphicFrameLocks noGrp="1"/>
          </p:cNvGraphicFramePr>
          <p:nvPr>
            <p:extLst/>
          </p:nvPr>
        </p:nvGraphicFramePr>
        <p:xfrm>
          <a:off x="7322383" y="2446187"/>
          <a:ext cx="1442056" cy="1483360"/>
        </p:xfrm>
        <a:graphic>
          <a:graphicData uri="http://schemas.openxmlformats.org/drawingml/2006/table">
            <a:tbl>
              <a:tblPr>
                <a:tableStyleId>{5C22544A-7EE6-4342-B048-85BDC9FD1C3A}</a:tableStyleId>
              </a:tblPr>
              <a:tblGrid>
                <a:gridCol w="1442056"/>
              </a:tblGrid>
              <a:tr h="370840">
                <a:tc>
                  <a:txBody>
                    <a:bodyPr/>
                    <a:lstStyle/>
                    <a:p>
                      <a:r>
                        <a:rPr lang="en-US" altLang="zh-CN" dirty="0" smtClean="0"/>
                        <a:t>05-16-2017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altLang="zh-CN" dirty="0" smtClean="0"/>
                        <a:t>05-17-2017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altLang="zh-CN" dirty="0" smtClean="0"/>
                        <a:t>05-18-2017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mr-IN" altLang="zh-CN" dirty="0" smtClean="0"/>
                        <a: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0" name="Table 9"/>
          <p:cNvGraphicFramePr>
            <a:graphicFrameLocks noGrp="1"/>
          </p:cNvGraphicFramePr>
          <p:nvPr>
            <p:extLst/>
          </p:nvPr>
        </p:nvGraphicFramePr>
        <p:xfrm>
          <a:off x="9911744" y="2446187"/>
          <a:ext cx="1442056" cy="1483360"/>
        </p:xfrm>
        <a:graphic>
          <a:graphicData uri="http://schemas.openxmlformats.org/drawingml/2006/table">
            <a:tbl>
              <a:tblPr>
                <a:tableStyleId>{5C22544A-7EE6-4342-B048-85BDC9FD1C3A}</a:tableStyleId>
              </a:tblPr>
              <a:tblGrid>
                <a:gridCol w="1442056"/>
              </a:tblGrid>
              <a:tr h="370840">
                <a:tc>
                  <a:txBody>
                    <a:bodyPr/>
                    <a:lstStyle/>
                    <a:p>
                      <a:r>
                        <a:rPr lang="en-US" altLang="zh-CN" dirty="0" smtClean="0"/>
                        <a:t>05/16/2017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altLang="zh-CN" dirty="0" smtClean="0"/>
                        <a:t>05/17/2017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altLang="zh-CN" dirty="0" smtClean="0"/>
                        <a:t>05/18/2017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mr-IN" altLang="zh-CN" dirty="0" smtClean="0"/>
                        <a: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1" name="Right Arrow 10"/>
          <p:cNvSpPr/>
          <p:nvPr/>
        </p:nvSpPr>
        <p:spPr>
          <a:xfrm>
            <a:off x="8941277" y="2951434"/>
            <a:ext cx="793629" cy="4728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90082" y="4208102"/>
            <a:ext cx="5336878" cy="523220"/>
          </a:xfrm>
          <a:prstGeom prst="rect">
            <a:avLst/>
          </a:prstGeom>
          <a:noFill/>
        </p:spPr>
        <p:txBody>
          <a:bodyPr wrap="square" rtlCol="0">
            <a:spAutoFit/>
          </a:bodyPr>
          <a:lstStyle/>
          <a:p>
            <a:r>
              <a:rPr lang="en-US" altLang="zh-CN" sz="2800" dirty="0" smtClean="0"/>
              <a:t>Example </a:t>
            </a:r>
            <a:r>
              <a:rPr lang="en-US" altLang="zh-CN" sz="2800" smtClean="0"/>
              <a:t>of a layout transformation</a:t>
            </a:r>
            <a:endParaRPr lang="en-US" sz="2800" dirty="0"/>
          </a:p>
        </p:txBody>
      </p:sp>
    </p:spTree>
    <p:extLst>
      <p:ext uri="{BB962C8B-B14F-4D97-AF65-F5344CB8AC3E}">
        <p14:creationId xmlns:p14="http://schemas.microsoft.com/office/powerpoint/2010/main" val="20706284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solidFill>
                  <a:schemeClr val="bg2">
                    <a:lumMod val="75000"/>
                  </a:schemeClr>
                </a:solidFill>
              </a:rPr>
              <a:t>Introduction</a:t>
            </a:r>
            <a:endParaRPr lang="en-US" dirty="0" smtClean="0"/>
          </a:p>
          <a:p>
            <a:r>
              <a:rPr lang="en-US" dirty="0" smtClean="0">
                <a:solidFill>
                  <a:schemeClr val="bg2">
                    <a:lumMod val="75000"/>
                  </a:schemeClr>
                </a:solidFill>
              </a:rPr>
              <a:t>Problem Definition</a:t>
            </a:r>
          </a:p>
          <a:p>
            <a:r>
              <a:rPr lang="en-US" dirty="0" smtClean="0">
                <a:solidFill>
                  <a:srgbClr val="FF0000"/>
                </a:solidFill>
              </a:rPr>
              <a:t>Our Solution</a:t>
            </a:r>
          </a:p>
          <a:p>
            <a:pPr lvl="1"/>
            <a:r>
              <a:rPr lang="en-US" dirty="0">
                <a:solidFill>
                  <a:srgbClr val="FF0000"/>
                </a:solidFill>
              </a:rPr>
              <a:t>Program Synthesis as a </a:t>
            </a:r>
            <a:r>
              <a:rPr lang="en-US" dirty="0" smtClean="0">
                <a:solidFill>
                  <a:srgbClr val="FF0000"/>
                </a:solidFill>
              </a:rPr>
              <a:t>Search Problem</a:t>
            </a:r>
            <a:endParaRPr lang="en-US" dirty="0">
              <a:solidFill>
                <a:srgbClr val="FF0000"/>
              </a:solidFill>
            </a:endParaRPr>
          </a:p>
          <a:p>
            <a:pPr lvl="1"/>
            <a:r>
              <a:rPr lang="en-US" dirty="0"/>
              <a:t>A New Heuristic: Table Edit Distance + batching</a:t>
            </a:r>
          </a:p>
          <a:p>
            <a:r>
              <a:rPr lang="en-US" dirty="0" smtClean="0"/>
              <a:t>Experiments</a:t>
            </a:r>
          </a:p>
          <a:p>
            <a:r>
              <a:rPr lang="en-US" dirty="0" smtClean="0"/>
              <a:t>Conclusion</a:t>
            </a:r>
            <a:endParaRPr lang="en-US" dirty="0"/>
          </a:p>
        </p:txBody>
      </p:sp>
      <p:sp>
        <p:nvSpPr>
          <p:cNvPr id="4" name="Slide Number Placeholder 3"/>
          <p:cNvSpPr>
            <a:spLocks noGrp="1"/>
          </p:cNvSpPr>
          <p:nvPr>
            <p:ph type="sldNum" sz="quarter" idx="12"/>
          </p:nvPr>
        </p:nvSpPr>
        <p:spPr/>
        <p:txBody>
          <a:bodyPr/>
          <a:lstStyle/>
          <a:p>
            <a:fld id="{7D90CF49-B821-9548-BD4D-FE3C82A57277}" type="slidenum">
              <a:rPr lang="en-US" smtClean="0"/>
              <a:t>17</a:t>
            </a:fld>
            <a:endParaRPr lang="en-US"/>
          </a:p>
        </p:txBody>
      </p:sp>
    </p:spTree>
    <p:extLst>
      <p:ext uri="{BB962C8B-B14F-4D97-AF65-F5344CB8AC3E}">
        <p14:creationId xmlns:p14="http://schemas.microsoft.com/office/powerpoint/2010/main" val="755616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lide Number Placeholder 83"/>
          <p:cNvSpPr>
            <a:spLocks noGrp="1"/>
          </p:cNvSpPr>
          <p:nvPr>
            <p:ph type="sldNum" sz="quarter" idx="12"/>
          </p:nvPr>
        </p:nvSpPr>
        <p:spPr/>
        <p:txBody>
          <a:bodyPr/>
          <a:lstStyle/>
          <a:p>
            <a:fld id="{7D90CF49-B821-9548-BD4D-FE3C82A57277}" type="slidenum">
              <a:rPr lang="en-US" smtClean="0"/>
              <a:t>18</a:t>
            </a:fld>
            <a:endParaRPr lang="en-US"/>
          </a:p>
        </p:txBody>
      </p:sp>
      <p:sp>
        <p:nvSpPr>
          <p:cNvPr id="71" name="Title 1"/>
          <p:cNvSpPr>
            <a:spLocks noGrp="1"/>
          </p:cNvSpPr>
          <p:nvPr>
            <p:ph type="title"/>
          </p:nvPr>
        </p:nvSpPr>
        <p:spPr>
          <a:xfrm>
            <a:off x="838200" y="365125"/>
            <a:ext cx="10515600" cy="1325563"/>
          </a:xfrm>
          <a:noFill/>
        </p:spPr>
        <p:txBody>
          <a:bodyPr/>
          <a:lstStyle/>
          <a:p>
            <a:r>
              <a:rPr lang="en-US" dirty="0" smtClean="0"/>
              <a:t>Program Synthesis as a Search Problem</a:t>
            </a:r>
            <a:endParaRPr lang="en-US" dirty="0"/>
          </a:p>
        </p:txBody>
      </p:sp>
      <p:sp>
        <p:nvSpPr>
          <p:cNvPr id="2" name="Oval 1"/>
          <p:cNvSpPr/>
          <p:nvPr/>
        </p:nvSpPr>
        <p:spPr>
          <a:xfrm>
            <a:off x="2310938" y="3507971"/>
            <a:ext cx="681644" cy="6816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65761" y="3607794"/>
            <a:ext cx="1778923" cy="646331"/>
          </a:xfrm>
          <a:prstGeom prst="rect">
            <a:avLst/>
          </a:prstGeom>
          <a:noFill/>
        </p:spPr>
        <p:txBody>
          <a:bodyPr wrap="square" rtlCol="0">
            <a:spAutoFit/>
          </a:bodyPr>
          <a:lstStyle/>
          <a:p>
            <a:r>
              <a:rPr lang="en-US" dirty="0" smtClean="0"/>
              <a:t>Input Example </a:t>
            </a:r>
            <a:r>
              <a:rPr lang="en-US" altLang="zh-CN" dirty="0" err="1"/>
              <a:t>e</a:t>
            </a:r>
            <a:r>
              <a:rPr lang="en-US" altLang="zh-CN" baseline="-25000" dirty="0" err="1"/>
              <a:t>i</a:t>
            </a:r>
            <a:endParaRPr lang="en-US" dirty="0"/>
          </a:p>
          <a:p>
            <a:r>
              <a:rPr lang="en-US" dirty="0" smtClean="0"/>
              <a:t> </a:t>
            </a:r>
            <a:endParaRPr lang="en-US" dirty="0"/>
          </a:p>
        </p:txBody>
      </p:sp>
      <p:sp>
        <p:nvSpPr>
          <p:cNvPr id="72" name="Oval 71"/>
          <p:cNvSpPr/>
          <p:nvPr/>
        </p:nvSpPr>
        <p:spPr>
          <a:xfrm>
            <a:off x="8985806" y="3492940"/>
            <a:ext cx="681644" cy="68164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9706225" y="3585499"/>
            <a:ext cx="1964729" cy="646331"/>
          </a:xfrm>
          <a:prstGeom prst="rect">
            <a:avLst/>
          </a:prstGeom>
          <a:noFill/>
        </p:spPr>
        <p:txBody>
          <a:bodyPr wrap="square" rtlCol="0">
            <a:spAutoFit/>
          </a:bodyPr>
          <a:lstStyle/>
          <a:p>
            <a:r>
              <a:rPr lang="en-US" smtClean="0"/>
              <a:t>Output </a:t>
            </a:r>
            <a:r>
              <a:rPr lang="en-US" dirty="0" smtClean="0"/>
              <a:t>Example </a:t>
            </a:r>
            <a:r>
              <a:rPr lang="en-US" altLang="zh-CN" dirty="0" err="1" smtClean="0"/>
              <a:t>e</a:t>
            </a:r>
            <a:r>
              <a:rPr lang="en-US" altLang="zh-CN" baseline="-25000" dirty="0" err="1" smtClean="0"/>
              <a:t>o</a:t>
            </a:r>
            <a:endParaRPr lang="en-US" dirty="0"/>
          </a:p>
          <a:p>
            <a:r>
              <a:rPr lang="en-US" dirty="0" smtClean="0"/>
              <a:t> </a:t>
            </a:r>
            <a:endParaRPr lang="en-US" dirty="0"/>
          </a:p>
        </p:txBody>
      </p:sp>
      <p:sp>
        <p:nvSpPr>
          <p:cNvPr id="5" name="Freeform 4"/>
          <p:cNvSpPr/>
          <p:nvPr/>
        </p:nvSpPr>
        <p:spPr>
          <a:xfrm>
            <a:off x="2992582" y="3159173"/>
            <a:ext cx="5995775" cy="1181092"/>
          </a:xfrm>
          <a:custGeom>
            <a:avLst/>
            <a:gdLst>
              <a:gd name="connsiteX0" fmla="*/ 0 w 5972783"/>
              <a:gd name="connsiteY0" fmla="*/ 673525 h 1181092"/>
              <a:gd name="connsiteX1" fmla="*/ 1536971 w 5972783"/>
              <a:gd name="connsiteY1" fmla="*/ 12044 h 1181092"/>
              <a:gd name="connsiteX2" fmla="*/ 3326860 w 5972783"/>
              <a:gd name="connsiteY2" fmla="*/ 1179363 h 1181092"/>
              <a:gd name="connsiteX3" fmla="*/ 5000017 w 5972783"/>
              <a:gd name="connsiteY3" fmla="*/ 284418 h 1181092"/>
              <a:gd name="connsiteX4" fmla="*/ 5972783 w 5972783"/>
              <a:gd name="connsiteY4" fmla="*/ 712436 h 1181092"/>
              <a:gd name="connsiteX5" fmla="*/ 5972783 w 5972783"/>
              <a:gd name="connsiteY5" fmla="*/ 712436 h 118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2783" h="1181092">
                <a:moveTo>
                  <a:pt x="0" y="673525"/>
                </a:moveTo>
                <a:cubicBezTo>
                  <a:pt x="491247" y="300631"/>
                  <a:pt x="982494" y="-72262"/>
                  <a:pt x="1536971" y="12044"/>
                </a:cubicBezTo>
                <a:cubicBezTo>
                  <a:pt x="2091448" y="96350"/>
                  <a:pt x="2749686" y="1133967"/>
                  <a:pt x="3326860" y="1179363"/>
                </a:cubicBezTo>
                <a:cubicBezTo>
                  <a:pt x="3904034" y="1224759"/>
                  <a:pt x="4559030" y="362239"/>
                  <a:pt x="5000017" y="284418"/>
                </a:cubicBezTo>
                <a:cubicBezTo>
                  <a:pt x="5441004" y="206597"/>
                  <a:pt x="5972783" y="712436"/>
                  <a:pt x="5972783" y="712436"/>
                </a:cubicBezTo>
                <a:lnTo>
                  <a:pt x="5972783" y="712436"/>
                </a:lnTo>
              </a:path>
            </a:pathLst>
          </a:custGeom>
          <a:no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675179" y="2878885"/>
            <a:ext cx="643030" cy="769441"/>
          </a:xfrm>
          <a:prstGeom prst="rect">
            <a:avLst/>
          </a:prstGeom>
          <a:noFill/>
        </p:spPr>
        <p:txBody>
          <a:bodyPr wrap="square" rtlCol="0">
            <a:spAutoFit/>
          </a:bodyPr>
          <a:lstStyle/>
          <a:p>
            <a:r>
              <a:rPr lang="en-US" sz="4400" dirty="0" smtClean="0">
                <a:solidFill>
                  <a:srgbClr val="FF0000"/>
                </a:solidFill>
              </a:rPr>
              <a:t>?</a:t>
            </a:r>
            <a:endParaRPr lang="en-US" sz="4400" dirty="0">
              <a:solidFill>
                <a:srgbClr val="FF0000"/>
              </a:solidFill>
            </a:endParaRPr>
          </a:p>
        </p:txBody>
      </p:sp>
    </p:spTree>
    <p:extLst>
      <p:ext uri="{BB962C8B-B14F-4D97-AF65-F5344CB8AC3E}">
        <p14:creationId xmlns:p14="http://schemas.microsoft.com/office/powerpoint/2010/main" val="4657432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lide Number Placeholder 83"/>
          <p:cNvSpPr>
            <a:spLocks noGrp="1"/>
          </p:cNvSpPr>
          <p:nvPr>
            <p:ph type="sldNum" sz="quarter" idx="12"/>
          </p:nvPr>
        </p:nvSpPr>
        <p:spPr/>
        <p:txBody>
          <a:bodyPr/>
          <a:lstStyle/>
          <a:p>
            <a:fld id="{7D90CF49-B821-9548-BD4D-FE3C82A57277}" type="slidenum">
              <a:rPr lang="en-US" smtClean="0"/>
              <a:t>19</a:t>
            </a:fld>
            <a:endParaRPr lang="en-US"/>
          </a:p>
        </p:txBody>
      </p:sp>
      <p:sp>
        <p:nvSpPr>
          <p:cNvPr id="71" name="Title 1"/>
          <p:cNvSpPr>
            <a:spLocks noGrp="1"/>
          </p:cNvSpPr>
          <p:nvPr>
            <p:ph type="title"/>
          </p:nvPr>
        </p:nvSpPr>
        <p:spPr>
          <a:xfrm>
            <a:off x="838200" y="365125"/>
            <a:ext cx="10515600" cy="1325563"/>
          </a:xfrm>
          <a:noFill/>
        </p:spPr>
        <p:txBody>
          <a:bodyPr/>
          <a:lstStyle/>
          <a:p>
            <a:r>
              <a:rPr lang="en-US" dirty="0"/>
              <a:t>Program Synthesis as a Search Problem</a:t>
            </a:r>
          </a:p>
        </p:txBody>
      </p:sp>
      <p:sp>
        <p:nvSpPr>
          <p:cNvPr id="2" name="Oval 1"/>
          <p:cNvSpPr/>
          <p:nvPr/>
        </p:nvSpPr>
        <p:spPr>
          <a:xfrm>
            <a:off x="2310938" y="3507971"/>
            <a:ext cx="681644" cy="6816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65761" y="3607794"/>
            <a:ext cx="1778923" cy="646331"/>
          </a:xfrm>
          <a:prstGeom prst="rect">
            <a:avLst/>
          </a:prstGeom>
          <a:noFill/>
        </p:spPr>
        <p:txBody>
          <a:bodyPr wrap="square" rtlCol="0">
            <a:spAutoFit/>
          </a:bodyPr>
          <a:lstStyle/>
          <a:p>
            <a:r>
              <a:rPr lang="en-US" dirty="0" smtClean="0"/>
              <a:t>Input Example </a:t>
            </a:r>
            <a:r>
              <a:rPr lang="en-US" altLang="zh-CN" dirty="0" err="1"/>
              <a:t>e</a:t>
            </a:r>
            <a:r>
              <a:rPr lang="en-US" altLang="zh-CN" baseline="-25000" dirty="0" err="1"/>
              <a:t>i</a:t>
            </a:r>
            <a:endParaRPr lang="en-US" dirty="0"/>
          </a:p>
          <a:p>
            <a:r>
              <a:rPr lang="en-US" dirty="0" smtClean="0"/>
              <a:t> </a:t>
            </a:r>
            <a:endParaRPr lang="en-US" dirty="0"/>
          </a:p>
        </p:txBody>
      </p:sp>
      <p:sp>
        <p:nvSpPr>
          <p:cNvPr id="72" name="Oval 71"/>
          <p:cNvSpPr/>
          <p:nvPr/>
        </p:nvSpPr>
        <p:spPr>
          <a:xfrm>
            <a:off x="8985806" y="3492940"/>
            <a:ext cx="681644" cy="68164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3713001" y="1671604"/>
            <a:ext cx="438020" cy="4380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4172771" y="2954974"/>
            <a:ext cx="438020" cy="4380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3259693" y="4736302"/>
            <a:ext cx="438020" cy="4380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507648" y="4719665"/>
            <a:ext cx="438020" cy="4380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2" idx="7"/>
            <a:endCxn id="76" idx="3"/>
          </p:cNvCxnSpPr>
          <p:nvPr/>
        </p:nvCxnSpPr>
        <p:spPr>
          <a:xfrm flipV="1">
            <a:off x="2892758" y="2045477"/>
            <a:ext cx="884390" cy="1562318"/>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endCxn id="77" idx="2"/>
          </p:cNvCxnSpPr>
          <p:nvPr/>
        </p:nvCxnSpPr>
        <p:spPr>
          <a:xfrm flipV="1">
            <a:off x="2992582" y="3173984"/>
            <a:ext cx="1180189" cy="552997"/>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2" idx="5"/>
            <a:endCxn id="78" idx="1"/>
          </p:cNvCxnSpPr>
          <p:nvPr/>
        </p:nvCxnSpPr>
        <p:spPr>
          <a:xfrm>
            <a:off x="2892758" y="4089791"/>
            <a:ext cx="431082" cy="710658"/>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2" idx="3"/>
            <a:endCxn id="85" idx="7"/>
          </p:cNvCxnSpPr>
          <p:nvPr/>
        </p:nvCxnSpPr>
        <p:spPr>
          <a:xfrm flipH="1">
            <a:off x="1881521" y="4089791"/>
            <a:ext cx="529241" cy="694021"/>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93" name="Oval 92"/>
          <p:cNvSpPr/>
          <p:nvPr/>
        </p:nvSpPr>
        <p:spPr>
          <a:xfrm>
            <a:off x="3953761" y="4087687"/>
            <a:ext cx="438020" cy="4380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p:cNvCxnSpPr>
            <a:endCxn id="93" idx="2"/>
          </p:cNvCxnSpPr>
          <p:nvPr/>
        </p:nvCxnSpPr>
        <p:spPr>
          <a:xfrm>
            <a:off x="2992582" y="3970605"/>
            <a:ext cx="961179" cy="336092"/>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rot="20105501">
            <a:off x="3190786" y="3090590"/>
            <a:ext cx="997527" cy="369332"/>
          </a:xfrm>
          <a:prstGeom prst="rect">
            <a:avLst/>
          </a:prstGeom>
          <a:noFill/>
        </p:spPr>
        <p:txBody>
          <a:bodyPr wrap="square" rtlCol="0">
            <a:spAutoFit/>
          </a:bodyPr>
          <a:lstStyle/>
          <a:p>
            <a:r>
              <a:rPr lang="en-US" dirty="0" smtClean="0"/>
              <a:t>Split</a:t>
            </a:r>
            <a:endParaRPr lang="en-US" dirty="0"/>
          </a:p>
        </p:txBody>
      </p:sp>
      <p:sp>
        <p:nvSpPr>
          <p:cNvPr id="27" name="TextBox 26"/>
          <p:cNvSpPr txBox="1"/>
          <p:nvPr/>
        </p:nvSpPr>
        <p:spPr>
          <a:xfrm rot="18000000">
            <a:off x="2760929" y="2449233"/>
            <a:ext cx="997527" cy="369332"/>
          </a:xfrm>
          <a:prstGeom prst="rect">
            <a:avLst/>
          </a:prstGeom>
          <a:noFill/>
        </p:spPr>
        <p:txBody>
          <a:bodyPr wrap="square" rtlCol="0">
            <a:spAutoFit/>
          </a:bodyPr>
          <a:lstStyle/>
          <a:p>
            <a:r>
              <a:rPr lang="en-US" smtClean="0"/>
              <a:t>Unfold</a:t>
            </a:r>
            <a:endParaRPr lang="en-US"/>
          </a:p>
        </p:txBody>
      </p:sp>
      <p:sp>
        <p:nvSpPr>
          <p:cNvPr id="28" name="TextBox 27"/>
          <p:cNvSpPr txBox="1"/>
          <p:nvPr/>
        </p:nvSpPr>
        <p:spPr>
          <a:xfrm rot="1207362">
            <a:off x="3214237" y="3908833"/>
            <a:ext cx="997527" cy="369332"/>
          </a:xfrm>
          <a:prstGeom prst="rect">
            <a:avLst/>
          </a:prstGeom>
          <a:noFill/>
        </p:spPr>
        <p:txBody>
          <a:bodyPr wrap="square" rtlCol="0">
            <a:spAutoFit/>
          </a:bodyPr>
          <a:lstStyle/>
          <a:p>
            <a:r>
              <a:rPr lang="en-US" smtClean="0"/>
              <a:t>Fold</a:t>
            </a:r>
            <a:endParaRPr lang="en-US" dirty="0"/>
          </a:p>
        </p:txBody>
      </p:sp>
      <p:sp>
        <p:nvSpPr>
          <p:cNvPr id="29" name="TextBox 28"/>
          <p:cNvSpPr txBox="1"/>
          <p:nvPr/>
        </p:nvSpPr>
        <p:spPr>
          <a:xfrm rot="3543465">
            <a:off x="2869239" y="4414845"/>
            <a:ext cx="997527" cy="369332"/>
          </a:xfrm>
          <a:prstGeom prst="rect">
            <a:avLst/>
          </a:prstGeom>
          <a:noFill/>
        </p:spPr>
        <p:txBody>
          <a:bodyPr wrap="square" rtlCol="0">
            <a:spAutoFit/>
          </a:bodyPr>
          <a:lstStyle/>
          <a:p>
            <a:r>
              <a:rPr lang="en-US" dirty="0" smtClean="0"/>
              <a:t>Fill</a:t>
            </a:r>
            <a:endParaRPr lang="en-US" dirty="0"/>
          </a:p>
        </p:txBody>
      </p:sp>
      <p:sp>
        <p:nvSpPr>
          <p:cNvPr id="30" name="TextBox 29"/>
          <p:cNvSpPr txBox="1"/>
          <p:nvPr/>
        </p:nvSpPr>
        <p:spPr>
          <a:xfrm rot="18415196">
            <a:off x="1629584" y="4041778"/>
            <a:ext cx="997527" cy="369332"/>
          </a:xfrm>
          <a:prstGeom prst="rect">
            <a:avLst/>
          </a:prstGeom>
          <a:noFill/>
        </p:spPr>
        <p:txBody>
          <a:bodyPr wrap="square" rtlCol="0">
            <a:spAutoFit/>
          </a:bodyPr>
          <a:lstStyle/>
          <a:p>
            <a:r>
              <a:rPr lang="en-US" dirty="0" smtClean="0"/>
              <a:t>Delete</a:t>
            </a:r>
            <a:endParaRPr lang="en-US" dirty="0"/>
          </a:p>
        </p:txBody>
      </p:sp>
      <p:sp>
        <p:nvSpPr>
          <p:cNvPr id="7" name="Freeform 6"/>
          <p:cNvSpPr/>
          <p:nvPr/>
        </p:nvSpPr>
        <p:spPr>
          <a:xfrm>
            <a:off x="4620126" y="2952667"/>
            <a:ext cx="4347411" cy="897438"/>
          </a:xfrm>
          <a:custGeom>
            <a:avLst/>
            <a:gdLst>
              <a:gd name="connsiteX0" fmla="*/ 0 w 4347411"/>
              <a:gd name="connsiteY0" fmla="*/ 223670 h 897438"/>
              <a:gd name="connsiteX1" fmla="*/ 930442 w 4347411"/>
              <a:gd name="connsiteY1" fmla="*/ 31165 h 897438"/>
              <a:gd name="connsiteX2" fmla="*/ 1748590 w 4347411"/>
              <a:gd name="connsiteY2" fmla="*/ 801186 h 897438"/>
              <a:gd name="connsiteX3" fmla="*/ 3400927 w 4347411"/>
              <a:gd name="connsiteY3" fmla="*/ 368049 h 897438"/>
              <a:gd name="connsiteX4" fmla="*/ 4347411 w 4347411"/>
              <a:gd name="connsiteY4" fmla="*/ 897438 h 89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7411" h="897438">
                <a:moveTo>
                  <a:pt x="0" y="223670"/>
                </a:moveTo>
                <a:cubicBezTo>
                  <a:pt x="319505" y="79291"/>
                  <a:pt x="639010" y="-65088"/>
                  <a:pt x="930442" y="31165"/>
                </a:cubicBezTo>
                <a:cubicBezTo>
                  <a:pt x="1221874" y="127418"/>
                  <a:pt x="1336843" y="745039"/>
                  <a:pt x="1748590" y="801186"/>
                </a:cubicBezTo>
                <a:cubicBezTo>
                  <a:pt x="2160338" y="857333"/>
                  <a:pt x="2967790" y="352007"/>
                  <a:pt x="3400927" y="368049"/>
                </a:cubicBezTo>
                <a:cubicBezTo>
                  <a:pt x="3834064" y="384091"/>
                  <a:pt x="4347411" y="897438"/>
                  <a:pt x="4347411" y="897438"/>
                </a:cubicBezTo>
              </a:path>
            </a:pathLst>
          </a:custGeom>
          <a:no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150801" y="2853372"/>
            <a:ext cx="643030" cy="769441"/>
          </a:xfrm>
          <a:prstGeom prst="rect">
            <a:avLst/>
          </a:prstGeom>
          <a:noFill/>
        </p:spPr>
        <p:txBody>
          <a:bodyPr wrap="square" rtlCol="0">
            <a:spAutoFit/>
          </a:bodyPr>
          <a:lstStyle/>
          <a:p>
            <a:r>
              <a:rPr lang="en-US" sz="4400" dirty="0" smtClean="0">
                <a:solidFill>
                  <a:srgbClr val="FF0000"/>
                </a:solidFill>
              </a:rPr>
              <a:t>?</a:t>
            </a:r>
            <a:endParaRPr lang="en-US" sz="4400" dirty="0">
              <a:solidFill>
                <a:srgbClr val="FF0000"/>
              </a:solidFill>
            </a:endParaRPr>
          </a:p>
        </p:txBody>
      </p:sp>
      <p:sp>
        <p:nvSpPr>
          <p:cNvPr id="25" name="TextBox 24"/>
          <p:cNvSpPr txBox="1"/>
          <p:nvPr/>
        </p:nvSpPr>
        <p:spPr>
          <a:xfrm>
            <a:off x="9706225" y="3585499"/>
            <a:ext cx="1964729" cy="646331"/>
          </a:xfrm>
          <a:prstGeom prst="rect">
            <a:avLst/>
          </a:prstGeom>
          <a:noFill/>
        </p:spPr>
        <p:txBody>
          <a:bodyPr wrap="square" rtlCol="0">
            <a:spAutoFit/>
          </a:bodyPr>
          <a:lstStyle/>
          <a:p>
            <a:r>
              <a:rPr lang="en-US" smtClean="0"/>
              <a:t>Output </a:t>
            </a:r>
            <a:r>
              <a:rPr lang="en-US" dirty="0" smtClean="0"/>
              <a:t>Example </a:t>
            </a:r>
            <a:r>
              <a:rPr lang="en-US" altLang="zh-CN" dirty="0" err="1" smtClean="0"/>
              <a:t>e</a:t>
            </a:r>
            <a:r>
              <a:rPr lang="en-US" altLang="zh-CN" baseline="-25000" dirty="0" err="1" smtClean="0"/>
              <a:t>o</a:t>
            </a:r>
            <a:endParaRPr lang="en-US" dirty="0"/>
          </a:p>
          <a:p>
            <a:r>
              <a:rPr lang="en-US" dirty="0" smtClean="0"/>
              <a:t> </a:t>
            </a:r>
            <a:endParaRPr lang="en-US" dirty="0"/>
          </a:p>
        </p:txBody>
      </p:sp>
    </p:spTree>
    <p:extLst>
      <p:ext uri="{BB962C8B-B14F-4D97-AF65-F5344CB8AC3E}">
        <p14:creationId xmlns:p14="http://schemas.microsoft.com/office/powerpoint/2010/main" val="19550065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59353" cy="1325563"/>
          </a:xfrm>
        </p:spPr>
        <p:txBody>
          <a:bodyPr>
            <a:normAutofit/>
          </a:bodyPr>
          <a:lstStyle/>
          <a:p>
            <a:r>
              <a:rPr lang="en-US" sz="3600" dirty="0" smtClean="0"/>
              <a:t>Unstructured Data is Unusable Until It is Transformed</a:t>
            </a:r>
            <a:endParaRPr lang="en-US" sz="3600" dirty="0"/>
          </a:p>
        </p:txBody>
      </p:sp>
      <p:graphicFrame>
        <p:nvGraphicFramePr>
          <p:cNvPr id="3" name="Table 2"/>
          <p:cNvGraphicFramePr>
            <a:graphicFrameLocks noGrp="1"/>
          </p:cNvGraphicFramePr>
          <p:nvPr>
            <p:extLst>
              <p:ext uri="{D42A27DB-BD31-4B8C-83A1-F6EECF244321}">
                <p14:modId xmlns:p14="http://schemas.microsoft.com/office/powerpoint/2010/main" val="1840361035"/>
              </p:ext>
            </p:extLst>
          </p:nvPr>
        </p:nvGraphicFramePr>
        <p:xfrm>
          <a:off x="5551568" y="5030799"/>
          <a:ext cx="3620818" cy="1758870"/>
        </p:xfrm>
        <a:graphic>
          <a:graphicData uri="http://schemas.openxmlformats.org/drawingml/2006/table">
            <a:tbl>
              <a:tblPr firstRow="1" bandRow="1">
                <a:tableStyleId>{5C22544A-7EE6-4342-B048-85BDC9FD1C3A}</a:tableStyleId>
              </a:tblPr>
              <a:tblGrid>
                <a:gridCol w="858337"/>
                <a:gridCol w="1340616"/>
                <a:gridCol w="1421865"/>
              </a:tblGrid>
              <a:tr h="351774">
                <a:tc>
                  <a:txBody>
                    <a:bodyPr/>
                    <a:lstStyle/>
                    <a:p>
                      <a:endParaRPr lang="en-US" sz="1400" dirty="0"/>
                    </a:p>
                  </a:txBody>
                  <a:tcPr marL="109687" marR="109687" marT="54843" marB="54843"/>
                </a:tc>
                <a:tc>
                  <a:txBody>
                    <a:bodyPr/>
                    <a:lstStyle/>
                    <a:p>
                      <a:r>
                        <a:rPr lang="en-US" altLang="zh-CN" sz="1400" dirty="0" smtClean="0"/>
                        <a:t>Tel</a:t>
                      </a:r>
                      <a:endParaRPr lang="en-US" sz="1400" dirty="0"/>
                    </a:p>
                  </a:txBody>
                  <a:tcPr marL="109687" marR="109687" marT="54843" marB="54843"/>
                </a:tc>
                <a:tc>
                  <a:txBody>
                    <a:bodyPr/>
                    <a:lstStyle/>
                    <a:p>
                      <a:r>
                        <a:rPr lang="en-US" altLang="zh-CN" sz="1400" dirty="0" smtClean="0"/>
                        <a:t>Fax</a:t>
                      </a:r>
                      <a:endParaRPr lang="en-US" sz="1400" dirty="0"/>
                    </a:p>
                  </a:txBody>
                  <a:tcPr marL="109687" marR="109687" marT="54843" marB="54843"/>
                </a:tc>
              </a:tr>
              <a:tr h="3517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Niles C.</a:t>
                      </a:r>
                    </a:p>
                  </a:txBody>
                  <a:tcPr marL="109687" marR="109687" marT="54843" marB="54843"/>
                </a:tc>
                <a:tc>
                  <a:txBody>
                    <a:bodyPr/>
                    <a:lstStyle/>
                    <a:p>
                      <a:r>
                        <a:rPr lang="en-US" altLang="zh-CN" sz="1400" dirty="0" smtClean="0">
                          <a:effectLst/>
                          <a:latin typeface="Calibri" charset="0"/>
                          <a:ea typeface="Calibri" charset="0"/>
                          <a:cs typeface="Calibri" charset="0"/>
                        </a:rPr>
                        <a:t>(</a:t>
                      </a:r>
                      <a:r>
                        <a:rPr lang="mr-IN" sz="1400" dirty="0" smtClean="0">
                          <a:effectLst/>
                          <a:latin typeface="Calibri" charset="0"/>
                          <a:ea typeface="Calibri" charset="0"/>
                          <a:cs typeface="Calibri" charset="0"/>
                        </a:rPr>
                        <a:t>800)645-8397</a:t>
                      </a:r>
                      <a:endParaRPr lang="en-US" sz="1400" dirty="0"/>
                    </a:p>
                  </a:txBody>
                  <a:tcPr marL="109687" marR="109687" marT="54843" marB="5484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smtClean="0">
                          <a:effectLst/>
                          <a:latin typeface="Calibri" charset="0"/>
                          <a:ea typeface="Calibri" charset="0"/>
                          <a:cs typeface="Calibri" charset="0"/>
                        </a:rPr>
                        <a:t>(907)586-7252</a:t>
                      </a:r>
                    </a:p>
                  </a:txBody>
                  <a:tcPr marL="109687" marR="109687" marT="54843" marB="54843"/>
                </a:tc>
              </a:tr>
              <a:tr h="3517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Jean H.</a:t>
                      </a:r>
                    </a:p>
                  </a:txBody>
                  <a:tcPr marL="109687" marR="109687" marT="54843" marB="54843"/>
                </a:tc>
                <a:tc>
                  <a:txBody>
                    <a:bodyPr/>
                    <a:lstStyle/>
                    <a:p>
                      <a:r>
                        <a:rPr lang="mr-IN" sz="1400" dirty="0" smtClean="0">
                          <a:effectLst/>
                          <a:latin typeface="Calibri" charset="0"/>
                          <a:ea typeface="Calibri" charset="0"/>
                          <a:cs typeface="Calibri" charset="0"/>
                        </a:rPr>
                        <a:t>(918)781-4600</a:t>
                      </a:r>
                      <a:endParaRPr lang="en-US" sz="1400" dirty="0"/>
                    </a:p>
                  </a:txBody>
                  <a:tcPr marL="109687" marR="109687" marT="54843" marB="54843"/>
                </a:tc>
                <a:tc>
                  <a:txBody>
                    <a:bodyPr/>
                    <a:lstStyle/>
                    <a:p>
                      <a:r>
                        <a:rPr lang="mr-IN" sz="1400" dirty="0" smtClean="0">
                          <a:effectLst/>
                          <a:latin typeface="Calibri" charset="0"/>
                          <a:ea typeface="Calibri" charset="0"/>
                          <a:cs typeface="Calibri" charset="0"/>
                        </a:rPr>
                        <a:t>(918)781-4604</a:t>
                      </a:r>
                      <a:endParaRPr lang="en-US" sz="1400" dirty="0"/>
                    </a:p>
                  </a:txBody>
                  <a:tcPr marL="109687" marR="109687" marT="54843" marB="54843"/>
                </a:tc>
              </a:tr>
              <a:tr h="3517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Frank K.</a:t>
                      </a:r>
                    </a:p>
                  </a:txBody>
                  <a:tcPr marL="109687" marR="109687" marT="54843" marB="5484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smtClean="0">
                          <a:effectLst/>
                          <a:latin typeface="Calibri" charset="0"/>
                          <a:ea typeface="Calibri" charset="0"/>
                          <a:cs typeface="Calibri" charset="0"/>
                        </a:rPr>
                        <a:t>(615)564-6500</a:t>
                      </a:r>
                    </a:p>
                  </a:txBody>
                  <a:tcPr marL="109687" marR="109687" marT="54843" marB="5484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smtClean="0">
                          <a:effectLst/>
                          <a:latin typeface="Calibri" charset="0"/>
                          <a:ea typeface="Calibri" charset="0"/>
                          <a:cs typeface="Calibri" charset="0"/>
                        </a:rPr>
                        <a:t>(615)564-6701</a:t>
                      </a:r>
                    </a:p>
                  </a:txBody>
                  <a:tcPr marL="109687" marR="109687" marT="54843" marB="54843"/>
                </a:tc>
              </a:tr>
              <a:tr h="351774">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mr-IN" sz="1400" dirty="0" smtClean="0">
                          <a:effectLst/>
                          <a:latin typeface="Calibri" charset="0"/>
                          <a:ea typeface="Calibri" charset="0"/>
                          <a:cs typeface="Calibri" charset="0"/>
                        </a:rPr>
                        <a:t>…</a:t>
                      </a:r>
                      <a:endParaRPr lang="en-US" sz="1400" dirty="0" smtClean="0">
                        <a:effectLst/>
                        <a:latin typeface="Calibri" charset="0"/>
                        <a:ea typeface="Calibri" charset="0"/>
                        <a:cs typeface="Calibri" charset="0"/>
                      </a:endParaRPr>
                    </a:p>
                  </a:txBody>
                  <a:tcPr marL="109687" marR="109687" marT="54843" marB="54843"/>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mr-IN" sz="1200" dirty="0" smtClean="0">
                        <a:effectLst/>
                        <a:latin typeface="Calibri" charset="0"/>
                        <a:ea typeface="Calibri" charset="0"/>
                        <a:cs typeface="Calibri" charset="0"/>
                      </a:endParaRP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mr-IN" sz="1200" dirty="0" smtClean="0">
                        <a:effectLst/>
                        <a:latin typeface="Calibri" charset="0"/>
                        <a:ea typeface="Calibri" charset="0"/>
                        <a:cs typeface="Calibri" charset="0"/>
                      </a:endParaRPr>
                    </a:p>
                  </a:txBody>
                  <a:tcPr/>
                </a:tc>
              </a:tr>
            </a:tbl>
          </a:graphicData>
        </a:graphic>
      </p:graphicFrame>
      <p:cxnSp>
        <p:nvCxnSpPr>
          <p:cNvPr id="6" name="Elbow Connector 5"/>
          <p:cNvCxnSpPr>
            <a:stCxn id="41" idx="2"/>
            <a:endCxn id="3" idx="1"/>
          </p:cNvCxnSpPr>
          <p:nvPr/>
        </p:nvCxnSpPr>
        <p:spPr>
          <a:xfrm rot="16200000" flipH="1">
            <a:off x="4285995" y="4644661"/>
            <a:ext cx="831726" cy="1699420"/>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88033" y="6164777"/>
            <a:ext cx="4563534" cy="461665"/>
          </a:xfrm>
          <a:prstGeom prst="rect">
            <a:avLst/>
          </a:prstGeom>
          <a:noFill/>
        </p:spPr>
        <p:txBody>
          <a:bodyPr wrap="square" rtlCol="0">
            <a:spAutoFit/>
          </a:bodyPr>
          <a:lstStyle/>
          <a:p>
            <a:pPr algn="ctr"/>
            <a:r>
              <a:rPr lang="en-US" altLang="zh-CN" sz="2400" dirty="0"/>
              <a:t>S</a:t>
            </a:r>
            <a:r>
              <a:rPr lang="en-US" sz="2400" dirty="0" smtClean="0"/>
              <a:t>tructured Contact Information</a:t>
            </a:r>
            <a:endParaRPr lang="en-US" sz="2400" dirty="0"/>
          </a:p>
        </p:txBody>
      </p:sp>
      <p:cxnSp>
        <p:nvCxnSpPr>
          <p:cNvPr id="18" name="Elbow Connector 17"/>
          <p:cNvCxnSpPr>
            <a:stCxn id="3" idx="3"/>
            <a:endCxn id="42" idx="2"/>
          </p:cNvCxnSpPr>
          <p:nvPr/>
        </p:nvCxnSpPr>
        <p:spPr>
          <a:xfrm flipV="1">
            <a:off x="9172386" y="3701675"/>
            <a:ext cx="732367" cy="2208559"/>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graphicFrame>
        <p:nvGraphicFramePr>
          <p:cNvPr id="41" name="Table 40"/>
          <p:cNvGraphicFramePr>
            <a:graphicFrameLocks noGrp="1"/>
          </p:cNvGraphicFramePr>
          <p:nvPr>
            <p:extLst>
              <p:ext uri="{D42A27DB-BD31-4B8C-83A1-F6EECF244321}">
                <p14:modId xmlns:p14="http://schemas.microsoft.com/office/powerpoint/2010/main" val="621492034"/>
              </p:ext>
            </p:extLst>
          </p:nvPr>
        </p:nvGraphicFramePr>
        <p:xfrm>
          <a:off x="2309991" y="2039067"/>
          <a:ext cx="3084315" cy="3039441"/>
        </p:xfrm>
        <a:graphic>
          <a:graphicData uri="http://schemas.openxmlformats.org/drawingml/2006/table">
            <a:tbl>
              <a:tblPr bandRow="1">
                <a:tableStyleId>{5C22544A-7EE6-4342-B048-85BDC9FD1C3A}</a:tableStyleId>
              </a:tblPr>
              <a:tblGrid>
                <a:gridCol w="1510683"/>
                <a:gridCol w="1573632"/>
              </a:tblGrid>
              <a:tr h="2733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Bureau of I.A.</a:t>
                      </a:r>
                    </a:p>
                  </a:txBody>
                  <a:tcPr marL="58358" marR="58358" marT="29180" marB="29180"/>
                </a:tc>
                <a:tc>
                  <a:txBody>
                    <a:bodyPr/>
                    <a:lstStyle/>
                    <a:p>
                      <a:endParaRPr lang="en-US" sz="1400"/>
                    </a:p>
                  </a:txBody>
                  <a:tcPr marL="58358" marR="58358" marT="29180" marB="29180"/>
                </a:tc>
              </a:tr>
              <a:tr h="2733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Regional Director</a:t>
                      </a:r>
                    </a:p>
                  </a:txBody>
                  <a:tcPr marL="58358" marR="58358" marT="29180" marB="291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Numbers</a:t>
                      </a:r>
                    </a:p>
                  </a:txBody>
                  <a:tcPr marL="58358" marR="58358" marT="29180" marB="29180"/>
                </a:tc>
              </a:tr>
              <a:tr h="2733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Niles C.</a:t>
                      </a:r>
                    </a:p>
                  </a:txBody>
                  <a:tcPr marL="58358" marR="58358" marT="29180" marB="291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err="1" smtClean="0">
                          <a:effectLst/>
                          <a:latin typeface="Calibri" charset="0"/>
                          <a:ea typeface="Calibri" charset="0"/>
                          <a:cs typeface="Calibri" charset="0"/>
                        </a:rPr>
                        <a:t>Tel</a:t>
                      </a:r>
                      <a:r>
                        <a:rPr lang="mr-IN" sz="1400" dirty="0" smtClean="0">
                          <a:effectLst/>
                          <a:latin typeface="Calibri" charset="0"/>
                          <a:ea typeface="Calibri" charset="0"/>
                          <a:cs typeface="Calibri" charset="0"/>
                        </a:rPr>
                        <a:t>:(800)645-8397</a:t>
                      </a:r>
                    </a:p>
                  </a:txBody>
                  <a:tcPr marL="58358" marR="58358" marT="29180" marB="29180"/>
                </a:tc>
              </a:tr>
              <a:tr h="273316">
                <a:tc>
                  <a:txBody>
                    <a:bodyPr/>
                    <a:lstStyle/>
                    <a:p>
                      <a:endParaRPr lang="en-US" sz="1400"/>
                    </a:p>
                  </a:txBody>
                  <a:tcPr marL="58358" marR="58358" marT="29180" marB="291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err="1" smtClean="0">
                          <a:effectLst/>
                          <a:latin typeface="Calibri" charset="0"/>
                          <a:ea typeface="Calibri" charset="0"/>
                          <a:cs typeface="Calibri" charset="0"/>
                        </a:rPr>
                        <a:t>Fax</a:t>
                      </a:r>
                      <a:r>
                        <a:rPr lang="mr-IN" sz="1400" dirty="0" smtClean="0">
                          <a:effectLst/>
                          <a:latin typeface="Calibri" charset="0"/>
                          <a:ea typeface="Calibri" charset="0"/>
                          <a:cs typeface="Calibri" charset="0"/>
                        </a:rPr>
                        <a:t>:(907)586-7252</a:t>
                      </a:r>
                    </a:p>
                  </a:txBody>
                  <a:tcPr marL="58358" marR="58358" marT="29180" marB="29180"/>
                </a:tc>
              </a:tr>
              <a:tr h="273316">
                <a:tc>
                  <a:txBody>
                    <a:bodyPr/>
                    <a:lstStyle/>
                    <a:p>
                      <a:endParaRPr lang="en-US" sz="1400"/>
                    </a:p>
                  </a:txBody>
                  <a:tcPr marL="58358" marR="58358" marT="29180" marB="29180"/>
                </a:tc>
                <a:tc>
                  <a:txBody>
                    <a:bodyPr/>
                    <a:lstStyle/>
                    <a:p>
                      <a:endParaRPr lang="en-US" sz="1400" dirty="0"/>
                    </a:p>
                  </a:txBody>
                  <a:tcPr marL="58358" marR="58358" marT="29180" marB="29180"/>
                </a:tc>
              </a:tr>
              <a:tr h="2733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Jean H.</a:t>
                      </a:r>
                    </a:p>
                  </a:txBody>
                  <a:tcPr marL="58358" marR="58358" marT="29180" marB="291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err="1" smtClean="0">
                          <a:effectLst/>
                          <a:latin typeface="Calibri" charset="0"/>
                          <a:ea typeface="Calibri" charset="0"/>
                          <a:cs typeface="Calibri" charset="0"/>
                        </a:rPr>
                        <a:t>Tel</a:t>
                      </a:r>
                      <a:r>
                        <a:rPr lang="mr-IN" sz="1400" dirty="0" smtClean="0">
                          <a:effectLst/>
                          <a:latin typeface="Calibri" charset="0"/>
                          <a:ea typeface="Calibri" charset="0"/>
                          <a:cs typeface="Calibri" charset="0"/>
                        </a:rPr>
                        <a:t>:(918)781-4600</a:t>
                      </a:r>
                    </a:p>
                  </a:txBody>
                  <a:tcPr marL="58358" marR="58358" marT="29180" marB="29180"/>
                </a:tc>
              </a:tr>
              <a:tr h="273316">
                <a:tc>
                  <a:txBody>
                    <a:bodyPr/>
                    <a:lstStyle/>
                    <a:p>
                      <a:endParaRPr lang="en-US" sz="1400" dirty="0"/>
                    </a:p>
                  </a:txBody>
                  <a:tcPr marL="58358" marR="58358" marT="29180" marB="291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err="1" smtClean="0">
                          <a:effectLst/>
                          <a:latin typeface="Calibri" charset="0"/>
                          <a:ea typeface="Calibri" charset="0"/>
                          <a:cs typeface="Calibri" charset="0"/>
                        </a:rPr>
                        <a:t>Fax</a:t>
                      </a:r>
                      <a:r>
                        <a:rPr lang="mr-IN" sz="1400" dirty="0" smtClean="0">
                          <a:effectLst/>
                          <a:latin typeface="Calibri" charset="0"/>
                          <a:ea typeface="Calibri" charset="0"/>
                          <a:cs typeface="Calibri" charset="0"/>
                        </a:rPr>
                        <a:t>:(918)781-4604</a:t>
                      </a:r>
                    </a:p>
                  </a:txBody>
                  <a:tcPr marL="58358" marR="58358" marT="29180" marB="29180"/>
                </a:tc>
              </a:tr>
              <a:tr h="273316">
                <a:tc>
                  <a:txBody>
                    <a:bodyPr/>
                    <a:lstStyle/>
                    <a:p>
                      <a:endParaRPr lang="en-US" sz="1400" dirty="0"/>
                    </a:p>
                  </a:txBody>
                  <a:tcPr marL="58358" marR="58358" marT="29180" marB="29180"/>
                </a:tc>
                <a:tc>
                  <a:txBody>
                    <a:bodyPr/>
                    <a:lstStyle/>
                    <a:p>
                      <a:endParaRPr lang="en-US" sz="1400" dirty="0"/>
                    </a:p>
                  </a:txBody>
                  <a:tcPr marL="58358" marR="58358" marT="29180" marB="29180"/>
                </a:tc>
              </a:tr>
              <a:tr h="2733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Frank K.</a:t>
                      </a:r>
                    </a:p>
                  </a:txBody>
                  <a:tcPr marL="58358" marR="58358" marT="29180" marB="291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err="1" smtClean="0">
                          <a:effectLst/>
                          <a:latin typeface="Calibri" charset="0"/>
                          <a:ea typeface="Calibri" charset="0"/>
                          <a:cs typeface="Calibri" charset="0"/>
                        </a:rPr>
                        <a:t>Tel</a:t>
                      </a:r>
                      <a:r>
                        <a:rPr lang="mr-IN" sz="1400" dirty="0" smtClean="0">
                          <a:effectLst/>
                          <a:latin typeface="Calibri" charset="0"/>
                          <a:ea typeface="Calibri" charset="0"/>
                          <a:cs typeface="Calibri" charset="0"/>
                        </a:rPr>
                        <a:t>:(615)564-6500</a:t>
                      </a:r>
                    </a:p>
                  </a:txBody>
                  <a:tcPr marL="58358" marR="58358" marT="29180" marB="29180"/>
                </a:tc>
              </a:tr>
              <a:tr h="3062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effectLst/>
                        <a:latin typeface="Calibri" charset="0"/>
                        <a:ea typeface="Calibri" charset="0"/>
                        <a:cs typeface="Calibri" charset="0"/>
                      </a:endParaRPr>
                    </a:p>
                  </a:txBody>
                  <a:tcPr marL="58358" marR="58358" marT="29180" marB="291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err="1" smtClean="0">
                          <a:effectLst/>
                          <a:latin typeface="Calibri" charset="0"/>
                          <a:ea typeface="Calibri" charset="0"/>
                          <a:cs typeface="Calibri" charset="0"/>
                        </a:rPr>
                        <a:t>Fax</a:t>
                      </a:r>
                      <a:r>
                        <a:rPr lang="mr-IN" sz="1400" dirty="0" smtClean="0">
                          <a:effectLst/>
                          <a:latin typeface="Calibri" charset="0"/>
                          <a:ea typeface="Calibri" charset="0"/>
                          <a:cs typeface="Calibri" charset="0"/>
                        </a:rPr>
                        <a:t>:(615)564-6701</a:t>
                      </a:r>
                    </a:p>
                  </a:txBody>
                  <a:tcPr marL="58358" marR="58358" marT="29180" marB="29180"/>
                </a:tc>
              </a:tr>
              <a:tr h="27331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mr-IN" sz="1400" dirty="0" smtClean="0">
                          <a:effectLst/>
                          <a:latin typeface="Calibri" charset="0"/>
                          <a:ea typeface="Calibri" charset="0"/>
                          <a:cs typeface="Calibri" charset="0"/>
                        </a:rPr>
                        <a:t>…</a:t>
                      </a:r>
                      <a:endParaRPr lang="en-US" sz="1400" dirty="0" smtClean="0">
                        <a:effectLst/>
                        <a:latin typeface="Calibri" charset="0"/>
                        <a:ea typeface="Calibri" charset="0"/>
                        <a:cs typeface="Calibri" charset="0"/>
                      </a:endParaRPr>
                    </a:p>
                  </a:txBody>
                  <a:tcPr marL="58358" marR="58358" marT="29180" marB="29180"/>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mr-IN" sz="800" dirty="0" smtClean="0">
                        <a:effectLst/>
                        <a:latin typeface="Calibri" charset="0"/>
                        <a:ea typeface="Calibri" charset="0"/>
                        <a:cs typeface="Calibri" charset="0"/>
                      </a:endParaRPr>
                    </a:p>
                  </a:txBody>
                  <a:tcPr marL="35003" marR="35003" marT="17502" marB="17502"/>
                </a:tc>
              </a:tr>
            </a:tbl>
          </a:graphicData>
        </a:graphic>
      </p:graphicFrame>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7763" y="2807695"/>
            <a:ext cx="893980" cy="893980"/>
          </a:xfrm>
          <a:prstGeom prst="rect">
            <a:avLst/>
          </a:prstGeom>
        </p:spPr>
      </p:pic>
      <p:cxnSp>
        <p:nvCxnSpPr>
          <p:cNvPr id="43" name="Straight Arrow Connector 42"/>
          <p:cNvCxnSpPr/>
          <p:nvPr/>
        </p:nvCxnSpPr>
        <p:spPr>
          <a:xfrm>
            <a:off x="6153392" y="3254685"/>
            <a:ext cx="27432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9172386" y="2334901"/>
            <a:ext cx="1464733" cy="369332"/>
          </a:xfrm>
          <a:prstGeom prst="rect">
            <a:avLst/>
          </a:prstGeom>
          <a:noFill/>
        </p:spPr>
        <p:txBody>
          <a:bodyPr wrap="square" rtlCol="0">
            <a:spAutoFit/>
          </a:bodyPr>
          <a:lstStyle/>
          <a:p>
            <a:pPr algn="ctr"/>
            <a:r>
              <a:rPr lang="en-US" altLang="zh-CN" smtClean="0"/>
              <a:t>Database</a:t>
            </a:r>
            <a:endParaRPr lang="en-US" dirty="0"/>
          </a:p>
        </p:txBody>
      </p:sp>
      <p:sp>
        <p:nvSpPr>
          <p:cNvPr id="45" name="Cross 44"/>
          <p:cNvSpPr/>
          <p:nvPr/>
        </p:nvSpPr>
        <p:spPr>
          <a:xfrm rot="2700000">
            <a:off x="7135764" y="2865457"/>
            <a:ext cx="778457" cy="778457"/>
          </a:xfrm>
          <a:prstGeom prst="plus">
            <a:avLst>
              <a:gd name="adj" fmla="val 4457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1716739" y="1502016"/>
            <a:ext cx="4563534" cy="461665"/>
          </a:xfrm>
          <a:prstGeom prst="rect">
            <a:avLst/>
          </a:prstGeom>
          <a:noFill/>
        </p:spPr>
        <p:txBody>
          <a:bodyPr wrap="square" rtlCol="0">
            <a:spAutoFit/>
          </a:bodyPr>
          <a:lstStyle/>
          <a:p>
            <a:pPr algn="ctr"/>
            <a:r>
              <a:rPr lang="en-US" sz="2400" dirty="0" smtClean="0"/>
              <a:t>Unstructured Contact Information</a:t>
            </a:r>
            <a:endParaRPr lang="en-US" sz="2400" dirty="0"/>
          </a:p>
        </p:txBody>
      </p:sp>
      <p:sp>
        <p:nvSpPr>
          <p:cNvPr id="49" name="Slide Number Placeholder 48"/>
          <p:cNvSpPr>
            <a:spLocks noGrp="1"/>
          </p:cNvSpPr>
          <p:nvPr>
            <p:ph type="sldNum" sz="quarter" idx="12"/>
          </p:nvPr>
        </p:nvSpPr>
        <p:spPr/>
        <p:txBody>
          <a:bodyPr/>
          <a:lstStyle/>
          <a:p>
            <a:fld id="{7D90CF49-B821-9548-BD4D-FE3C82A57277}" type="slidenum">
              <a:rPr lang="en-US" smtClean="0"/>
              <a:t>2</a:t>
            </a:fld>
            <a:endParaRPr lang="en-US"/>
          </a:p>
        </p:txBody>
      </p:sp>
      <p:grpSp>
        <p:nvGrpSpPr>
          <p:cNvPr id="22" name="Group 21"/>
          <p:cNvGrpSpPr/>
          <p:nvPr/>
        </p:nvGrpSpPr>
        <p:grpSpPr>
          <a:xfrm>
            <a:off x="453205" y="1539865"/>
            <a:ext cx="11654135" cy="4162579"/>
            <a:chOff x="838200" y="1359870"/>
            <a:chExt cx="11654135" cy="4162579"/>
          </a:xfrm>
        </p:grpSpPr>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6739" y="1359870"/>
              <a:ext cx="8204336" cy="2731421"/>
            </a:xfrm>
            <a:prstGeom prst="rect">
              <a:avLst/>
            </a:prstGeom>
            <a:effectLst/>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3775387"/>
              <a:ext cx="11654135" cy="1747062"/>
            </a:xfrm>
            <a:prstGeom prst="rect">
              <a:avLst/>
            </a:prstGeom>
            <a:ln>
              <a:solidFill>
                <a:schemeClr val="accent1"/>
              </a:solidFill>
            </a:ln>
            <a:effectLst>
              <a:softEdge rad="317500"/>
            </a:effectLst>
          </p:spPr>
        </p:pic>
      </p:grpSp>
    </p:spTree>
    <p:extLst>
      <p:ext uri="{BB962C8B-B14F-4D97-AF65-F5344CB8AC3E}">
        <p14:creationId xmlns:p14="http://schemas.microsoft.com/office/powerpoint/2010/main" val="77554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4" grpId="0"/>
      <p:bldP spid="45" grpId="0" animBg="1"/>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lide Number Placeholder 83"/>
          <p:cNvSpPr>
            <a:spLocks noGrp="1"/>
          </p:cNvSpPr>
          <p:nvPr>
            <p:ph type="sldNum" sz="quarter" idx="12"/>
          </p:nvPr>
        </p:nvSpPr>
        <p:spPr/>
        <p:txBody>
          <a:bodyPr/>
          <a:lstStyle/>
          <a:p>
            <a:fld id="{7D90CF49-B821-9548-BD4D-FE3C82A57277}" type="slidenum">
              <a:rPr lang="en-US" smtClean="0"/>
              <a:t>20</a:t>
            </a:fld>
            <a:endParaRPr lang="en-US"/>
          </a:p>
        </p:txBody>
      </p:sp>
      <p:sp>
        <p:nvSpPr>
          <p:cNvPr id="71" name="Title 1"/>
          <p:cNvSpPr>
            <a:spLocks noGrp="1"/>
          </p:cNvSpPr>
          <p:nvPr>
            <p:ph type="title"/>
          </p:nvPr>
        </p:nvSpPr>
        <p:spPr>
          <a:xfrm>
            <a:off x="838200" y="365125"/>
            <a:ext cx="10515600" cy="1325563"/>
          </a:xfrm>
          <a:noFill/>
        </p:spPr>
        <p:txBody>
          <a:bodyPr/>
          <a:lstStyle/>
          <a:p>
            <a:r>
              <a:rPr lang="en-US" dirty="0"/>
              <a:t>Program Synthesis as a Search Problem</a:t>
            </a:r>
          </a:p>
        </p:txBody>
      </p:sp>
      <p:sp>
        <p:nvSpPr>
          <p:cNvPr id="2" name="Oval 1"/>
          <p:cNvSpPr/>
          <p:nvPr/>
        </p:nvSpPr>
        <p:spPr>
          <a:xfrm>
            <a:off x="2310938" y="3507971"/>
            <a:ext cx="681644" cy="6816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65761" y="3607794"/>
            <a:ext cx="1778923" cy="646331"/>
          </a:xfrm>
          <a:prstGeom prst="rect">
            <a:avLst/>
          </a:prstGeom>
          <a:noFill/>
        </p:spPr>
        <p:txBody>
          <a:bodyPr wrap="square" rtlCol="0">
            <a:spAutoFit/>
          </a:bodyPr>
          <a:lstStyle/>
          <a:p>
            <a:r>
              <a:rPr lang="en-US" dirty="0" smtClean="0"/>
              <a:t>Input Example </a:t>
            </a:r>
            <a:r>
              <a:rPr lang="en-US" altLang="zh-CN" dirty="0" err="1"/>
              <a:t>e</a:t>
            </a:r>
            <a:r>
              <a:rPr lang="en-US" altLang="zh-CN" baseline="-25000" dirty="0" err="1"/>
              <a:t>i</a:t>
            </a:r>
            <a:endParaRPr lang="en-US" dirty="0"/>
          </a:p>
          <a:p>
            <a:r>
              <a:rPr lang="en-US" dirty="0" smtClean="0"/>
              <a:t> </a:t>
            </a:r>
            <a:endParaRPr lang="en-US" dirty="0"/>
          </a:p>
        </p:txBody>
      </p:sp>
      <p:sp>
        <p:nvSpPr>
          <p:cNvPr id="72" name="Oval 71"/>
          <p:cNvSpPr/>
          <p:nvPr/>
        </p:nvSpPr>
        <p:spPr>
          <a:xfrm>
            <a:off x="8985806" y="3492940"/>
            <a:ext cx="681644" cy="68164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3713001" y="1671604"/>
            <a:ext cx="438020" cy="4380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4172771" y="2954974"/>
            <a:ext cx="438020" cy="4380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3259693" y="4736302"/>
            <a:ext cx="438020" cy="4380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507648" y="4719665"/>
            <a:ext cx="438020" cy="4380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2" idx="7"/>
            <a:endCxn id="76" idx="3"/>
          </p:cNvCxnSpPr>
          <p:nvPr/>
        </p:nvCxnSpPr>
        <p:spPr>
          <a:xfrm flipV="1">
            <a:off x="2892758" y="2045477"/>
            <a:ext cx="884390" cy="1562318"/>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endCxn id="77" idx="2"/>
          </p:cNvCxnSpPr>
          <p:nvPr/>
        </p:nvCxnSpPr>
        <p:spPr>
          <a:xfrm flipV="1">
            <a:off x="2992582" y="3173984"/>
            <a:ext cx="1180189" cy="552997"/>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2" idx="5"/>
            <a:endCxn id="78" idx="1"/>
          </p:cNvCxnSpPr>
          <p:nvPr/>
        </p:nvCxnSpPr>
        <p:spPr>
          <a:xfrm>
            <a:off x="2892758" y="4089791"/>
            <a:ext cx="431082" cy="710658"/>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2" idx="3"/>
            <a:endCxn id="85" idx="7"/>
          </p:cNvCxnSpPr>
          <p:nvPr/>
        </p:nvCxnSpPr>
        <p:spPr>
          <a:xfrm flipH="1">
            <a:off x="1881521" y="4089791"/>
            <a:ext cx="529241" cy="694021"/>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5438970" y="1535450"/>
            <a:ext cx="438020" cy="4380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819276" y="2284804"/>
            <a:ext cx="438020" cy="4380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153053" y="3499729"/>
            <a:ext cx="438020" cy="4380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20" name="Oval 19"/>
          <p:cNvSpPr/>
          <p:nvPr/>
        </p:nvSpPr>
        <p:spPr>
          <a:xfrm>
            <a:off x="5839724" y="4997887"/>
            <a:ext cx="438020" cy="4380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stCxn id="77" idx="6"/>
            <a:endCxn id="18" idx="2"/>
          </p:cNvCxnSpPr>
          <p:nvPr/>
        </p:nvCxnSpPr>
        <p:spPr>
          <a:xfrm flipV="1">
            <a:off x="4610791" y="2503814"/>
            <a:ext cx="2208485" cy="67017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77" idx="5"/>
            <a:endCxn id="19" idx="2"/>
          </p:cNvCxnSpPr>
          <p:nvPr/>
        </p:nvCxnSpPr>
        <p:spPr>
          <a:xfrm>
            <a:off x="4546644" y="3328847"/>
            <a:ext cx="1606409" cy="389892"/>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77" idx="5"/>
            <a:endCxn id="20" idx="1"/>
          </p:cNvCxnSpPr>
          <p:nvPr/>
        </p:nvCxnSpPr>
        <p:spPr>
          <a:xfrm>
            <a:off x="4546644" y="3328847"/>
            <a:ext cx="1357227" cy="1733187"/>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77" idx="7"/>
            <a:endCxn id="17" idx="3"/>
          </p:cNvCxnSpPr>
          <p:nvPr/>
        </p:nvCxnSpPr>
        <p:spPr>
          <a:xfrm flipV="1">
            <a:off x="4546644" y="1909323"/>
            <a:ext cx="956473" cy="1109798"/>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93" name="Oval 92"/>
          <p:cNvSpPr/>
          <p:nvPr/>
        </p:nvSpPr>
        <p:spPr>
          <a:xfrm>
            <a:off x="3953761" y="4087687"/>
            <a:ext cx="438020" cy="4380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p:cNvCxnSpPr>
            <a:endCxn id="93" idx="2"/>
          </p:cNvCxnSpPr>
          <p:nvPr/>
        </p:nvCxnSpPr>
        <p:spPr>
          <a:xfrm>
            <a:off x="2992582" y="3970605"/>
            <a:ext cx="961179" cy="336092"/>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rot="18415196">
            <a:off x="1629584" y="4041778"/>
            <a:ext cx="997527" cy="369332"/>
          </a:xfrm>
          <a:prstGeom prst="rect">
            <a:avLst/>
          </a:prstGeom>
          <a:noFill/>
        </p:spPr>
        <p:txBody>
          <a:bodyPr wrap="square" rtlCol="0">
            <a:spAutoFit/>
          </a:bodyPr>
          <a:lstStyle/>
          <a:p>
            <a:r>
              <a:rPr lang="en-US" dirty="0" smtClean="0"/>
              <a:t>Delete</a:t>
            </a:r>
            <a:endParaRPr lang="en-US" dirty="0"/>
          </a:p>
        </p:txBody>
      </p:sp>
      <p:sp>
        <p:nvSpPr>
          <p:cNvPr id="102" name="TextBox 101"/>
          <p:cNvSpPr txBox="1"/>
          <p:nvPr/>
        </p:nvSpPr>
        <p:spPr>
          <a:xfrm rot="3543465">
            <a:off x="2869239" y="4414845"/>
            <a:ext cx="997527" cy="369332"/>
          </a:xfrm>
          <a:prstGeom prst="rect">
            <a:avLst/>
          </a:prstGeom>
          <a:noFill/>
        </p:spPr>
        <p:txBody>
          <a:bodyPr wrap="square" rtlCol="0">
            <a:spAutoFit/>
          </a:bodyPr>
          <a:lstStyle/>
          <a:p>
            <a:r>
              <a:rPr lang="en-US" dirty="0" smtClean="0"/>
              <a:t>Fill</a:t>
            </a:r>
            <a:endParaRPr lang="en-US" dirty="0"/>
          </a:p>
        </p:txBody>
      </p:sp>
      <p:sp>
        <p:nvSpPr>
          <p:cNvPr id="103" name="TextBox 102"/>
          <p:cNvSpPr txBox="1"/>
          <p:nvPr/>
        </p:nvSpPr>
        <p:spPr>
          <a:xfrm rot="1207362">
            <a:off x="3214237" y="3908833"/>
            <a:ext cx="997527" cy="369332"/>
          </a:xfrm>
          <a:prstGeom prst="rect">
            <a:avLst/>
          </a:prstGeom>
          <a:noFill/>
        </p:spPr>
        <p:txBody>
          <a:bodyPr wrap="square" rtlCol="0">
            <a:spAutoFit/>
          </a:bodyPr>
          <a:lstStyle/>
          <a:p>
            <a:r>
              <a:rPr lang="en-US" smtClean="0"/>
              <a:t>Fold</a:t>
            </a:r>
            <a:endParaRPr lang="en-US" dirty="0"/>
          </a:p>
        </p:txBody>
      </p:sp>
      <p:sp>
        <p:nvSpPr>
          <p:cNvPr id="104" name="TextBox 103"/>
          <p:cNvSpPr txBox="1"/>
          <p:nvPr/>
        </p:nvSpPr>
        <p:spPr>
          <a:xfrm rot="20105501">
            <a:off x="3190786" y="3090590"/>
            <a:ext cx="997527" cy="369332"/>
          </a:xfrm>
          <a:prstGeom prst="rect">
            <a:avLst/>
          </a:prstGeom>
          <a:noFill/>
        </p:spPr>
        <p:txBody>
          <a:bodyPr wrap="square" rtlCol="0">
            <a:spAutoFit/>
          </a:bodyPr>
          <a:lstStyle/>
          <a:p>
            <a:r>
              <a:rPr lang="en-US" dirty="0" smtClean="0"/>
              <a:t>Split</a:t>
            </a:r>
            <a:endParaRPr lang="en-US" dirty="0"/>
          </a:p>
        </p:txBody>
      </p:sp>
      <p:sp>
        <p:nvSpPr>
          <p:cNvPr id="105" name="TextBox 104"/>
          <p:cNvSpPr txBox="1"/>
          <p:nvPr/>
        </p:nvSpPr>
        <p:spPr>
          <a:xfrm rot="18000000">
            <a:off x="2760929" y="2449233"/>
            <a:ext cx="997527" cy="369332"/>
          </a:xfrm>
          <a:prstGeom prst="rect">
            <a:avLst/>
          </a:prstGeom>
          <a:noFill/>
        </p:spPr>
        <p:txBody>
          <a:bodyPr wrap="square" rtlCol="0">
            <a:spAutoFit/>
          </a:bodyPr>
          <a:lstStyle/>
          <a:p>
            <a:r>
              <a:rPr lang="en-US" smtClean="0"/>
              <a:t>Unfold</a:t>
            </a:r>
            <a:endParaRPr lang="en-US"/>
          </a:p>
        </p:txBody>
      </p:sp>
      <p:sp>
        <p:nvSpPr>
          <p:cNvPr id="106" name="TextBox 105"/>
          <p:cNvSpPr txBox="1"/>
          <p:nvPr/>
        </p:nvSpPr>
        <p:spPr>
          <a:xfrm rot="3182134">
            <a:off x="4896115" y="3953985"/>
            <a:ext cx="997527" cy="369332"/>
          </a:xfrm>
          <a:prstGeom prst="rect">
            <a:avLst/>
          </a:prstGeom>
          <a:noFill/>
        </p:spPr>
        <p:txBody>
          <a:bodyPr wrap="square" rtlCol="0">
            <a:spAutoFit/>
          </a:bodyPr>
          <a:lstStyle/>
          <a:p>
            <a:r>
              <a:rPr lang="en-US" smtClean="0"/>
              <a:t>Split</a:t>
            </a:r>
            <a:endParaRPr lang="en-US" dirty="0"/>
          </a:p>
        </p:txBody>
      </p:sp>
      <p:sp>
        <p:nvSpPr>
          <p:cNvPr id="107" name="TextBox 106"/>
          <p:cNvSpPr txBox="1"/>
          <p:nvPr/>
        </p:nvSpPr>
        <p:spPr>
          <a:xfrm rot="888154">
            <a:off x="5104122" y="3263759"/>
            <a:ext cx="997527" cy="369332"/>
          </a:xfrm>
          <a:prstGeom prst="rect">
            <a:avLst/>
          </a:prstGeom>
          <a:noFill/>
        </p:spPr>
        <p:txBody>
          <a:bodyPr wrap="square" rtlCol="0">
            <a:spAutoFit/>
          </a:bodyPr>
          <a:lstStyle/>
          <a:p>
            <a:r>
              <a:rPr lang="en-US" dirty="0" smtClean="0"/>
              <a:t>Fill</a:t>
            </a:r>
            <a:endParaRPr lang="en-US" dirty="0"/>
          </a:p>
        </p:txBody>
      </p:sp>
      <p:sp>
        <p:nvSpPr>
          <p:cNvPr id="108" name="TextBox 107"/>
          <p:cNvSpPr txBox="1"/>
          <p:nvPr/>
        </p:nvSpPr>
        <p:spPr>
          <a:xfrm rot="20674698">
            <a:off x="5202277" y="2514255"/>
            <a:ext cx="997527" cy="369332"/>
          </a:xfrm>
          <a:prstGeom prst="rect">
            <a:avLst/>
          </a:prstGeom>
          <a:noFill/>
        </p:spPr>
        <p:txBody>
          <a:bodyPr wrap="square" rtlCol="0">
            <a:spAutoFit/>
          </a:bodyPr>
          <a:lstStyle/>
          <a:p>
            <a:r>
              <a:rPr lang="en-US" dirty="0" smtClean="0"/>
              <a:t>Fold</a:t>
            </a:r>
            <a:endParaRPr lang="en-US" dirty="0"/>
          </a:p>
        </p:txBody>
      </p:sp>
      <p:sp>
        <p:nvSpPr>
          <p:cNvPr id="109" name="TextBox 108"/>
          <p:cNvSpPr txBox="1"/>
          <p:nvPr/>
        </p:nvSpPr>
        <p:spPr>
          <a:xfrm rot="18562109">
            <a:off x="4437965" y="2146219"/>
            <a:ext cx="997527" cy="369332"/>
          </a:xfrm>
          <a:prstGeom prst="rect">
            <a:avLst/>
          </a:prstGeom>
          <a:noFill/>
        </p:spPr>
        <p:txBody>
          <a:bodyPr wrap="square" rtlCol="0">
            <a:spAutoFit/>
          </a:bodyPr>
          <a:lstStyle/>
          <a:p>
            <a:r>
              <a:rPr lang="en-US" smtClean="0"/>
              <a:t>Unfold</a:t>
            </a:r>
            <a:endParaRPr lang="en-US"/>
          </a:p>
        </p:txBody>
      </p:sp>
      <p:sp>
        <p:nvSpPr>
          <p:cNvPr id="4" name="Freeform 3"/>
          <p:cNvSpPr/>
          <p:nvPr/>
        </p:nvSpPr>
        <p:spPr>
          <a:xfrm>
            <a:off x="6597112" y="3582587"/>
            <a:ext cx="2381573" cy="371086"/>
          </a:xfrm>
          <a:custGeom>
            <a:avLst/>
            <a:gdLst>
              <a:gd name="connsiteX0" fmla="*/ 0 w 2381573"/>
              <a:gd name="connsiteY0" fmla="*/ 152505 h 371086"/>
              <a:gd name="connsiteX1" fmla="*/ 578603 w 2381573"/>
              <a:gd name="connsiteY1" fmla="*/ 7854 h 371086"/>
              <a:gd name="connsiteX2" fmla="*/ 1425844 w 2381573"/>
              <a:gd name="connsiteY2" fmla="*/ 364315 h 371086"/>
              <a:gd name="connsiteX3" fmla="*/ 2381573 w 2381573"/>
              <a:gd name="connsiteY3" fmla="*/ 250660 h 371086"/>
              <a:gd name="connsiteX4" fmla="*/ 2381573 w 2381573"/>
              <a:gd name="connsiteY4" fmla="*/ 250660 h 37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573" h="371086">
                <a:moveTo>
                  <a:pt x="0" y="152505"/>
                </a:moveTo>
                <a:cubicBezTo>
                  <a:pt x="170481" y="62528"/>
                  <a:pt x="340962" y="-27448"/>
                  <a:pt x="578603" y="7854"/>
                </a:cubicBezTo>
                <a:cubicBezTo>
                  <a:pt x="816244" y="43156"/>
                  <a:pt x="1125349" y="323847"/>
                  <a:pt x="1425844" y="364315"/>
                </a:cubicBezTo>
                <a:cubicBezTo>
                  <a:pt x="1726339" y="404783"/>
                  <a:pt x="2381573" y="250660"/>
                  <a:pt x="2381573" y="250660"/>
                </a:cubicBezTo>
                <a:lnTo>
                  <a:pt x="2381573" y="250660"/>
                </a:lnTo>
              </a:path>
            </a:pathLst>
          </a:custGeom>
          <a:no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7555721" y="3123250"/>
            <a:ext cx="643030" cy="769441"/>
          </a:xfrm>
          <a:prstGeom prst="rect">
            <a:avLst/>
          </a:prstGeom>
          <a:noFill/>
        </p:spPr>
        <p:txBody>
          <a:bodyPr wrap="square" rtlCol="0">
            <a:spAutoFit/>
          </a:bodyPr>
          <a:lstStyle/>
          <a:p>
            <a:r>
              <a:rPr lang="en-US" sz="4400" dirty="0" smtClean="0">
                <a:solidFill>
                  <a:srgbClr val="FF0000"/>
                </a:solidFill>
              </a:rPr>
              <a:t>?</a:t>
            </a:r>
            <a:endParaRPr lang="en-US" sz="4400" dirty="0">
              <a:solidFill>
                <a:srgbClr val="FF0000"/>
              </a:solidFill>
            </a:endParaRPr>
          </a:p>
        </p:txBody>
      </p:sp>
      <p:sp>
        <p:nvSpPr>
          <p:cNvPr id="37" name="TextBox 36"/>
          <p:cNvSpPr txBox="1"/>
          <p:nvPr/>
        </p:nvSpPr>
        <p:spPr>
          <a:xfrm>
            <a:off x="9706225" y="3585499"/>
            <a:ext cx="1964729" cy="646331"/>
          </a:xfrm>
          <a:prstGeom prst="rect">
            <a:avLst/>
          </a:prstGeom>
          <a:noFill/>
        </p:spPr>
        <p:txBody>
          <a:bodyPr wrap="square" rtlCol="0">
            <a:spAutoFit/>
          </a:bodyPr>
          <a:lstStyle/>
          <a:p>
            <a:r>
              <a:rPr lang="en-US" smtClean="0"/>
              <a:t>Output </a:t>
            </a:r>
            <a:r>
              <a:rPr lang="en-US" dirty="0" smtClean="0"/>
              <a:t>Example </a:t>
            </a:r>
            <a:r>
              <a:rPr lang="en-US" altLang="zh-CN" dirty="0" err="1" smtClean="0"/>
              <a:t>e</a:t>
            </a:r>
            <a:r>
              <a:rPr lang="en-US" altLang="zh-CN" baseline="-25000" dirty="0" err="1" smtClean="0"/>
              <a:t>o</a:t>
            </a:r>
            <a:endParaRPr lang="en-US" dirty="0"/>
          </a:p>
          <a:p>
            <a:r>
              <a:rPr lang="en-US" dirty="0" smtClean="0"/>
              <a:t> </a:t>
            </a:r>
            <a:endParaRPr lang="en-US" dirty="0"/>
          </a:p>
        </p:txBody>
      </p:sp>
    </p:spTree>
    <p:extLst>
      <p:ext uri="{BB962C8B-B14F-4D97-AF65-F5344CB8AC3E}">
        <p14:creationId xmlns:p14="http://schemas.microsoft.com/office/powerpoint/2010/main" val="7625837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lide Number Placeholder 83"/>
          <p:cNvSpPr>
            <a:spLocks noGrp="1"/>
          </p:cNvSpPr>
          <p:nvPr>
            <p:ph type="sldNum" sz="quarter" idx="12"/>
          </p:nvPr>
        </p:nvSpPr>
        <p:spPr/>
        <p:txBody>
          <a:bodyPr/>
          <a:lstStyle/>
          <a:p>
            <a:fld id="{7D90CF49-B821-9548-BD4D-FE3C82A57277}" type="slidenum">
              <a:rPr lang="en-US" smtClean="0"/>
              <a:t>21</a:t>
            </a:fld>
            <a:endParaRPr lang="en-US"/>
          </a:p>
        </p:txBody>
      </p:sp>
      <p:sp>
        <p:nvSpPr>
          <p:cNvPr id="71" name="Title 1"/>
          <p:cNvSpPr>
            <a:spLocks noGrp="1"/>
          </p:cNvSpPr>
          <p:nvPr>
            <p:ph type="title"/>
          </p:nvPr>
        </p:nvSpPr>
        <p:spPr>
          <a:xfrm>
            <a:off x="838200" y="365125"/>
            <a:ext cx="10515600" cy="1325563"/>
          </a:xfrm>
          <a:noFill/>
        </p:spPr>
        <p:txBody>
          <a:bodyPr/>
          <a:lstStyle/>
          <a:p>
            <a:r>
              <a:rPr lang="en-US" dirty="0" smtClean="0"/>
              <a:t>Program Synthesis as a Search Problem</a:t>
            </a:r>
            <a:endParaRPr lang="en-US" dirty="0"/>
          </a:p>
        </p:txBody>
      </p:sp>
      <p:sp>
        <p:nvSpPr>
          <p:cNvPr id="2" name="Oval 1"/>
          <p:cNvSpPr/>
          <p:nvPr/>
        </p:nvSpPr>
        <p:spPr>
          <a:xfrm>
            <a:off x="2310938" y="3507971"/>
            <a:ext cx="681644" cy="6816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65761" y="3607794"/>
            <a:ext cx="1778923" cy="646331"/>
          </a:xfrm>
          <a:prstGeom prst="rect">
            <a:avLst/>
          </a:prstGeom>
          <a:noFill/>
        </p:spPr>
        <p:txBody>
          <a:bodyPr wrap="square" rtlCol="0">
            <a:spAutoFit/>
          </a:bodyPr>
          <a:lstStyle/>
          <a:p>
            <a:r>
              <a:rPr lang="en-US" dirty="0" smtClean="0"/>
              <a:t>Input Example </a:t>
            </a:r>
            <a:r>
              <a:rPr lang="en-US" altLang="zh-CN" dirty="0" err="1"/>
              <a:t>e</a:t>
            </a:r>
            <a:r>
              <a:rPr lang="en-US" altLang="zh-CN" baseline="-25000" dirty="0" err="1"/>
              <a:t>i</a:t>
            </a:r>
            <a:endParaRPr lang="en-US" dirty="0"/>
          </a:p>
          <a:p>
            <a:r>
              <a:rPr lang="en-US" dirty="0" smtClean="0"/>
              <a:t> </a:t>
            </a:r>
            <a:endParaRPr lang="en-US" dirty="0"/>
          </a:p>
        </p:txBody>
      </p:sp>
      <p:sp>
        <p:nvSpPr>
          <p:cNvPr id="72" name="Oval 71"/>
          <p:cNvSpPr/>
          <p:nvPr/>
        </p:nvSpPr>
        <p:spPr>
          <a:xfrm>
            <a:off x="8985806" y="3492940"/>
            <a:ext cx="681644" cy="68164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9706225" y="3585499"/>
            <a:ext cx="2355958" cy="646331"/>
          </a:xfrm>
          <a:prstGeom prst="rect">
            <a:avLst/>
          </a:prstGeom>
          <a:noFill/>
        </p:spPr>
        <p:txBody>
          <a:bodyPr wrap="square" rtlCol="0">
            <a:spAutoFit/>
          </a:bodyPr>
          <a:lstStyle/>
          <a:p>
            <a:r>
              <a:rPr lang="en-US" smtClean="0"/>
              <a:t>Output </a:t>
            </a:r>
            <a:r>
              <a:rPr lang="en-US" dirty="0" smtClean="0"/>
              <a:t>Example </a:t>
            </a:r>
            <a:r>
              <a:rPr lang="en-US" altLang="zh-CN" dirty="0" err="1" smtClean="0"/>
              <a:t>e</a:t>
            </a:r>
            <a:r>
              <a:rPr lang="en-US" altLang="zh-CN" baseline="-25000" dirty="0" err="1" smtClean="0"/>
              <a:t>o</a:t>
            </a:r>
            <a:endParaRPr lang="en-US" dirty="0"/>
          </a:p>
          <a:p>
            <a:r>
              <a:rPr lang="en-US" dirty="0" smtClean="0"/>
              <a:t> </a:t>
            </a:r>
            <a:endParaRPr lang="en-US" dirty="0"/>
          </a:p>
        </p:txBody>
      </p:sp>
      <p:sp>
        <p:nvSpPr>
          <p:cNvPr id="76" name="Oval 75"/>
          <p:cNvSpPr/>
          <p:nvPr/>
        </p:nvSpPr>
        <p:spPr>
          <a:xfrm>
            <a:off x="3713001" y="1671604"/>
            <a:ext cx="438020" cy="4380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4172771" y="2954974"/>
            <a:ext cx="438020" cy="4380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3259693" y="4736302"/>
            <a:ext cx="438020" cy="4380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507648" y="4719665"/>
            <a:ext cx="438020" cy="4380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2" idx="7"/>
            <a:endCxn id="76" idx="3"/>
          </p:cNvCxnSpPr>
          <p:nvPr/>
        </p:nvCxnSpPr>
        <p:spPr>
          <a:xfrm flipV="1">
            <a:off x="2892758" y="2045477"/>
            <a:ext cx="884390" cy="1562318"/>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endCxn id="77" idx="2"/>
          </p:cNvCxnSpPr>
          <p:nvPr/>
        </p:nvCxnSpPr>
        <p:spPr>
          <a:xfrm flipV="1">
            <a:off x="2992582" y="3173984"/>
            <a:ext cx="1180189" cy="552997"/>
          </a:xfrm>
          <a:prstGeom prst="line">
            <a:avLst/>
          </a:prstGeom>
          <a:ln w="76200" cmpd="sng">
            <a:solidFill>
              <a:srgbClr val="FF0000"/>
            </a:solidFill>
            <a:prstDash val="solid"/>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2" idx="5"/>
            <a:endCxn id="78" idx="1"/>
          </p:cNvCxnSpPr>
          <p:nvPr/>
        </p:nvCxnSpPr>
        <p:spPr>
          <a:xfrm>
            <a:off x="2892758" y="4089791"/>
            <a:ext cx="431082" cy="710658"/>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2" idx="3"/>
            <a:endCxn id="85" idx="7"/>
          </p:cNvCxnSpPr>
          <p:nvPr/>
        </p:nvCxnSpPr>
        <p:spPr>
          <a:xfrm flipH="1">
            <a:off x="1881521" y="4089791"/>
            <a:ext cx="529241" cy="694021"/>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5438970" y="1535450"/>
            <a:ext cx="438020" cy="4380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819276" y="2284804"/>
            <a:ext cx="438020" cy="4380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153053" y="3499729"/>
            <a:ext cx="438020" cy="4380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20" name="Oval 19"/>
          <p:cNvSpPr/>
          <p:nvPr/>
        </p:nvSpPr>
        <p:spPr>
          <a:xfrm>
            <a:off x="5839724" y="4997887"/>
            <a:ext cx="438020" cy="4380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stCxn id="77" idx="6"/>
            <a:endCxn id="18" idx="2"/>
          </p:cNvCxnSpPr>
          <p:nvPr/>
        </p:nvCxnSpPr>
        <p:spPr>
          <a:xfrm flipV="1">
            <a:off x="4610791" y="2503814"/>
            <a:ext cx="2208485" cy="67017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77" idx="5"/>
            <a:endCxn id="19" idx="2"/>
          </p:cNvCxnSpPr>
          <p:nvPr/>
        </p:nvCxnSpPr>
        <p:spPr>
          <a:xfrm>
            <a:off x="4546644" y="3328847"/>
            <a:ext cx="1606409" cy="389892"/>
          </a:xfrm>
          <a:prstGeom prst="line">
            <a:avLst/>
          </a:prstGeom>
          <a:ln w="76200" cmpd="sng">
            <a:solidFill>
              <a:srgbClr val="FF0000"/>
            </a:solidFill>
            <a:prstDash val="solid"/>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77" idx="5"/>
            <a:endCxn id="20" idx="1"/>
          </p:cNvCxnSpPr>
          <p:nvPr/>
        </p:nvCxnSpPr>
        <p:spPr>
          <a:xfrm>
            <a:off x="4546644" y="3328847"/>
            <a:ext cx="1357227" cy="1733187"/>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77" idx="7"/>
            <a:endCxn id="17" idx="3"/>
          </p:cNvCxnSpPr>
          <p:nvPr/>
        </p:nvCxnSpPr>
        <p:spPr>
          <a:xfrm flipV="1">
            <a:off x="4546644" y="1909323"/>
            <a:ext cx="956473" cy="1109798"/>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93" name="Oval 92"/>
          <p:cNvSpPr/>
          <p:nvPr/>
        </p:nvSpPr>
        <p:spPr>
          <a:xfrm>
            <a:off x="3953761" y="4087687"/>
            <a:ext cx="438020" cy="4380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p:cNvCxnSpPr>
            <a:endCxn id="93" idx="2"/>
          </p:cNvCxnSpPr>
          <p:nvPr/>
        </p:nvCxnSpPr>
        <p:spPr>
          <a:xfrm>
            <a:off x="2992582" y="3970605"/>
            <a:ext cx="961179" cy="336092"/>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7636694" y="2890827"/>
            <a:ext cx="438020" cy="4380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282532" y="4525707"/>
            <a:ext cx="438020" cy="4380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19" idx="7"/>
            <a:endCxn id="27" idx="2"/>
          </p:cNvCxnSpPr>
          <p:nvPr/>
        </p:nvCxnSpPr>
        <p:spPr>
          <a:xfrm flipV="1">
            <a:off x="6526926" y="3109837"/>
            <a:ext cx="1109768" cy="454039"/>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19" idx="6"/>
            <a:endCxn id="72" idx="2"/>
          </p:cNvCxnSpPr>
          <p:nvPr/>
        </p:nvCxnSpPr>
        <p:spPr>
          <a:xfrm>
            <a:off x="6591073" y="3718739"/>
            <a:ext cx="2394733" cy="115023"/>
          </a:xfrm>
          <a:prstGeom prst="line">
            <a:avLst/>
          </a:prstGeom>
          <a:ln w="76200" cmpd="sng">
            <a:solidFill>
              <a:srgbClr val="FF0000"/>
            </a:solidFill>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9" idx="5"/>
            <a:endCxn id="28" idx="1"/>
          </p:cNvCxnSpPr>
          <p:nvPr/>
        </p:nvCxnSpPr>
        <p:spPr>
          <a:xfrm>
            <a:off x="6526926" y="3873602"/>
            <a:ext cx="1819753" cy="716252"/>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18415196">
            <a:off x="1629584" y="4041778"/>
            <a:ext cx="997527" cy="369332"/>
          </a:xfrm>
          <a:prstGeom prst="rect">
            <a:avLst/>
          </a:prstGeom>
          <a:noFill/>
        </p:spPr>
        <p:txBody>
          <a:bodyPr wrap="square" rtlCol="0">
            <a:spAutoFit/>
          </a:bodyPr>
          <a:lstStyle/>
          <a:p>
            <a:r>
              <a:rPr lang="en-US" dirty="0" smtClean="0"/>
              <a:t>Delete</a:t>
            </a:r>
            <a:endParaRPr lang="en-US" dirty="0"/>
          </a:p>
        </p:txBody>
      </p:sp>
      <p:sp>
        <p:nvSpPr>
          <p:cNvPr id="37" name="TextBox 36"/>
          <p:cNvSpPr txBox="1"/>
          <p:nvPr/>
        </p:nvSpPr>
        <p:spPr>
          <a:xfrm rot="3543465">
            <a:off x="2869239" y="4414845"/>
            <a:ext cx="997527" cy="369332"/>
          </a:xfrm>
          <a:prstGeom prst="rect">
            <a:avLst/>
          </a:prstGeom>
          <a:noFill/>
        </p:spPr>
        <p:txBody>
          <a:bodyPr wrap="square" rtlCol="0">
            <a:spAutoFit/>
          </a:bodyPr>
          <a:lstStyle/>
          <a:p>
            <a:r>
              <a:rPr lang="en-US" dirty="0" smtClean="0"/>
              <a:t>Fill</a:t>
            </a:r>
            <a:endParaRPr lang="en-US" dirty="0"/>
          </a:p>
        </p:txBody>
      </p:sp>
      <p:sp>
        <p:nvSpPr>
          <p:cNvPr id="38" name="TextBox 37"/>
          <p:cNvSpPr txBox="1"/>
          <p:nvPr/>
        </p:nvSpPr>
        <p:spPr>
          <a:xfrm rot="1207362">
            <a:off x="3214237" y="3908833"/>
            <a:ext cx="997527" cy="369332"/>
          </a:xfrm>
          <a:prstGeom prst="rect">
            <a:avLst/>
          </a:prstGeom>
          <a:noFill/>
        </p:spPr>
        <p:txBody>
          <a:bodyPr wrap="square" rtlCol="0">
            <a:spAutoFit/>
          </a:bodyPr>
          <a:lstStyle/>
          <a:p>
            <a:r>
              <a:rPr lang="en-US" smtClean="0"/>
              <a:t>Fold</a:t>
            </a:r>
            <a:endParaRPr lang="en-US" dirty="0"/>
          </a:p>
        </p:txBody>
      </p:sp>
      <p:sp>
        <p:nvSpPr>
          <p:cNvPr id="39" name="TextBox 38"/>
          <p:cNvSpPr txBox="1"/>
          <p:nvPr/>
        </p:nvSpPr>
        <p:spPr>
          <a:xfrm rot="20105501">
            <a:off x="3190786" y="3090590"/>
            <a:ext cx="997527" cy="369332"/>
          </a:xfrm>
          <a:prstGeom prst="rect">
            <a:avLst/>
          </a:prstGeom>
          <a:noFill/>
        </p:spPr>
        <p:txBody>
          <a:bodyPr wrap="square" rtlCol="0">
            <a:spAutoFit/>
          </a:bodyPr>
          <a:lstStyle/>
          <a:p>
            <a:r>
              <a:rPr lang="en-US" dirty="0" smtClean="0"/>
              <a:t>Split</a:t>
            </a:r>
            <a:endParaRPr lang="en-US" dirty="0"/>
          </a:p>
        </p:txBody>
      </p:sp>
      <p:sp>
        <p:nvSpPr>
          <p:cNvPr id="40" name="TextBox 39"/>
          <p:cNvSpPr txBox="1"/>
          <p:nvPr/>
        </p:nvSpPr>
        <p:spPr>
          <a:xfrm rot="18000000">
            <a:off x="2760929" y="2449233"/>
            <a:ext cx="997527" cy="369332"/>
          </a:xfrm>
          <a:prstGeom prst="rect">
            <a:avLst/>
          </a:prstGeom>
          <a:noFill/>
        </p:spPr>
        <p:txBody>
          <a:bodyPr wrap="square" rtlCol="0">
            <a:spAutoFit/>
          </a:bodyPr>
          <a:lstStyle/>
          <a:p>
            <a:r>
              <a:rPr lang="en-US" smtClean="0"/>
              <a:t>Unfold</a:t>
            </a:r>
            <a:endParaRPr lang="en-US"/>
          </a:p>
        </p:txBody>
      </p:sp>
      <p:sp>
        <p:nvSpPr>
          <p:cNvPr id="41" name="TextBox 40"/>
          <p:cNvSpPr txBox="1"/>
          <p:nvPr/>
        </p:nvSpPr>
        <p:spPr>
          <a:xfrm rot="18562109">
            <a:off x="4437965" y="2146219"/>
            <a:ext cx="997527" cy="369332"/>
          </a:xfrm>
          <a:prstGeom prst="rect">
            <a:avLst/>
          </a:prstGeom>
          <a:noFill/>
        </p:spPr>
        <p:txBody>
          <a:bodyPr wrap="square" rtlCol="0">
            <a:spAutoFit/>
          </a:bodyPr>
          <a:lstStyle/>
          <a:p>
            <a:r>
              <a:rPr lang="en-US" smtClean="0"/>
              <a:t>Unfold</a:t>
            </a:r>
            <a:endParaRPr lang="en-US"/>
          </a:p>
        </p:txBody>
      </p:sp>
      <p:sp>
        <p:nvSpPr>
          <p:cNvPr id="42" name="TextBox 41"/>
          <p:cNvSpPr txBox="1"/>
          <p:nvPr/>
        </p:nvSpPr>
        <p:spPr>
          <a:xfrm rot="3182134">
            <a:off x="4896115" y="3953985"/>
            <a:ext cx="997527" cy="369332"/>
          </a:xfrm>
          <a:prstGeom prst="rect">
            <a:avLst/>
          </a:prstGeom>
          <a:noFill/>
        </p:spPr>
        <p:txBody>
          <a:bodyPr wrap="square" rtlCol="0">
            <a:spAutoFit/>
          </a:bodyPr>
          <a:lstStyle/>
          <a:p>
            <a:r>
              <a:rPr lang="en-US" dirty="0" smtClean="0"/>
              <a:t>Split</a:t>
            </a:r>
            <a:endParaRPr lang="en-US" dirty="0"/>
          </a:p>
        </p:txBody>
      </p:sp>
      <p:sp>
        <p:nvSpPr>
          <p:cNvPr id="43" name="TextBox 42"/>
          <p:cNvSpPr txBox="1"/>
          <p:nvPr/>
        </p:nvSpPr>
        <p:spPr>
          <a:xfrm rot="888154">
            <a:off x="5104122" y="3263759"/>
            <a:ext cx="997527" cy="369332"/>
          </a:xfrm>
          <a:prstGeom prst="rect">
            <a:avLst/>
          </a:prstGeom>
          <a:noFill/>
        </p:spPr>
        <p:txBody>
          <a:bodyPr wrap="square" rtlCol="0">
            <a:spAutoFit/>
          </a:bodyPr>
          <a:lstStyle/>
          <a:p>
            <a:r>
              <a:rPr lang="en-US" dirty="0" smtClean="0"/>
              <a:t>Fill</a:t>
            </a:r>
            <a:endParaRPr lang="en-US" dirty="0"/>
          </a:p>
        </p:txBody>
      </p:sp>
      <p:sp>
        <p:nvSpPr>
          <p:cNvPr id="44" name="TextBox 43"/>
          <p:cNvSpPr txBox="1"/>
          <p:nvPr/>
        </p:nvSpPr>
        <p:spPr>
          <a:xfrm rot="20674698">
            <a:off x="5202277" y="2514255"/>
            <a:ext cx="997527" cy="369332"/>
          </a:xfrm>
          <a:prstGeom prst="rect">
            <a:avLst/>
          </a:prstGeom>
          <a:noFill/>
        </p:spPr>
        <p:txBody>
          <a:bodyPr wrap="square" rtlCol="0">
            <a:spAutoFit/>
          </a:bodyPr>
          <a:lstStyle/>
          <a:p>
            <a:r>
              <a:rPr lang="en-US" dirty="0" smtClean="0"/>
              <a:t>Fold</a:t>
            </a:r>
            <a:endParaRPr lang="en-US" dirty="0"/>
          </a:p>
        </p:txBody>
      </p:sp>
      <p:sp>
        <p:nvSpPr>
          <p:cNvPr id="45" name="TextBox 44"/>
          <p:cNvSpPr txBox="1"/>
          <p:nvPr/>
        </p:nvSpPr>
        <p:spPr>
          <a:xfrm rot="177539">
            <a:off x="7335897" y="3442191"/>
            <a:ext cx="997527" cy="369332"/>
          </a:xfrm>
          <a:prstGeom prst="rect">
            <a:avLst/>
          </a:prstGeom>
          <a:noFill/>
        </p:spPr>
        <p:txBody>
          <a:bodyPr wrap="square" rtlCol="0">
            <a:spAutoFit/>
          </a:bodyPr>
          <a:lstStyle/>
          <a:p>
            <a:r>
              <a:rPr lang="en-US" smtClean="0"/>
              <a:t>Unfold</a:t>
            </a:r>
            <a:endParaRPr lang="en-US"/>
          </a:p>
        </p:txBody>
      </p:sp>
      <p:sp>
        <p:nvSpPr>
          <p:cNvPr id="46" name="TextBox 45"/>
          <p:cNvSpPr txBox="1"/>
          <p:nvPr/>
        </p:nvSpPr>
        <p:spPr>
          <a:xfrm rot="20168699">
            <a:off x="6572604" y="2984494"/>
            <a:ext cx="997527" cy="369332"/>
          </a:xfrm>
          <a:prstGeom prst="rect">
            <a:avLst/>
          </a:prstGeom>
          <a:noFill/>
        </p:spPr>
        <p:txBody>
          <a:bodyPr wrap="square" rtlCol="0">
            <a:spAutoFit/>
          </a:bodyPr>
          <a:lstStyle/>
          <a:p>
            <a:r>
              <a:rPr lang="en-US" dirty="0" smtClean="0"/>
              <a:t>Fold</a:t>
            </a:r>
            <a:endParaRPr lang="en-US" dirty="0"/>
          </a:p>
        </p:txBody>
      </p:sp>
      <p:sp>
        <p:nvSpPr>
          <p:cNvPr id="47" name="TextBox 46"/>
          <p:cNvSpPr txBox="1"/>
          <p:nvPr/>
        </p:nvSpPr>
        <p:spPr>
          <a:xfrm rot="1500189">
            <a:off x="7335896" y="4067915"/>
            <a:ext cx="997527" cy="369332"/>
          </a:xfrm>
          <a:prstGeom prst="rect">
            <a:avLst/>
          </a:prstGeom>
          <a:noFill/>
        </p:spPr>
        <p:txBody>
          <a:bodyPr wrap="square" rtlCol="0">
            <a:spAutoFit/>
          </a:bodyPr>
          <a:lstStyle/>
          <a:p>
            <a:r>
              <a:rPr lang="en-US" smtClean="0"/>
              <a:t>Split</a:t>
            </a:r>
            <a:endParaRPr lang="en-US" dirty="0"/>
          </a:p>
        </p:txBody>
      </p:sp>
      <p:sp>
        <p:nvSpPr>
          <p:cNvPr id="4" name="TextBox 3"/>
          <p:cNvSpPr txBox="1"/>
          <p:nvPr/>
        </p:nvSpPr>
        <p:spPr>
          <a:xfrm>
            <a:off x="6563936" y="5216130"/>
            <a:ext cx="5525384" cy="1200329"/>
          </a:xfrm>
          <a:prstGeom prst="rect">
            <a:avLst/>
          </a:prstGeom>
          <a:noFill/>
        </p:spPr>
        <p:txBody>
          <a:bodyPr wrap="square" rtlCol="0">
            <a:spAutoFit/>
          </a:bodyPr>
          <a:lstStyle/>
          <a:p>
            <a:r>
              <a:rPr lang="en-US" sz="2400" dirty="0"/>
              <a:t>Search Space: All transformation </a:t>
            </a:r>
            <a:r>
              <a:rPr lang="en-US" sz="2400" dirty="0" smtClean="0"/>
              <a:t>programs</a:t>
            </a:r>
          </a:p>
          <a:p>
            <a:r>
              <a:rPr lang="en-US" sz="2400" dirty="0" smtClean="0"/>
              <a:t>States: Different views of the data</a:t>
            </a:r>
          </a:p>
          <a:p>
            <a:r>
              <a:rPr lang="en-US" sz="2400" dirty="0" smtClean="0"/>
              <a:t>Edges: Parameterized operators</a:t>
            </a:r>
          </a:p>
        </p:txBody>
      </p:sp>
    </p:spTree>
    <p:extLst>
      <p:ext uri="{BB962C8B-B14F-4D97-AF65-F5344CB8AC3E}">
        <p14:creationId xmlns:p14="http://schemas.microsoft.com/office/powerpoint/2010/main" val="15755618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323"/>
          <p:cNvPicPr preferRelativeResize="0"/>
          <p:nvPr/>
        </p:nvPicPr>
        <p:blipFill>
          <a:blip r:embed="rId3">
            <a:extLst>
              <a:ext uri="{28A0092B-C50C-407E-A947-70E740481C1C}">
                <a14:useLocalDpi xmlns:a14="http://schemas.microsoft.com/office/drawing/2010/main" val="0"/>
              </a:ext>
            </a:extLst>
          </a:blip>
          <a:stretch>
            <a:fillRect/>
          </a:stretch>
        </p:blipFill>
        <p:spPr>
          <a:xfrm>
            <a:off x="6584550" y="3689350"/>
            <a:ext cx="2667000" cy="2667000"/>
          </a:xfrm>
          <a:prstGeom prst="rect">
            <a:avLst/>
          </a:prstGeom>
          <a:noFill/>
          <a:ln>
            <a:noFill/>
          </a:ln>
        </p:spPr>
      </p:pic>
      <p:sp>
        <p:nvSpPr>
          <p:cNvPr id="3" name="Content Placeholder 2"/>
          <p:cNvSpPr>
            <a:spLocks noGrp="1"/>
          </p:cNvSpPr>
          <p:nvPr>
            <p:ph idx="1"/>
          </p:nvPr>
        </p:nvSpPr>
        <p:spPr/>
        <p:txBody>
          <a:bodyPr/>
          <a:lstStyle/>
          <a:p>
            <a:pPr marL="0" indent="0">
              <a:buNone/>
            </a:pPr>
            <a:r>
              <a:rPr lang="en-US" dirty="0" smtClean="0"/>
              <a:t>A* search algorithm keeps exploring the most promising node - smallest f(n)</a:t>
            </a:r>
          </a:p>
          <a:p>
            <a:r>
              <a:rPr lang="en-US" dirty="0"/>
              <a:t>f(n) = g(n) + h(n)</a:t>
            </a:r>
          </a:p>
          <a:p>
            <a:pPr lvl="1"/>
            <a:endParaRPr lang="en-US" dirty="0" smtClean="0"/>
          </a:p>
        </p:txBody>
      </p:sp>
      <p:sp>
        <p:nvSpPr>
          <p:cNvPr id="2" name="Title 1"/>
          <p:cNvSpPr>
            <a:spLocks noGrp="1"/>
          </p:cNvSpPr>
          <p:nvPr>
            <p:ph type="title"/>
          </p:nvPr>
        </p:nvSpPr>
        <p:spPr/>
        <p:txBody>
          <a:bodyPr/>
          <a:lstStyle/>
          <a:p>
            <a:r>
              <a:rPr lang="en-US" dirty="0" smtClean="0"/>
              <a:t>A* Search</a:t>
            </a:r>
            <a:endParaRPr lang="en-US" dirty="0"/>
          </a:p>
        </p:txBody>
      </p:sp>
      <p:grpSp>
        <p:nvGrpSpPr>
          <p:cNvPr id="44" name="Group 43"/>
          <p:cNvGrpSpPr/>
          <p:nvPr/>
        </p:nvGrpSpPr>
        <p:grpSpPr>
          <a:xfrm>
            <a:off x="6584550" y="3689350"/>
            <a:ext cx="2667000" cy="2667000"/>
            <a:chOff x="6584550" y="3689350"/>
            <a:chExt cx="2667000" cy="2667000"/>
          </a:xfrm>
        </p:grpSpPr>
        <p:pic>
          <p:nvPicPr>
            <p:cNvPr id="31" name="Picture 30"/>
            <p:cNvPicPr>
              <a:picLocks noChangeAspect="1"/>
            </p:cNvPicPr>
            <p:nvPr/>
          </p:nvPicPr>
          <p:blipFill>
            <a:blip r:embed="rId4"/>
            <a:stretch>
              <a:fillRect/>
            </a:stretch>
          </p:blipFill>
          <p:spPr>
            <a:xfrm>
              <a:off x="6584550" y="3689350"/>
              <a:ext cx="2667000" cy="2667000"/>
            </a:xfrm>
            <a:prstGeom prst="rect">
              <a:avLst/>
            </a:prstGeom>
          </p:spPr>
        </p:pic>
        <p:grpSp>
          <p:nvGrpSpPr>
            <p:cNvPr id="43" name="Group 42"/>
            <p:cNvGrpSpPr/>
            <p:nvPr/>
          </p:nvGrpSpPr>
          <p:grpSpPr>
            <a:xfrm>
              <a:off x="6710632" y="3961191"/>
              <a:ext cx="2237714" cy="2250912"/>
              <a:chOff x="6710632" y="3961191"/>
              <a:chExt cx="2237714" cy="2250912"/>
            </a:xfrm>
          </p:grpSpPr>
          <p:cxnSp>
            <p:nvCxnSpPr>
              <p:cNvPr id="9" name="Straight Connector 8"/>
              <p:cNvCxnSpPr>
                <a:stCxn id="7" idx="2"/>
              </p:cNvCxnSpPr>
              <p:nvPr/>
            </p:nvCxnSpPr>
            <p:spPr>
              <a:xfrm flipH="1" flipV="1">
                <a:off x="7412902" y="5487484"/>
                <a:ext cx="473797" cy="1"/>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7886699" y="5401220"/>
                <a:ext cx="166778" cy="17252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a:off x="6794021" y="5487484"/>
                <a:ext cx="655607" cy="638355"/>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 idx="7"/>
              </p:cNvCxnSpPr>
              <p:nvPr/>
            </p:nvCxnSpPr>
            <p:spPr>
              <a:xfrm flipV="1">
                <a:off x="8029053" y="4108454"/>
                <a:ext cx="818823" cy="1318032"/>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6710632" y="6039574"/>
                <a:ext cx="166778" cy="17252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781568" y="3961191"/>
                <a:ext cx="166778" cy="172529"/>
              </a:xfrm>
              <a:prstGeom prst="ellipse">
                <a:avLst/>
              </a:prstGeom>
              <a:solidFill>
                <a:srgbClr val="FF2F9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8" name="Straight Arrow Connector 17"/>
          <p:cNvCxnSpPr/>
          <p:nvPr/>
        </p:nvCxnSpPr>
        <p:spPr>
          <a:xfrm flipV="1">
            <a:off x="1329092" y="3267856"/>
            <a:ext cx="884931" cy="2064281"/>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29008" y="5339015"/>
            <a:ext cx="4899536" cy="954107"/>
          </a:xfrm>
          <a:prstGeom prst="rect">
            <a:avLst/>
          </a:prstGeom>
          <a:noFill/>
        </p:spPr>
        <p:txBody>
          <a:bodyPr wrap="square" rtlCol="0">
            <a:spAutoFit/>
          </a:bodyPr>
          <a:lstStyle/>
          <a:p>
            <a:r>
              <a:rPr lang="en-US" sz="2800" dirty="0" smtClean="0"/>
              <a:t>Observed Part: traveled distance for the current state</a:t>
            </a:r>
            <a:endParaRPr lang="en-US" sz="2800" dirty="0"/>
          </a:p>
        </p:txBody>
      </p:sp>
      <p:sp>
        <p:nvSpPr>
          <p:cNvPr id="26" name="TextBox 25"/>
          <p:cNvSpPr txBox="1"/>
          <p:nvPr/>
        </p:nvSpPr>
        <p:spPr>
          <a:xfrm>
            <a:off x="8781568" y="5973433"/>
            <a:ext cx="3494217" cy="523220"/>
          </a:xfrm>
          <a:prstGeom prst="rect">
            <a:avLst/>
          </a:prstGeom>
          <a:noFill/>
        </p:spPr>
        <p:txBody>
          <a:bodyPr wrap="square" rtlCol="0">
            <a:spAutoFit/>
          </a:bodyPr>
          <a:lstStyle/>
          <a:p>
            <a:r>
              <a:rPr lang="en-US" sz="2800" dirty="0" smtClean="0"/>
              <a:t>Intermediate state ‘n’</a:t>
            </a:r>
            <a:endParaRPr lang="en-US" sz="2800" dirty="0"/>
          </a:p>
        </p:txBody>
      </p:sp>
      <p:sp>
        <p:nvSpPr>
          <p:cNvPr id="5" name="Slide Number Placeholder 4"/>
          <p:cNvSpPr>
            <a:spLocks noGrp="1"/>
          </p:cNvSpPr>
          <p:nvPr>
            <p:ph type="sldNum" sz="quarter" idx="12"/>
          </p:nvPr>
        </p:nvSpPr>
        <p:spPr/>
        <p:txBody>
          <a:bodyPr/>
          <a:lstStyle/>
          <a:p>
            <a:fld id="{7D90CF49-B821-9548-BD4D-FE3C82A57277}" type="slidenum">
              <a:rPr lang="en-US" smtClean="0"/>
              <a:t>22</a:t>
            </a:fld>
            <a:endParaRPr lang="en-US"/>
          </a:p>
        </p:txBody>
      </p:sp>
      <p:cxnSp>
        <p:nvCxnSpPr>
          <p:cNvPr id="23" name="Straight Arrow Connector 22"/>
          <p:cNvCxnSpPr/>
          <p:nvPr/>
        </p:nvCxnSpPr>
        <p:spPr>
          <a:xfrm>
            <a:off x="5647079" y="5608635"/>
            <a:ext cx="1275266" cy="251552"/>
          </a:xfrm>
          <a:prstGeom prst="straightConnector1">
            <a:avLst/>
          </a:prstGeom>
          <a:ln w="57150">
            <a:solidFill>
              <a:srgbClr val="FF2F92"/>
            </a:solidFill>
            <a:tailEnd type="stealth"/>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7" idx="5"/>
          </p:cNvCxnSpPr>
          <p:nvPr/>
        </p:nvCxnSpPr>
        <p:spPr>
          <a:xfrm flipH="1" flipV="1">
            <a:off x="8029053" y="5548483"/>
            <a:ext cx="784403" cy="572214"/>
          </a:xfrm>
          <a:prstGeom prst="straightConnector1">
            <a:avLst/>
          </a:prstGeom>
          <a:ln w="57150">
            <a:solidFill>
              <a:srgbClr val="FF2F92"/>
            </a:solidFill>
            <a:tailEnd type="stealth"/>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3581400" y="3073400"/>
            <a:ext cx="1573815" cy="265848"/>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7121825" y="3773072"/>
            <a:ext cx="1324315" cy="870385"/>
          </a:xfrm>
          <a:prstGeom prst="straightConnector1">
            <a:avLst/>
          </a:prstGeom>
          <a:ln w="57150">
            <a:solidFill>
              <a:srgbClr val="FF2F92"/>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200032" y="2862195"/>
            <a:ext cx="4899536" cy="954107"/>
          </a:xfrm>
          <a:prstGeom prst="rect">
            <a:avLst/>
          </a:prstGeom>
          <a:noFill/>
        </p:spPr>
        <p:txBody>
          <a:bodyPr wrap="square" rtlCol="0">
            <a:spAutoFit/>
          </a:bodyPr>
          <a:lstStyle/>
          <a:p>
            <a:r>
              <a:rPr lang="en-US" sz="2800" dirty="0" smtClean="0"/>
              <a:t>Estimated Part</a:t>
            </a:r>
            <a:r>
              <a:rPr lang="en-US" sz="2800" smtClean="0"/>
              <a:t>: estimated distance to the goal state</a:t>
            </a:r>
            <a:endParaRPr lang="en-US" sz="2800" dirty="0"/>
          </a:p>
        </p:txBody>
      </p:sp>
    </p:spTree>
    <p:extLst>
      <p:ext uri="{BB962C8B-B14F-4D97-AF65-F5344CB8AC3E}">
        <p14:creationId xmlns:p14="http://schemas.microsoft.com/office/powerpoint/2010/main" val="149396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t>
            </a:r>
            <a:r>
              <a:rPr lang="en-US" dirty="0" smtClean="0"/>
              <a:t>pplying </a:t>
            </a:r>
            <a:r>
              <a:rPr lang="en-US" dirty="0"/>
              <a:t>A* </a:t>
            </a:r>
            <a:r>
              <a:rPr lang="en-US" dirty="0" smtClean="0"/>
              <a:t>Search </a:t>
            </a:r>
            <a:r>
              <a:rPr lang="en-US" dirty="0"/>
              <a:t>A</a:t>
            </a:r>
            <a:r>
              <a:rPr lang="en-US" dirty="0" smtClean="0"/>
              <a:t>lgorithm </a:t>
            </a:r>
            <a:r>
              <a:rPr lang="en-US" dirty="0"/>
              <a:t>in </a:t>
            </a:r>
            <a:r>
              <a:rPr lang="en-US" dirty="0" smtClean="0"/>
              <a:t>Our </a:t>
            </a:r>
            <a:r>
              <a:rPr lang="en-US" dirty="0"/>
              <a:t>P</a:t>
            </a:r>
            <a:r>
              <a:rPr lang="en-US" dirty="0" smtClean="0"/>
              <a:t>roblem</a:t>
            </a:r>
            <a:endParaRPr lang="en-US" dirty="0"/>
          </a:p>
        </p:txBody>
      </p:sp>
      <p:sp>
        <p:nvSpPr>
          <p:cNvPr id="3" name="Content Placeholder 2"/>
          <p:cNvSpPr>
            <a:spLocks noGrp="1"/>
          </p:cNvSpPr>
          <p:nvPr>
            <p:ph idx="1"/>
          </p:nvPr>
        </p:nvSpPr>
        <p:spPr>
          <a:xfrm>
            <a:off x="838200" y="1825624"/>
            <a:ext cx="10515600" cy="3858483"/>
          </a:xfrm>
        </p:spPr>
        <p:txBody>
          <a:bodyPr>
            <a:normAutofit/>
          </a:bodyPr>
          <a:lstStyle/>
          <a:p>
            <a:r>
              <a:rPr lang="en-US" dirty="0" smtClean="0"/>
              <a:t>Cost function: # of Potter’s Wheel operators</a:t>
            </a:r>
            <a:endParaRPr lang="en-US" dirty="0"/>
          </a:p>
        </p:txBody>
      </p:sp>
      <p:sp>
        <p:nvSpPr>
          <p:cNvPr id="4" name="Slide Number Placeholder 3"/>
          <p:cNvSpPr>
            <a:spLocks noGrp="1"/>
          </p:cNvSpPr>
          <p:nvPr>
            <p:ph type="sldNum" sz="quarter" idx="12"/>
          </p:nvPr>
        </p:nvSpPr>
        <p:spPr/>
        <p:txBody>
          <a:bodyPr/>
          <a:lstStyle/>
          <a:p>
            <a:fld id="{7D90CF49-B821-9548-BD4D-FE3C82A57277}" type="slidenum">
              <a:rPr lang="en-US" smtClean="0"/>
              <a:t>23</a:t>
            </a:fld>
            <a:endParaRPr lang="en-US"/>
          </a:p>
        </p:txBody>
      </p:sp>
      <p:sp>
        <p:nvSpPr>
          <p:cNvPr id="25" name="Oval 24"/>
          <p:cNvSpPr/>
          <p:nvPr/>
        </p:nvSpPr>
        <p:spPr>
          <a:xfrm>
            <a:off x="2310938" y="3887907"/>
            <a:ext cx="681644" cy="6816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82880" y="3987730"/>
            <a:ext cx="2048427" cy="707886"/>
          </a:xfrm>
          <a:prstGeom prst="rect">
            <a:avLst/>
          </a:prstGeom>
          <a:noFill/>
        </p:spPr>
        <p:txBody>
          <a:bodyPr wrap="square" rtlCol="0">
            <a:spAutoFit/>
          </a:bodyPr>
          <a:lstStyle/>
          <a:p>
            <a:r>
              <a:rPr lang="en-US" sz="2000" dirty="0" smtClean="0"/>
              <a:t>Input Example </a:t>
            </a:r>
            <a:r>
              <a:rPr lang="en-US" altLang="zh-CN" sz="2000" dirty="0" err="1"/>
              <a:t>e</a:t>
            </a:r>
            <a:r>
              <a:rPr lang="en-US" altLang="zh-CN" sz="2000" baseline="-25000" dirty="0" err="1"/>
              <a:t>i</a:t>
            </a:r>
            <a:endParaRPr lang="en-US" sz="2000" dirty="0"/>
          </a:p>
          <a:p>
            <a:r>
              <a:rPr lang="en-US" sz="2000" dirty="0" smtClean="0"/>
              <a:t> </a:t>
            </a:r>
            <a:endParaRPr lang="en-US" sz="2000" dirty="0"/>
          </a:p>
        </p:txBody>
      </p:sp>
      <p:sp>
        <p:nvSpPr>
          <p:cNvPr id="27" name="Oval 26"/>
          <p:cNvSpPr/>
          <p:nvPr/>
        </p:nvSpPr>
        <p:spPr>
          <a:xfrm>
            <a:off x="8985806" y="3872876"/>
            <a:ext cx="681644" cy="68164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172771" y="3334910"/>
            <a:ext cx="438020" cy="4380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flipV="1">
            <a:off x="2931739" y="3548062"/>
            <a:ext cx="1463511" cy="550613"/>
          </a:xfrm>
          <a:prstGeom prst="line">
            <a:avLst/>
          </a:prstGeom>
          <a:ln w="76200">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6153053" y="3879665"/>
            <a:ext cx="438020" cy="4380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cxnSp>
        <p:nvCxnSpPr>
          <p:cNvPr id="42" name="Straight Connector 41"/>
          <p:cNvCxnSpPr/>
          <p:nvPr/>
        </p:nvCxnSpPr>
        <p:spPr>
          <a:xfrm>
            <a:off x="4395250" y="3548062"/>
            <a:ext cx="1976813" cy="539686"/>
          </a:xfrm>
          <a:prstGeom prst="line">
            <a:avLst/>
          </a:prstGeom>
          <a:ln w="76200">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rot="20105501">
            <a:off x="3110077" y="3435130"/>
            <a:ext cx="997527" cy="400110"/>
          </a:xfrm>
          <a:prstGeom prst="rect">
            <a:avLst/>
          </a:prstGeom>
          <a:noFill/>
        </p:spPr>
        <p:txBody>
          <a:bodyPr wrap="square" rtlCol="0">
            <a:spAutoFit/>
          </a:bodyPr>
          <a:lstStyle/>
          <a:p>
            <a:r>
              <a:rPr lang="en-US" sz="2000" dirty="0" smtClean="0"/>
              <a:t>Split</a:t>
            </a:r>
            <a:endParaRPr lang="en-US" dirty="0"/>
          </a:p>
        </p:txBody>
      </p:sp>
      <p:sp>
        <p:nvSpPr>
          <p:cNvPr id="53" name="TextBox 52"/>
          <p:cNvSpPr txBox="1"/>
          <p:nvPr/>
        </p:nvSpPr>
        <p:spPr>
          <a:xfrm rot="888154">
            <a:off x="5208065" y="3544674"/>
            <a:ext cx="997527" cy="400110"/>
          </a:xfrm>
          <a:prstGeom prst="rect">
            <a:avLst/>
          </a:prstGeom>
          <a:noFill/>
        </p:spPr>
        <p:txBody>
          <a:bodyPr wrap="square" rtlCol="0">
            <a:spAutoFit/>
          </a:bodyPr>
          <a:lstStyle/>
          <a:p>
            <a:r>
              <a:rPr lang="en-US" sz="2000" dirty="0" smtClean="0"/>
              <a:t>Fill</a:t>
            </a:r>
            <a:endParaRPr lang="en-US" dirty="0"/>
          </a:p>
        </p:txBody>
      </p:sp>
      <p:sp>
        <p:nvSpPr>
          <p:cNvPr id="56" name="Freeform 55"/>
          <p:cNvSpPr/>
          <p:nvPr/>
        </p:nvSpPr>
        <p:spPr>
          <a:xfrm>
            <a:off x="6379482" y="3962523"/>
            <a:ext cx="2599204" cy="371086"/>
          </a:xfrm>
          <a:custGeom>
            <a:avLst/>
            <a:gdLst>
              <a:gd name="connsiteX0" fmla="*/ 0 w 2381573"/>
              <a:gd name="connsiteY0" fmla="*/ 152505 h 371086"/>
              <a:gd name="connsiteX1" fmla="*/ 578603 w 2381573"/>
              <a:gd name="connsiteY1" fmla="*/ 7854 h 371086"/>
              <a:gd name="connsiteX2" fmla="*/ 1425844 w 2381573"/>
              <a:gd name="connsiteY2" fmla="*/ 364315 h 371086"/>
              <a:gd name="connsiteX3" fmla="*/ 2381573 w 2381573"/>
              <a:gd name="connsiteY3" fmla="*/ 250660 h 371086"/>
              <a:gd name="connsiteX4" fmla="*/ 2381573 w 2381573"/>
              <a:gd name="connsiteY4" fmla="*/ 250660 h 37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573" h="371086">
                <a:moveTo>
                  <a:pt x="0" y="152505"/>
                </a:moveTo>
                <a:cubicBezTo>
                  <a:pt x="170481" y="62528"/>
                  <a:pt x="340962" y="-27448"/>
                  <a:pt x="578603" y="7854"/>
                </a:cubicBezTo>
                <a:cubicBezTo>
                  <a:pt x="816244" y="43156"/>
                  <a:pt x="1125349" y="323847"/>
                  <a:pt x="1425844" y="364315"/>
                </a:cubicBezTo>
                <a:cubicBezTo>
                  <a:pt x="1726339" y="404783"/>
                  <a:pt x="2381573" y="250660"/>
                  <a:pt x="2381573" y="250660"/>
                </a:cubicBezTo>
                <a:lnTo>
                  <a:pt x="2381573" y="250660"/>
                </a:lnTo>
              </a:path>
            </a:pathLst>
          </a:cu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p:cNvCxnSpPr/>
          <p:nvPr/>
        </p:nvCxnSpPr>
        <p:spPr>
          <a:xfrm flipV="1">
            <a:off x="4783015" y="3772930"/>
            <a:ext cx="158262" cy="10152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1330036" y="4788194"/>
            <a:ext cx="5845296" cy="523220"/>
          </a:xfrm>
          <a:prstGeom prst="rect">
            <a:avLst/>
          </a:prstGeom>
          <a:noFill/>
        </p:spPr>
        <p:txBody>
          <a:bodyPr wrap="square" rtlCol="0">
            <a:spAutoFit/>
          </a:bodyPr>
          <a:lstStyle/>
          <a:p>
            <a:r>
              <a:rPr lang="en-US" sz="2800" dirty="0" smtClean="0"/>
              <a:t>g(n</a:t>
            </a:r>
            <a:r>
              <a:rPr lang="en-US" sz="2800" smtClean="0"/>
              <a:t>): </a:t>
            </a:r>
            <a:r>
              <a:rPr lang="en-US" sz="2800"/>
              <a:t>“# of Potter’s Wheel operators”</a:t>
            </a:r>
            <a:endParaRPr lang="en-US" sz="2800" dirty="0"/>
          </a:p>
        </p:txBody>
      </p:sp>
      <p:sp>
        <p:nvSpPr>
          <p:cNvPr id="68" name="TextBox 67"/>
          <p:cNvSpPr txBox="1"/>
          <p:nvPr/>
        </p:nvSpPr>
        <p:spPr>
          <a:xfrm rot="21244410">
            <a:off x="6785079" y="5289892"/>
            <a:ext cx="2139916" cy="769441"/>
          </a:xfrm>
          <a:prstGeom prst="rect">
            <a:avLst/>
          </a:prstGeom>
          <a:noFill/>
        </p:spPr>
        <p:txBody>
          <a:bodyPr wrap="square" rtlCol="0">
            <a:spAutoFit/>
          </a:bodyPr>
          <a:lstStyle/>
          <a:p>
            <a:r>
              <a:rPr lang="en-US" sz="4400" dirty="0">
                <a:solidFill>
                  <a:srgbClr val="FF0000"/>
                </a:solidFill>
              </a:rPr>
              <a:t>h</a:t>
            </a:r>
            <a:r>
              <a:rPr lang="en-US" sz="4400" dirty="0" smtClean="0">
                <a:solidFill>
                  <a:srgbClr val="FF0000"/>
                </a:solidFill>
              </a:rPr>
              <a:t>(n): ?</a:t>
            </a:r>
            <a:endParaRPr lang="en-US" sz="4400" dirty="0">
              <a:solidFill>
                <a:srgbClr val="FF0000"/>
              </a:solidFill>
            </a:endParaRPr>
          </a:p>
        </p:txBody>
      </p:sp>
      <p:cxnSp>
        <p:nvCxnSpPr>
          <p:cNvPr id="69" name="Straight Arrow Connector 68"/>
          <p:cNvCxnSpPr/>
          <p:nvPr/>
        </p:nvCxnSpPr>
        <p:spPr>
          <a:xfrm flipV="1">
            <a:off x="7499839" y="4357807"/>
            <a:ext cx="158262" cy="10152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713578" y="4018507"/>
            <a:ext cx="1964729" cy="646331"/>
          </a:xfrm>
          <a:prstGeom prst="rect">
            <a:avLst/>
          </a:prstGeom>
          <a:noFill/>
        </p:spPr>
        <p:txBody>
          <a:bodyPr wrap="square" rtlCol="0">
            <a:spAutoFit/>
          </a:bodyPr>
          <a:lstStyle/>
          <a:p>
            <a:r>
              <a:rPr lang="en-US" smtClean="0"/>
              <a:t>Output </a:t>
            </a:r>
            <a:r>
              <a:rPr lang="en-US" dirty="0" smtClean="0"/>
              <a:t>Example </a:t>
            </a:r>
            <a:r>
              <a:rPr lang="en-US" altLang="zh-CN" dirty="0" err="1" smtClean="0"/>
              <a:t>e</a:t>
            </a:r>
            <a:r>
              <a:rPr lang="en-US" altLang="zh-CN" baseline="-25000" dirty="0" err="1" smtClean="0"/>
              <a:t>o</a:t>
            </a:r>
            <a:endParaRPr lang="en-US" dirty="0"/>
          </a:p>
          <a:p>
            <a:r>
              <a:rPr lang="en-US" dirty="0" smtClean="0"/>
              <a:t> </a:t>
            </a:r>
            <a:endParaRPr lang="en-US" dirty="0"/>
          </a:p>
        </p:txBody>
      </p:sp>
    </p:spTree>
    <p:extLst>
      <p:ext uri="{BB962C8B-B14F-4D97-AF65-F5344CB8AC3E}">
        <p14:creationId xmlns:p14="http://schemas.microsoft.com/office/powerpoint/2010/main" val="14063399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for Heuristic</a:t>
            </a:r>
            <a:endParaRPr lang="en-US" dirty="0"/>
          </a:p>
        </p:txBody>
      </p:sp>
      <p:sp>
        <p:nvSpPr>
          <p:cNvPr id="3" name="Content Placeholder 2"/>
          <p:cNvSpPr>
            <a:spLocks noGrp="1"/>
          </p:cNvSpPr>
          <p:nvPr>
            <p:ph idx="1"/>
          </p:nvPr>
        </p:nvSpPr>
        <p:spPr>
          <a:xfrm>
            <a:off x="838200" y="1690688"/>
            <a:ext cx="10515600" cy="4351338"/>
          </a:xfrm>
        </p:spPr>
        <p:txBody>
          <a:bodyPr/>
          <a:lstStyle/>
          <a:p>
            <a:pPr marL="514350" indent="-514350">
              <a:buFont typeface="+mj-lt"/>
              <a:buAutoNum type="arabicPeriod"/>
            </a:pPr>
            <a:r>
              <a:rPr lang="en-US" dirty="0" smtClean="0"/>
              <a:t>Easy to compute</a:t>
            </a:r>
          </a:p>
          <a:p>
            <a:pPr marL="514350" indent="-514350">
              <a:buFont typeface="+mj-lt"/>
              <a:buAutoNum type="arabicPeriod"/>
            </a:pPr>
            <a:r>
              <a:rPr lang="en-US" dirty="0" smtClean="0"/>
              <a:t>Effective</a:t>
            </a:r>
          </a:p>
          <a:p>
            <a:pPr lvl="1"/>
            <a:r>
              <a:rPr lang="en-US" dirty="0" smtClean="0"/>
              <a:t>Prioritizes correct states, punishes incorrect states</a:t>
            </a:r>
          </a:p>
          <a:p>
            <a:pPr marL="514350" indent="-514350">
              <a:buFont typeface="+mj-lt"/>
              <a:buAutoNum type="arabicPeriod"/>
            </a:pPr>
            <a:r>
              <a:rPr lang="en-US" dirty="0" smtClean="0"/>
              <a:t>Heuristic scale is not too large</a:t>
            </a:r>
          </a:p>
          <a:p>
            <a:pPr lvl="1"/>
            <a:r>
              <a:rPr lang="en-US" dirty="0"/>
              <a:t>I</a:t>
            </a:r>
            <a:r>
              <a:rPr lang="en-US" dirty="0" smtClean="0"/>
              <a:t>f heuristic score is too large, A* search could be misled by imperfect heuristic</a:t>
            </a:r>
          </a:p>
          <a:p>
            <a:pPr lvl="1"/>
            <a:endParaRPr lang="en-US" dirty="0"/>
          </a:p>
          <a:p>
            <a:endParaRPr lang="en-US" dirty="0"/>
          </a:p>
        </p:txBody>
      </p:sp>
      <p:grpSp>
        <p:nvGrpSpPr>
          <p:cNvPr id="4" name="Group 3"/>
          <p:cNvGrpSpPr/>
          <p:nvPr/>
        </p:nvGrpSpPr>
        <p:grpSpPr>
          <a:xfrm>
            <a:off x="1963514" y="4179176"/>
            <a:ext cx="7583653" cy="631669"/>
            <a:chOff x="2868289" y="5687006"/>
            <a:chExt cx="7583653" cy="631669"/>
          </a:xfrm>
        </p:grpSpPr>
        <p:sp>
          <p:nvSpPr>
            <p:cNvPr id="7" name="TextBox 6"/>
            <p:cNvSpPr txBox="1"/>
            <p:nvPr/>
          </p:nvSpPr>
          <p:spPr>
            <a:xfrm>
              <a:off x="2868289" y="5795455"/>
              <a:ext cx="2659478" cy="523220"/>
            </a:xfrm>
            <a:prstGeom prst="rect">
              <a:avLst/>
            </a:prstGeom>
            <a:noFill/>
          </p:spPr>
          <p:txBody>
            <a:bodyPr wrap="square" rtlCol="0">
              <a:spAutoFit/>
            </a:bodyPr>
            <a:lstStyle/>
            <a:p>
              <a:r>
                <a:rPr lang="en-US" sz="2800" dirty="0" smtClean="0"/>
                <a:t>f(n) = g(n) + h(n) </a:t>
              </a:r>
              <a:endParaRPr lang="en-US" sz="2800" dirty="0"/>
            </a:p>
          </p:txBody>
        </p:sp>
        <p:cxnSp>
          <p:nvCxnSpPr>
            <p:cNvPr id="9" name="Straight Arrow Connector 8"/>
            <p:cNvCxnSpPr/>
            <p:nvPr/>
          </p:nvCxnSpPr>
          <p:spPr>
            <a:xfrm>
              <a:off x="5527767" y="6148671"/>
              <a:ext cx="20881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710609" y="5687006"/>
              <a:ext cx="1722475" cy="461665"/>
            </a:xfrm>
            <a:prstGeom prst="rect">
              <a:avLst/>
            </a:prstGeom>
            <a:noFill/>
          </p:spPr>
          <p:txBody>
            <a:bodyPr wrap="square" rtlCol="0">
              <a:spAutoFit/>
            </a:bodyPr>
            <a:lstStyle/>
            <a:p>
              <a:r>
                <a:rPr lang="en-US" sz="2400" dirty="0"/>
                <a:t>h</a:t>
              </a:r>
              <a:r>
                <a:rPr lang="en-US" sz="2400" dirty="0" smtClean="0"/>
                <a:t>(n) ≫ g(n)</a:t>
              </a:r>
              <a:endParaRPr lang="en-US" sz="2400" dirty="0"/>
            </a:p>
          </p:txBody>
        </p:sp>
        <p:sp>
          <p:nvSpPr>
            <p:cNvPr id="17" name="TextBox 16"/>
            <p:cNvSpPr txBox="1"/>
            <p:nvPr/>
          </p:nvSpPr>
          <p:spPr>
            <a:xfrm>
              <a:off x="7792464" y="5758490"/>
              <a:ext cx="2659478" cy="523220"/>
            </a:xfrm>
            <a:prstGeom prst="rect">
              <a:avLst/>
            </a:prstGeom>
            <a:noFill/>
          </p:spPr>
          <p:txBody>
            <a:bodyPr wrap="square" rtlCol="0">
              <a:spAutoFit/>
            </a:bodyPr>
            <a:lstStyle/>
            <a:p>
              <a:r>
                <a:rPr lang="en-US" sz="2800" dirty="0" smtClean="0"/>
                <a:t>f(n) ≈ h(n) </a:t>
              </a:r>
              <a:endParaRPr lang="en-US" sz="2800" dirty="0"/>
            </a:p>
          </p:txBody>
        </p:sp>
      </p:grpSp>
      <p:sp>
        <p:nvSpPr>
          <p:cNvPr id="16" name="Slide Number Placeholder 10"/>
          <p:cNvSpPr>
            <a:spLocks noGrp="1"/>
          </p:cNvSpPr>
          <p:nvPr>
            <p:ph type="sldNum" sz="quarter" idx="12"/>
          </p:nvPr>
        </p:nvSpPr>
        <p:spPr>
          <a:xfrm>
            <a:off x="8610600" y="6364543"/>
            <a:ext cx="2743200" cy="365125"/>
          </a:xfrm>
        </p:spPr>
        <p:txBody>
          <a:bodyPr/>
          <a:lstStyle/>
          <a:p>
            <a:fld id="{7D90CF49-B821-9548-BD4D-FE3C82A57277}" type="slidenum">
              <a:rPr lang="en-US" smtClean="0"/>
              <a:t>24</a:t>
            </a:fld>
            <a:endParaRPr lang="en-US" dirty="0"/>
          </a:p>
        </p:txBody>
      </p:sp>
    </p:spTree>
    <p:extLst>
      <p:ext uri="{BB962C8B-B14F-4D97-AF65-F5344CB8AC3E}">
        <p14:creationId xmlns:p14="http://schemas.microsoft.com/office/powerpoint/2010/main" val="17845931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Heuristics and Why They Are Bad</a:t>
            </a:r>
            <a:endParaRPr lang="en-US" dirty="0"/>
          </a:p>
        </p:txBody>
      </p:sp>
      <p:sp>
        <p:nvSpPr>
          <p:cNvPr id="3" name="Content Placeholder 2"/>
          <p:cNvSpPr>
            <a:spLocks noGrp="1"/>
          </p:cNvSpPr>
          <p:nvPr>
            <p:ph idx="1"/>
          </p:nvPr>
        </p:nvSpPr>
        <p:spPr>
          <a:xfrm>
            <a:off x="838200" y="1825624"/>
            <a:ext cx="10515600" cy="3858483"/>
          </a:xfrm>
        </p:spPr>
        <p:txBody>
          <a:bodyPr>
            <a:normAutofit/>
          </a:bodyPr>
          <a:lstStyle/>
          <a:p>
            <a:pPr marL="514350" indent="-514350">
              <a:buFont typeface="+mj-lt"/>
              <a:buAutoNum type="arabicPeriod"/>
            </a:pPr>
            <a:r>
              <a:rPr lang="en-US" dirty="0" smtClean="0"/>
              <a:t>Operator-level heuristic</a:t>
            </a:r>
          </a:p>
          <a:p>
            <a:pPr lvl="1"/>
            <a:r>
              <a:rPr lang="en-US" dirty="0" smtClean="0"/>
              <a:t>Estimate # of Potter’s Wheel operations to use</a:t>
            </a:r>
          </a:p>
        </p:txBody>
      </p:sp>
      <p:sp>
        <p:nvSpPr>
          <p:cNvPr id="4" name="Slide Number Placeholder 3"/>
          <p:cNvSpPr>
            <a:spLocks noGrp="1"/>
          </p:cNvSpPr>
          <p:nvPr>
            <p:ph type="sldNum" sz="quarter" idx="12"/>
          </p:nvPr>
        </p:nvSpPr>
        <p:spPr/>
        <p:txBody>
          <a:bodyPr/>
          <a:lstStyle/>
          <a:p>
            <a:fld id="{7D90CF49-B821-9548-BD4D-FE3C82A57277}" type="slidenum">
              <a:rPr lang="en-US" smtClean="0"/>
              <a:t>25</a:t>
            </a:fld>
            <a:endParaRPr lang="en-US"/>
          </a:p>
        </p:txBody>
      </p:sp>
      <p:sp>
        <p:nvSpPr>
          <p:cNvPr id="5" name="TextBox 4"/>
          <p:cNvSpPr txBox="1"/>
          <p:nvPr/>
        </p:nvSpPr>
        <p:spPr>
          <a:xfrm>
            <a:off x="8191500" y="1977558"/>
            <a:ext cx="3839135"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dirty="0" smtClean="0"/>
              <a:t>Requirements for heuristic</a:t>
            </a:r>
          </a:p>
          <a:p>
            <a:pPr marL="514350" indent="-514350">
              <a:buFont typeface="+mj-lt"/>
              <a:buAutoNum type="arabicPeriod"/>
            </a:pPr>
            <a:r>
              <a:rPr lang="en-US" sz="2000" dirty="0"/>
              <a:t>Easy to </a:t>
            </a:r>
            <a:r>
              <a:rPr lang="en-US" sz="2000" dirty="0" smtClean="0"/>
              <a:t>compute ❌</a:t>
            </a:r>
          </a:p>
          <a:p>
            <a:pPr marL="514350" indent="-514350">
              <a:buFont typeface="+mj-lt"/>
              <a:buAutoNum type="arabicPeriod"/>
            </a:pPr>
            <a:r>
              <a:rPr lang="en-US" sz="2000" dirty="0" smtClean="0"/>
              <a:t>Effective❓</a:t>
            </a:r>
            <a:endParaRPr lang="en-US" sz="2000" dirty="0">
              <a:solidFill>
                <a:srgbClr val="92D050"/>
              </a:solidFill>
            </a:endParaRPr>
          </a:p>
          <a:p>
            <a:pPr marL="514350" indent="-514350">
              <a:buFont typeface="+mj-lt"/>
              <a:buAutoNum type="arabicPeriod"/>
            </a:pPr>
            <a:r>
              <a:rPr lang="en-US" sz="2000" dirty="0" smtClean="0"/>
              <a:t>Close </a:t>
            </a:r>
            <a:r>
              <a:rPr lang="en-US" sz="2000" dirty="0"/>
              <a:t>to g(n) </a:t>
            </a:r>
            <a:r>
              <a:rPr lang="en-US" sz="2000" dirty="0" smtClean="0"/>
              <a:t>scale </a:t>
            </a:r>
            <a:r>
              <a:rPr lang="en-US" sz="2000" dirty="0">
                <a:solidFill>
                  <a:srgbClr val="92D050"/>
                </a:solidFill>
              </a:rPr>
              <a:t>✔</a:t>
            </a:r>
            <a:endParaRPr lang="en-US" sz="2000" dirty="0" smtClean="0"/>
          </a:p>
        </p:txBody>
      </p:sp>
      <p:sp>
        <p:nvSpPr>
          <p:cNvPr id="7" name="Rectangle 6"/>
          <p:cNvSpPr/>
          <p:nvPr/>
        </p:nvSpPr>
        <p:spPr>
          <a:xfrm>
            <a:off x="838200" y="3983719"/>
            <a:ext cx="6232008" cy="1357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t>Estimating # of Potter’s Wheel operators is hard. Details are in our paper.</a:t>
            </a:r>
            <a:endParaRPr lang="en-US" sz="2800" dirty="0"/>
          </a:p>
        </p:txBody>
      </p:sp>
    </p:spTree>
    <p:extLst>
      <p:ext uri="{BB962C8B-B14F-4D97-AF65-F5344CB8AC3E}">
        <p14:creationId xmlns:p14="http://schemas.microsoft.com/office/powerpoint/2010/main" val="115702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Heuristics and Why They Are Bad</a:t>
            </a:r>
            <a:endParaRPr lang="en-US" dirty="0"/>
          </a:p>
        </p:txBody>
      </p:sp>
      <p:sp>
        <p:nvSpPr>
          <p:cNvPr id="3" name="Content Placeholder 2"/>
          <p:cNvSpPr>
            <a:spLocks noGrp="1"/>
          </p:cNvSpPr>
          <p:nvPr>
            <p:ph idx="1"/>
          </p:nvPr>
        </p:nvSpPr>
        <p:spPr>
          <a:xfrm>
            <a:off x="838200" y="1825624"/>
            <a:ext cx="10515600" cy="3858483"/>
          </a:xfrm>
        </p:spPr>
        <p:txBody>
          <a:bodyPr>
            <a:normAutofit/>
          </a:bodyPr>
          <a:lstStyle/>
          <a:p>
            <a:pPr marL="514350" indent="-514350">
              <a:buFont typeface="+mj-lt"/>
              <a:buAutoNum type="arabicPeriod"/>
            </a:pPr>
            <a:r>
              <a:rPr lang="en-US" dirty="0" smtClean="0">
                <a:solidFill>
                  <a:schemeClr val="bg2">
                    <a:lumMod val="75000"/>
                  </a:schemeClr>
                </a:solidFill>
              </a:rPr>
              <a:t>Operator-level</a:t>
            </a:r>
          </a:p>
          <a:p>
            <a:pPr lvl="1"/>
            <a:r>
              <a:rPr lang="en-US" dirty="0" smtClean="0">
                <a:solidFill>
                  <a:schemeClr val="bg2">
                    <a:lumMod val="75000"/>
                  </a:schemeClr>
                </a:solidFill>
              </a:rPr>
              <a:t>Estimate # of Potter’s Wheel operations to use</a:t>
            </a:r>
          </a:p>
          <a:p>
            <a:pPr marL="514350" indent="-514350">
              <a:buFont typeface="+mj-lt"/>
              <a:buAutoNum type="arabicPeriod"/>
            </a:pPr>
            <a:r>
              <a:rPr lang="en-US" dirty="0" smtClean="0"/>
              <a:t>Column-level heuristic</a:t>
            </a:r>
          </a:p>
          <a:p>
            <a:pPr lvl="1"/>
            <a:r>
              <a:rPr lang="en-US" dirty="0" smtClean="0"/>
              <a:t># of different columns</a:t>
            </a:r>
          </a:p>
        </p:txBody>
      </p:sp>
      <p:sp>
        <p:nvSpPr>
          <p:cNvPr id="4" name="Slide Number Placeholder 3"/>
          <p:cNvSpPr>
            <a:spLocks noGrp="1"/>
          </p:cNvSpPr>
          <p:nvPr>
            <p:ph type="sldNum" sz="quarter" idx="12"/>
          </p:nvPr>
        </p:nvSpPr>
        <p:spPr/>
        <p:txBody>
          <a:bodyPr/>
          <a:lstStyle/>
          <a:p>
            <a:fld id="{7D90CF49-B821-9548-BD4D-FE3C82A57277}" type="slidenum">
              <a:rPr lang="en-US" smtClean="0"/>
              <a:t>26</a:t>
            </a:fld>
            <a:endParaRPr lang="en-US"/>
          </a:p>
        </p:txBody>
      </p:sp>
      <p:sp>
        <p:nvSpPr>
          <p:cNvPr id="5" name="TextBox 4"/>
          <p:cNvSpPr txBox="1"/>
          <p:nvPr/>
        </p:nvSpPr>
        <p:spPr>
          <a:xfrm>
            <a:off x="8191500" y="1977558"/>
            <a:ext cx="3839135"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dirty="0" smtClean="0"/>
              <a:t>Requirements for heuristic</a:t>
            </a:r>
          </a:p>
          <a:p>
            <a:pPr marL="514350" indent="-514350">
              <a:buFont typeface="+mj-lt"/>
              <a:buAutoNum type="arabicPeriod"/>
            </a:pPr>
            <a:r>
              <a:rPr lang="en-US" sz="2000" dirty="0"/>
              <a:t>Easy to </a:t>
            </a:r>
            <a:r>
              <a:rPr lang="en-US" sz="2000" dirty="0" smtClean="0"/>
              <a:t>compute </a:t>
            </a:r>
            <a:r>
              <a:rPr lang="en-US" sz="2000" dirty="0">
                <a:solidFill>
                  <a:srgbClr val="92D050"/>
                </a:solidFill>
              </a:rPr>
              <a:t>✔</a:t>
            </a:r>
            <a:endParaRPr lang="en-US" sz="2000" dirty="0"/>
          </a:p>
          <a:p>
            <a:pPr marL="514350" indent="-514350">
              <a:buFont typeface="+mj-lt"/>
              <a:buAutoNum type="arabicPeriod"/>
            </a:pPr>
            <a:r>
              <a:rPr lang="en-US" sz="2000" dirty="0" smtClean="0"/>
              <a:t>Effective ❌</a:t>
            </a:r>
            <a:endParaRPr lang="en-US" sz="2000" dirty="0">
              <a:solidFill>
                <a:srgbClr val="92D050"/>
              </a:solidFill>
            </a:endParaRPr>
          </a:p>
          <a:p>
            <a:pPr marL="514350" indent="-514350">
              <a:buFont typeface="+mj-lt"/>
              <a:buAutoNum type="arabicPeriod"/>
            </a:pPr>
            <a:r>
              <a:rPr lang="en-US" sz="2000" dirty="0" smtClean="0"/>
              <a:t>Close </a:t>
            </a:r>
            <a:r>
              <a:rPr lang="en-US" sz="2000" dirty="0"/>
              <a:t>to g(n) </a:t>
            </a:r>
            <a:r>
              <a:rPr lang="en-US" sz="2000" dirty="0" smtClean="0"/>
              <a:t>scale </a:t>
            </a:r>
            <a:r>
              <a:rPr lang="en-US" sz="2000" dirty="0"/>
              <a:t>❓</a:t>
            </a:r>
            <a:endParaRPr lang="en-US" sz="2000" dirty="0">
              <a:solidFill>
                <a:srgbClr val="92D050"/>
              </a:solidFill>
            </a:endParaRPr>
          </a:p>
        </p:txBody>
      </p:sp>
      <p:sp>
        <p:nvSpPr>
          <p:cNvPr id="8" name="Rectangle 7"/>
          <p:cNvSpPr/>
          <p:nvPr/>
        </p:nvSpPr>
        <p:spPr>
          <a:xfrm>
            <a:off x="838200" y="3983719"/>
            <a:ext cx="6232008" cy="1357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Operators like Fold, Unfold, Delete, Transform, etc., move or remove cells across multiple columns</a:t>
            </a:r>
          </a:p>
        </p:txBody>
      </p:sp>
    </p:spTree>
    <p:extLst>
      <p:ext uri="{BB962C8B-B14F-4D97-AF65-F5344CB8AC3E}">
        <p14:creationId xmlns:p14="http://schemas.microsoft.com/office/powerpoint/2010/main" val="32753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Heuristics and Why They Are Bad</a:t>
            </a:r>
            <a:endParaRPr lang="en-US" dirty="0"/>
          </a:p>
        </p:txBody>
      </p:sp>
      <p:sp>
        <p:nvSpPr>
          <p:cNvPr id="3" name="Content Placeholder 2"/>
          <p:cNvSpPr>
            <a:spLocks noGrp="1"/>
          </p:cNvSpPr>
          <p:nvPr>
            <p:ph idx="1"/>
          </p:nvPr>
        </p:nvSpPr>
        <p:spPr>
          <a:xfrm>
            <a:off x="838200" y="1825624"/>
            <a:ext cx="10515600" cy="3858483"/>
          </a:xfrm>
        </p:spPr>
        <p:txBody>
          <a:bodyPr>
            <a:normAutofit/>
          </a:bodyPr>
          <a:lstStyle/>
          <a:p>
            <a:pPr marL="514350" indent="-514350">
              <a:buFont typeface="+mj-lt"/>
              <a:buAutoNum type="arabicPeriod"/>
            </a:pPr>
            <a:r>
              <a:rPr lang="en-US" dirty="0" smtClean="0">
                <a:solidFill>
                  <a:schemeClr val="bg2">
                    <a:lumMod val="75000"/>
                  </a:schemeClr>
                </a:solidFill>
              </a:rPr>
              <a:t>Operator-level heuristic</a:t>
            </a:r>
          </a:p>
          <a:p>
            <a:pPr lvl="1"/>
            <a:r>
              <a:rPr lang="en-US" dirty="0" smtClean="0">
                <a:solidFill>
                  <a:schemeClr val="bg2">
                    <a:lumMod val="75000"/>
                  </a:schemeClr>
                </a:solidFill>
              </a:rPr>
              <a:t>Estimate # of Potter’s Wheel operations to use</a:t>
            </a:r>
          </a:p>
          <a:p>
            <a:pPr marL="514350" indent="-514350">
              <a:buFont typeface="+mj-lt"/>
              <a:buAutoNum type="arabicPeriod"/>
            </a:pPr>
            <a:r>
              <a:rPr lang="en-US" dirty="0" smtClean="0">
                <a:solidFill>
                  <a:schemeClr val="bg2">
                    <a:lumMod val="75000"/>
                  </a:schemeClr>
                </a:solidFill>
              </a:rPr>
              <a:t>Column-level heuristic</a:t>
            </a:r>
          </a:p>
          <a:p>
            <a:pPr lvl="1"/>
            <a:r>
              <a:rPr lang="en-US" dirty="0" smtClean="0">
                <a:solidFill>
                  <a:schemeClr val="bg2">
                    <a:lumMod val="75000"/>
                  </a:schemeClr>
                </a:solidFill>
              </a:rPr>
              <a:t># of different columns</a:t>
            </a:r>
          </a:p>
          <a:p>
            <a:pPr marL="514350" indent="-514350">
              <a:buFont typeface="+mj-lt"/>
              <a:buAutoNum type="arabicPeriod"/>
            </a:pPr>
            <a:r>
              <a:rPr lang="en-US" dirty="0" smtClean="0"/>
              <a:t>Cell-level heuristic</a:t>
            </a:r>
          </a:p>
        </p:txBody>
      </p:sp>
      <p:sp>
        <p:nvSpPr>
          <p:cNvPr id="4" name="Slide Number Placeholder 3"/>
          <p:cNvSpPr>
            <a:spLocks noGrp="1"/>
          </p:cNvSpPr>
          <p:nvPr>
            <p:ph type="sldNum" sz="quarter" idx="12"/>
          </p:nvPr>
        </p:nvSpPr>
        <p:spPr/>
        <p:txBody>
          <a:bodyPr/>
          <a:lstStyle/>
          <a:p>
            <a:fld id="{7D90CF49-B821-9548-BD4D-FE3C82A57277}" type="slidenum">
              <a:rPr lang="en-US" smtClean="0"/>
              <a:t>27</a:t>
            </a:fld>
            <a:endParaRPr lang="en-US"/>
          </a:p>
        </p:txBody>
      </p:sp>
      <p:sp>
        <p:nvSpPr>
          <p:cNvPr id="5" name="TextBox 4"/>
          <p:cNvSpPr txBox="1"/>
          <p:nvPr/>
        </p:nvSpPr>
        <p:spPr>
          <a:xfrm>
            <a:off x="8191500" y="1977558"/>
            <a:ext cx="3839135"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dirty="0" smtClean="0"/>
              <a:t>Requirements for heuristic</a:t>
            </a:r>
          </a:p>
          <a:p>
            <a:pPr marL="514350" indent="-514350">
              <a:buFont typeface="+mj-lt"/>
              <a:buAutoNum type="arabicPeriod"/>
            </a:pPr>
            <a:r>
              <a:rPr lang="en-US" sz="2000" dirty="0"/>
              <a:t>Easy to </a:t>
            </a:r>
            <a:r>
              <a:rPr lang="en-US" sz="2000" dirty="0" smtClean="0"/>
              <a:t>compute </a:t>
            </a:r>
            <a:r>
              <a:rPr lang="en-US" sz="2000" dirty="0">
                <a:solidFill>
                  <a:srgbClr val="92D050"/>
                </a:solidFill>
              </a:rPr>
              <a:t>✔</a:t>
            </a:r>
            <a:endParaRPr lang="en-US" sz="2000" dirty="0"/>
          </a:p>
          <a:p>
            <a:pPr marL="514350" indent="-514350">
              <a:buFont typeface="+mj-lt"/>
              <a:buAutoNum type="arabicPeriod"/>
            </a:pPr>
            <a:r>
              <a:rPr lang="en-US" sz="2000" dirty="0" smtClean="0"/>
              <a:t>Effective ❓</a:t>
            </a:r>
            <a:endParaRPr lang="en-US" sz="2000" dirty="0" smtClean="0">
              <a:solidFill>
                <a:srgbClr val="92D050"/>
              </a:solidFill>
            </a:endParaRPr>
          </a:p>
          <a:p>
            <a:pPr marL="514350" indent="-514350">
              <a:buFont typeface="+mj-lt"/>
              <a:buAutoNum type="arabicPeriod"/>
            </a:pPr>
            <a:r>
              <a:rPr lang="en-US" sz="2000" dirty="0" smtClean="0"/>
              <a:t>Close </a:t>
            </a:r>
            <a:r>
              <a:rPr lang="en-US" sz="2000" dirty="0"/>
              <a:t>to g(n) </a:t>
            </a:r>
            <a:r>
              <a:rPr lang="en-US" sz="2000" dirty="0" smtClean="0"/>
              <a:t>scale </a:t>
            </a:r>
            <a:r>
              <a:rPr lang="en-US" sz="2000" dirty="0"/>
              <a:t>❓</a:t>
            </a:r>
            <a:endParaRPr lang="en-US" sz="2000" dirty="0">
              <a:solidFill>
                <a:srgbClr val="92D050"/>
              </a:solidFill>
            </a:endParaRPr>
          </a:p>
        </p:txBody>
      </p:sp>
      <p:sp>
        <p:nvSpPr>
          <p:cNvPr id="6" name="TextBox 5"/>
          <p:cNvSpPr txBox="1"/>
          <p:nvPr/>
        </p:nvSpPr>
        <p:spPr>
          <a:xfrm>
            <a:off x="1391769" y="4219735"/>
            <a:ext cx="10183907"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smtClean="0"/>
              <a:t>Intuition: </a:t>
            </a:r>
          </a:p>
          <a:p>
            <a:pPr marL="285750" indent="-285750">
              <a:buFont typeface="Arial" charset="0"/>
              <a:buChar char="•"/>
            </a:pPr>
            <a:r>
              <a:rPr lang="en-US" sz="2400" dirty="0" smtClean="0"/>
              <a:t>A correct operation makes table more similar to its desired state</a:t>
            </a:r>
          </a:p>
          <a:p>
            <a:pPr marL="285750" indent="-285750">
              <a:buFont typeface="Arial" charset="0"/>
              <a:buChar char="•"/>
            </a:pPr>
            <a:r>
              <a:rPr lang="en-US" sz="2400" dirty="0" smtClean="0"/>
              <a:t>The similar a table is to its desired state, the fewer cells need to be changed</a:t>
            </a:r>
            <a:endParaRPr lang="en-US" sz="2400" dirty="0"/>
          </a:p>
        </p:txBody>
      </p:sp>
    </p:spTree>
    <p:extLst>
      <p:ext uri="{BB962C8B-B14F-4D97-AF65-F5344CB8AC3E}">
        <p14:creationId xmlns:p14="http://schemas.microsoft.com/office/powerpoint/2010/main" val="123738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solidFill>
                  <a:schemeClr val="bg2">
                    <a:lumMod val="75000"/>
                  </a:schemeClr>
                </a:solidFill>
              </a:rPr>
              <a:t>Introduction</a:t>
            </a:r>
            <a:endParaRPr lang="en-US" dirty="0" smtClean="0"/>
          </a:p>
          <a:p>
            <a:r>
              <a:rPr lang="en-US" dirty="0" smtClean="0">
                <a:solidFill>
                  <a:schemeClr val="bg2">
                    <a:lumMod val="75000"/>
                  </a:schemeClr>
                </a:solidFill>
              </a:rPr>
              <a:t>Problem Definition</a:t>
            </a:r>
          </a:p>
          <a:p>
            <a:r>
              <a:rPr lang="en-US" dirty="0" smtClean="0">
                <a:solidFill>
                  <a:srgbClr val="FF0000"/>
                </a:solidFill>
              </a:rPr>
              <a:t>Our Solution</a:t>
            </a:r>
          </a:p>
          <a:p>
            <a:pPr lvl="1"/>
            <a:r>
              <a:rPr lang="en-US" dirty="0">
                <a:solidFill>
                  <a:schemeClr val="bg2">
                    <a:lumMod val="75000"/>
                  </a:schemeClr>
                </a:solidFill>
              </a:rPr>
              <a:t>Program Synthesis as a </a:t>
            </a:r>
            <a:r>
              <a:rPr lang="en-US" dirty="0" smtClean="0">
                <a:solidFill>
                  <a:schemeClr val="bg2">
                    <a:lumMod val="75000"/>
                  </a:schemeClr>
                </a:solidFill>
              </a:rPr>
              <a:t>Search Problem</a:t>
            </a:r>
          </a:p>
          <a:p>
            <a:pPr lvl="1"/>
            <a:r>
              <a:rPr lang="en-US" dirty="0">
                <a:solidFill>
                  <a:srgbClr val="FF0000"/>
                </a:solidFill>
              </a:rPr>
              <a:t>A New Heuristic: Table </a:t>
            </a:r>
            <a:r>
              <a:rPr lang="en-US" dirty="0" smtClean="0">
                <a:solidFill>
                  <a:srgbClr val="FF0000"/>
                </a:solidFill>
              </a:rPr>
              <a:t>Edit </a:t>
            </a:r>
            <a:r>
              <a:rPr lang="en-US" dirty="0">
                <a:solidFill>
                  <a:srgbClr val="FF0000"/>
                </a:solidFill>
              </a:rPr>
              <a:t>Distance + batching</a:t>
            </a:r>
          </a:p>
          <a:p>
            <a:r>
              <a:rPr lang="en-US" dirty="0" smtClean="0"/>
              <a:t>Experiments</a:t>
            </a:r>
          </a:p>
          <a:p>
            <a:r>
              <a:rPr lang="en-US" dirty="0" smtClean="0"/>
              <a:t>Conclusion</a:t>
            </a:r>
            <a:endParaRPr lang="en-US" dirty="0"/>
          </a:p>
        </p:txBody>
      </p:sp>
      <p:sp>
        <p:nvSpPr>
          <p:cNvPr id="5" name="Slide Number Placeholder 4"/>
          <p:cNvSpPr>
            <a:spLocks noGrp="1"/>
          </p:cNvSpPr>
          <p:nvPr>
            <p:ph type="sldNum" sz="quarter" idx="12"/>
          </p:nvPr>
        </p:nvSpPr>
        <p:spPr/>
        <p:txBody>
          <a:bodyPr/>
          <a:lstStyle/>
          <a:p>
            <a:fld id="{7D90CF49-B821-9548-BD4D-FE3C82A57277}" type="slidenum">
              <a:rPr lang="en-US" smtClean="0"/>
              <a:t>28</a:t>
            </a:fld>
            <a:endParaRPr lang="en-US"/>
          </a:p>
        </p:txBody>
      </p:sp>
    </p:spTree>
    <p:extLst>
      <p:ext uri="{BB962C8B-B14F-4D97-AF65-F5344CB8AC3E}">
        <p14:creationId xmlns:p14="http://schemas.microsoft.com/office/powerpoint/2010/main" val="8024380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4"/>
            <a:ext cx="10515600" cy="3827031"/>
          </a:xfrm>
        </p:spPr>
        <p:txBody>
          <a:bodyPr>
            <a:normAutofit/>
          </a:bodyPr>
          <a:lstStyle/>
          <a:p>
            <a:pPr marL="0" lvl="1" indent="0">
              <a:spcBef>
                <a:spcPts val="1000"/>
              </a:spcBef>
              <a:buNone/>
            </a:pPr>
            <a:r>
              <a:rPr lang="en-US" sz="2800" dirty="0" smtClean="0"/>
              <a:t>Most data transformation operations can be seen as many cell-level transformation operations: </a:t>
            </a:r>
          </a:p>
          <a:p>
            <a:pPr marL="457200" lvl="1" indent="-457200">
              <a:spcBef>
                <a:spcPts val="1000"/>
              </a:spcBef>
            </a:pPr>
            <a:r>
              <a:rPr lang="en-US" sz="2800" b="1" dirty="0" smtClean="0">
                <a:latin typeface="Courier" charset="0"/>
                <a:ea typeface="Courier" charset="0"/>
                <a:cs typeface="Courier" charset="0"/>
              </a:rPr>
              <a:t>Add</a:t>
            </a:r>
            <a:endParaRPr lang="en-US" sz="2800" dirty="0" smtClean="0"/>
          </a:p>
          <a:p>
            <a:pPr marL="457200" lvl="1" indent="-457200">
              <a:spcBef>
                <a:spcPts val="1000"/>
              </a:spcBef>
            </a:pPr>
            <a:r>
              <a:rPr lang="en-US" sz="2800" b="1" dirty="0" smtClean="0">
                <a:latin typeface="Courier New" charset="0"/>
                <a:ea typeface="Courier New" charset="0"/>
                <a:cs typeface="Courier New" charset="0"/>
              </a:rPr>
              <a:t>Remove</a:t>
            </a:r>
          </a:p>
          <a:p>
            <a:pPr marL="457200" lvl="1" indent="-457200">
              <a:spcBef>
                <a:spcPts val="1000"/>
              </a:spcBef>
            </a:pPr>
            <a:r>
              <a:rPr lang="en-US" sz="2800" b="1" dirty="0" smtClean="0">
                <a:latin typeface="Courier New" charset="0"/>
                <a:ea typeface="Courier New" charset="0"/>
                <a:cs typeface="Courier New" charset="0"/>
              </a:rPr>
              <a:t>Move</a:t>
            </a:r>
          </a:p>
          <a:p>
            <a:pPr marL="457200" lvl="1" indent="-457200">
              <a:spcBef>
                <a:spcPts val="1000"/>
              </a:spcBef>
            </a:pPr>
            <a:r>
              <a:rPr lang="en-US" sz="2800" b="1" dirty="0" smtClean="0">
                <a:latin typeface="Courier" charset="0"/>
                <a:ea typeface="Courier" charset="0"/>
                <a:cs typeface="Courier" charset="0"/>
              </a:rPr>
              <a:t>Transform</a:t>
            </a:r>
            <a:endParaRPr lang="en-US" sz="2800" dirty="0" smtClean="0"/>
          </a:p>
          <a:p>
            <a:pPr marL="914400" lvl="1" indent="-457200">
              <a:buFont typeface="+mj-lt"/>
              <a:buAutoNum type="arabicPeriod"/>
            </a:pPr>
            <a:endParaRPr lang="en-US" sz="2800" dirty="0"/>
          </a:p>
          <a:p>
            <a:pPr marL="914400" lvl="1" indent="-457200">
              <a:buFont typeface="+mj-lt"/>
              <a:buAutoNum type="arabicPeriod"/>
            </a:pPr>
            <a:endParaRPr lang="en-US" sz="2800" dirty="0" smtClean="0"/>
          </a:p>
        </p:txBody>
      </p:sp>
      <p:sp>
        <p:nvSpPr>
          <p:cNvPr id="2" name="Title 1"/>
          <p:cNvSpPr>
            <a:spLocks noGrp="1"/>
          </p:cNvSpPr>
          <p:nvPr>
            <p:ph type="title"/>
          </p:nvPr>
        </p:nvSpPr>
        <p:spPr/>
        <p:txBody>
          <a:bodyPr/>
          <a:lstStyle/>
          <a:p>
            <a:r>
              <a:rPr lang="en-US" dirty="0"/>
              <a:t>Observation about Data Transformation Ops</a:t>
            </a:r>
          </a:p>
        </p:txBody>
      </p:sp>
    </p:spTree>
    <p:extLst>
      <p:ext uri="{BB962C8B-B14F-4D97-AF65-F5344CB8AC3E}">
        <p14:creationId xmlns:p14="http://schemas.microsoft.com/office/powerpoint/2010/main" val="11950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Traditional Data Transformation is Expensive</a:t>
            </a:r>
            <a:endParaRPr lang="en-US" dirty="0"/>
          </a:p>
        </p:txBody>
      </p:sp>
      <p:cxnSp>
        <p:nvCxnSpPr>
          <p:cNvPr id="11" name="Straight Arrow Connector 10"/>
          <p:cNvCxnSpPr/>
          <p:nvPr/>
        </p:nvCxnSpPr>
        <p:spPr>
          <a:xfrm>
            <a:off x="4707467" y="3420533"/>
            <a:ext cx="27432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261624" y="1885060"/>
            <a:ext cx="4563534" cy="461665"/>
          </a:xfrm>
          <a:prstGeom prst="rect">
            <a:avLst/>
          </a:prstGeom>
          <a:noFill/>
        </p:spPr>
        <p:txBody>
          <a:bodyPr wrap="square" rtlCol="0">
            <a:spAutoFit/>
          </a:bodyPr>
          <a:lstStyle/>
          <a:p>
            <a:pPr algn="ctr"/>
            <a:r>
              <a:rPr lang="en-US" altLang="zh-CN" sz="2400" dirty="0"/>
              <a:t>S</a:t>
            </a:r>
            <a:r>
              <a:rPr lang="en-US" sz="2400" dirty="0" smtClean="0"/>
              <a:t>tructured Contact Information</a:t>
            </a:r>
            <a:endParaRPr lang="en-US" sz="2400" dirty="0"/>
          </a:p>
        </p:txBody>
      </p:sp>
      <p:sp>
        <p:nvSpPr>
          <p:cNvPr id="29" name="Rectangle 28"/>
          <p:cNvSpPr/>
          <p:nvPr/>
        </p:nvSpPr>
        <p:spPr>
          <a:xfrm>
            <a:off x="5843366" y="2487398"/>
            <a:ext cx="505267" cy="923330"/>
          </a:xfrm>
          <a:prstGeom prst="rect">
            <a:avLst/>
          </a:prstGeom>
          <a:noFill/>
        </p:spPr>
        <p:txBody>
          <a:bodyPr wrap="none" lIns="91440" tIns="45720" rIns="91440" bIns="45720">
            <a:spAutoFit/>
          </a:bodyPr>
          <a:lstStyle/>
          <a:p>
            <a:pPr algn="ctr"/>
            <a:r>
              <a:rPr lang="en-US" sz="5400" b="1" cap="none" spc="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30" name="TextBox 29"/>
          <p:cNvSpPr txBox="1"/>
          <p:nvPr/>
        </p:nvSpPr>
        <p:spPr>
          <a:xfrm>
            <a:off x="1623715" y="5165645"/>
            <a:ext cx="8944567" cy="830997"/>
          </a:xfrm>
          <a:prstGeom prst="rect">
            <a:avLst/>
          </a:prstGeom>
          <a:noFill/>
        </p:spPr>
        <p:txBody>
          <a:bodyPr wrap="square" rtlCol="0">
            <a:spAutoFit/>
          </a:bodyPr>
          <a:lstStyle/>
          <a:p>
            <a:pPr marL="342900" indent="-342900">
              <a:buAutoNum type="arabicPeriod"/>
            </a:pPr>
            <a:r>
              <a:rPr lang="en-US" sz="2400" dirty="0" smtClean="0"/>
              <a:t>Use Excels</a:t>
            </a:r>
          </a:p>
          <a:p>
            <a:pPr marL="342900" indent="-342900">
              <a:buAutoNum type="arabicPeriod"/>
            </a:pPr>
            <a:r>
              <a:rPr lang="en-US" sz="2400" dirty="0" smtClean="0"/>
              <a:t>Write programs</a:t>
            </a:r>
          </a:p>
        </p:txBody>
      </p:sp>
      <p:graphicFrame>
        <p:nvGraphicFramePr>
          <p:cNvPr id="33" name="Table 32"/>
          <p:cNvGraphicFramePr>
            <a:graphicFrameLocks noGrp="1"/>
          </p:cNvGraphicFramePr>
          <p:nvPr>
            <p:extLst/>
          </p:nvPr>
        </p:nvGraphicFramePr>
        <p:xfrm>
          <a:off x="2332567" y="2520944"/>
          <a:ext cx="1849966" cy="1752946"/>
        </p:xfrm>
        <a:graphic>
          <a:graphicData uri="http://schemas.openxmlformats.org/drawingml/2006/table">
            <a:tbl>
              <a:tblPr firstRow="1" bandRow="1">
                <a:tableStyleId>{5C22544A-7EE6-4342-B048-85BDC9FD1C3A}</a:tableStyleId>
              </a:tblPr>
              <a:tblGrid>
                <a:gridCol w="906105"/>
                <a:gridCol w="943861"/>
              </a:tblGrid>
              <a:tr h="1338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effectLst/>
                          <a:latin typeface="Calibri" charset="0"/>
                          <a:ea typeface="Calibri" charset="0"/>
                          <a:cs typeface="Calibri" charset="0"/>
                        </a:rPr>
                        <a:t>Bureau of I.A.</a:t>
                      </a:r>
                    </a:p>
                  </a:txBody>
                  <a:tcPr marL="35003" marR="35003" marT="17502" marB="17502"/>
                </a:tc>
                <a:tc>
                  <a:txBody>
                    <a:bodyPr/>
                    <a:lstStyle/>
                    <a:p>
                      <a:endParaRPr lang="en-US" sz="800"/>
                    </a:p>
                  </a:txBody>
                  <a:tcPr marL="35003" marR="35003" marT="17502" marB="17502"/>
                </a:tc>
              </a:tr>
              <a:tr h="1338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effectLst/>
                          <a:latin typeface="Calibri" charset="0"/>
                          <a:ea typeface="Calibri" charset="0"/>
                          <a:cs typeface="Calibri" charset="0"/>
                        </a:rPr>
                        <a:t>Regional Director</a:t>
                      </a:r>
                    </a:p>
                  </a:txBody>
                  <a:tcPr marL="35003" marR="35003" marT="17502" marB="1750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effectLst/>
                          <a:latin typeface="Calibri" charset="0"/>
                          <a:ea typeface="Calibri" charset="0"/>
                          <a:cs typeface="Calibri" charset="0"/>
                        </a:rPr>
                        <a:t>Numbers</a:t>
                      </a:r>
                    </a:p>
                  </a:txBody>
                  <a:tcPr marL="35003" marR="35003" marT="17502" marB="17502"/>
                </a:tc>
              </a:tr>
              <a:tr h="1338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effectLst/>
                          <a:latin typeface="Calibri" charset="0"/>
                          <a:ea typeface="Calibri" charset="0"/>
                          <a:cs typeface="Calibri" charset="0"/>
                        </a:rPr>
                        <a:t>Niles C.</a:t>
                      </a:r>
                    </a:p>
                  </a:txBody>
                  <a:tcPr marL="35003" marR="35003" marT="17502" marB="1750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800" dirty="0" err="1" smtClean="0">
                          <a:effectLst/>
                          <a:latin typeface="Calibri" charset="0"/>
                          <a:ea typeface="Calibri" charset="0"/>
                          <a:cs typeface="Calibri" charset="0"/>
                        </a:rPr>
                        <a:t>Tel</a:t>
                      </a:r>
                      <a:r>
                        <a:rPr lang="mr-IN" sz="800" dirty="0" smtClean="0">
                          <a:effectLst/>
                          <a:latin typeface="Calibri" charset="0"/>
                          <a:ea typeface="Calibri" charset="0"/>
                          <a:cs typeface="Calibri" charset="0"/>
                        </a:rPr>
                        <a:t>:(800)645-8397</a:t>
                      </a:r>
                    </a:p>
                  </a:txBody>
                  <a:tcPr marL="35003" marR="35003" marT="17502" marB="17502"/>
                </a:tc>
              </a:tr>
              <a:tr h="133830">
                <a:tc>
                  <a:txBody>
                    <a:bodyPr/>
                    <a:lstStyle/>
                    <a:p>
                      <a:endParaRPr lang="en-US" sz="800"/>
                    </a:p>
                  </a:txBody>
                  <a:tcPr marL="35003" marR="35003" marT="17502" marB="1750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800" dirty="0" err="1" smtClean="0">
                          <a:effectLst/>
                          <a:latin typeface="Calibri" charset="0"/>
                          <a:ea typeface="Calibri" charset="0"/>
                          <a:cs typeface="Calibri" charset="0"/>
                        </a:rPr>
                        <a:t>Fax</a:t>
                      </a:r>
                      <a:r>
                        <a:rPr lang="mr-IN" sz="800" dirty="0" smtClean="0">
                          <a:effectLst/>
                          <a:latin typeface="Calibri" charset="0"/>
                          <a:ea typeface="Calibri" charset="0"/>
                          <a:cs typeface="Calibri" charset="0"/>
                        </a:rPr>
                        <a:t>:(907)586-7252</a:t>
                      </a:r>
                    </a:p>
                  </a:txBody>
                  <a:tcPr marL="35003" marR="35003" marT="17502" marB="17502"/>
                </a:tc>
              </a:tr>
              <a:tr h="133830">
                <a:tc>
                  <a:txBody>
                    <a:bodyPr/>
                    <a:lstStyle/>
                    <a:p>
                      <a:endParaRPr lang="en-US" sz="800"/>
                    </a:p>
                  </a:txBody>
                  <a:tcPr marL="35003" marR="35003" marT="17502" marB="17502"/>
                </a:tc>
                <a:tc>
                  <a:txBody>
                    <a:bodyPr/>
                    <a:lstStyle/>
                    <a:p>
                      <a:endParaRPr lang="en-US" sz="800" dirty="0"/>
                    </a:p>
                  </a:txBody>
                  <a:tcPr marL="35003" marR="35003" marT="17502" marB="17502"/>
                </a:tc>
              </a:tr>
              <a:tr h="1338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effectLst/>
                          <a:latin typeface="Calibri" charset="0"/>
                          <a:ea typeface="Calibri" charset="0"/>
                          <a:cs typeface="Calibri" charset="0"/>
                        </a:rPr>
                        <a:t>Jean H.</a:t>
                      </a:r>
                    </a:p>
                  </a:txBody>
                  <a:tcPr marL="35003" marR="35003" marT="17502" marB="1750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800" dirty="0" err="1" smtClean="0">
                          <a:effectLst/>
                          <a:latin typeface="Calibri" charset="0"/>
                          <a:ea typeface="Calibri" charset="0"/>
                          <a:cs typeface="Calibri" charset="0"/>
                        </a:rPr>
                        <a:t>Tel</a:t>
                      </a:r>
                      <a:r>
                        <a:rPr lang="mr-IN" sz="800" dirty="0" smtClean="0">
                          <a:effectLst/>
                          <a:latin typeface="Calibri" charset="0"/>
                          <a:ea typeface="Calibri" charset="0"/>
                          <a:cs typeface="Calibri" charset="0"/>
                        </a:rPr>
                        <a:t>:(918)781-4600</a:t>
                      </a:r>
                    </a:p>
                  </a:txBody>
                  <a:tcPr marL="35003" marR="35003" marT="17502" marB="17502"/>
                </a:tc>
              </a:tr>
              <a:tr h="133830">
                <a:tc>
                  <a:txBody>
                    <a:bodyPr/>
                    <a:lstStyle/>
                    <a:p>
                      <a:endParaRPr lang="en-US" sz="800" dirty="0"/>
                    </a:p>
                  </a:txBody>
                  <a:tcPr marL="35003" marR="35003" marT="17502" marB="1750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800" dirty="0" err="1" smtClean="0">
                          <a:effectLst/>
                          <a:latin typeface="Calibri" charset="0"/>
                          <a:ea typeface="Calibri" charset="0"/>
                          <a:cs typeface="Calibri" charset="0"/>
                        </a:rPr>
                        <a:t>Fax</a:t>
                      </a:r>
                      <a:r>
                        <a:rPr lang="mr-IN" sz="800" dirty="0" smtClean="0">
                          <a:effectLst/>
                          <a:latin typeface="Calibri" charset="0"/>
                          <a:ea typeface="Calibri" charset="0"/>
                          <a:cs typeface="Calibri" charset="0"/>
                        </a:rPr>
                        <a:t>:(918)781-4604</a:t>
                      </a:r>
                    </a:p>
                  </a:txBody>
                  <a:tcPr marL="35003" marR="35003" marT="17502" marB="17502"/>
                </a:tc>
              </a:tr>
              <a:tr h="133830">
                <a:tc>
                  <a:txBody>
                    <a:bodyPr/>
                    <a:lstStyle/>
                    <a:p>
                      <a:endParaRPr lang="en-US" sz="800" dirty="0"/>
                    </a:p>
                  </a:txBody>
                  <a:tcPr marL="35003" marR="35003" marT="17502" marB="17502"/>
                </a:tc>
                <a:tc>
                  <a:txBody>
                    <a:bodyPr/>
                    <a:lstStyle/>
                    <a:p>
                      <a:endParaRPr lang="en-US" sz="800" dirty="0"/>
                    </a:p>
                  </a:txBody>
                  <a:tcPr marL="35003" marR="35003" marT="17502" marB="17502"/>
                </a:tc>
              </a:tr>
              <a:tr h="1338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effectLst/>
                          <a:latin typeface="Calibri" charset="0"/>
                          <a:ea typeface="Calibri" charset="0"/>
                          <a:cs typeface="Calibri" charset="0"/>
                        </a:rPr>
                        <a:t>Frank K.</a:t>
                      </a:r>
                    </a:p>
                  </a:txBody>
                  <a:tcPr marL="35003" marR="35003" marT="17502" marB="1750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800" dirty="0" err="1" smtClean="0">
                          <a:effectLst/>
                          <a:latin typeface="Calibri" charset="0"/>
                          <a:ea typeface="Calibri" charset="0"/>
                          <a:cs typeface="Calibri" charset="0"/>
                        </a:rPr>
                        <a:t>Tel</a:t>
                      </a:r>
                      <a:r>
                        <a:rPr lang="mr-IN" sz="800" dirty="0" smtClean="0">
                          <a:effectLst/>
                          <a:latin typeface="Calibri" charset="0"/>
                          <a:ea typeface="Calibri" charset="0"/>
                          <a:cs typeface="Calibri" charset="0"/>
                        </a:rPr>
                        <a:t>:(615)564-6500</a:t>
                      </a:r>
                    </a:p>
                  </a:txBody>
                  <a:tcPr marL="35003" marR="35003" marT="17502" marB="17502"/>
                </a:tc>
              </a:tr>
              <a:tr h="1837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00" dirty="0" smtClean="0">
                        <a:effectLst/>
                        <a:latin typeface="Calibri" charset="0"/>
                        <a:ea typeface="Calibri" charset="0"/>
                        <a:cs typeface="Calibri" charset="0"/>
                      </a:endParaRPr>
                    </a:p>
                  </a:txBody>
                  <a:tcPr marL="35003" marR="35003" marT="17502" marB="1750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800" dirty="0" err="1" smtClean="0">
                          <a:effectLst/>
                          <a:latin typeface="Calibri" charset="0"/>
                          <a:ea typeface="Calibri" charset="0"/>
                          <a:cs typeface="Calibri" charset="0"/>
                        </a:rPr>
                        <a:t>Fax</a:t>
                      </a:r>
                      <a:r>
                        <a:rPr lang="mr-IN" sz="800" dirty="0" smtClean="0">
                          <a:effectLst/>
                          <a:latin typeface="Calibri" charset="0"/>
                          <a:ea typeface="Calibri" charset="0"/>
                          <a:cs typeface="Calibri" charset="0"/>
                        </a:rPr>
                        <a:t>:(615)564-6701</a:t>
                      </a:r>
                    </a:p>
                  </a:txBody>
                  <a:tcPr marL="35003" marR="35003" marT="17502" marB="17502"/>
                </a:tc>
              </a:tr>
              <a:tr h="13383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mr-IN" sz="800" dirty="0" smtClean="0">
                          <a:effectLst/>
                          <a:latin typeface="Calibri" charset="0"/>
                          <a:ea typeface="Calibri" charset="0"/>
                          <a:cs typeface="Calibri" charset="0"/>
                        </a:rPr>
                        <a:t>…</a:t>
                      </a:r>
                      <a:endParaRPr lang="en-US" sz="800" dirty="0" smtClean="0">
                        <a:effectLst/>
                        <a:latin typeface="Calibri" charset="0"/>
                        <a:ea typeface="Calibri" charset="0"/>
                        <a:cs typeface="Calibri" charset="0"/>
                      </a:endParaRPr>
                    </a:p>
                  </a:txBody>
                  <a:tcPr marL="35003" marR="35003" marT="17502" marB="17502"/>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mr-IN" sz="800" dirty="0" smtClean="0">
                        <a:effectLst/>
                        <a:latin typeface="Calibri" charset="0"/>
                        <a:ea typeface="Calibri" charset="0"/>
                        <a:cs typeface="Calibri" charset="0"/>
                      </a:endParaRPr>
                    </a:p>
                  </a:txBody>
                  <a:tcPr marL="35003" marR="35003" marT="17502" marB="17502"/>
                </a:tc>
              </a:tr>
            </a:tbl>
          </a:graphicData>
        </a:graphic>
      </p:graphicFrame>
      <p:graphicFrame>
        <p:nvGraphicFramePr>
          <p:cNvPr id="13" name="Table 12"/>
          <p:cNvGraphicFramePr>
            <a:graphicFrameLocks noGrp="1"/>
          </p:cNvGraphicFramePr>
          <p:nvPr>
            <p:extLst/>
          </p:nvPr>
        </p:nvGraphicFramePr>
        <p:xfrm>
          <a:off x="1431452" y="1895635"/>
          <a:ext cx="3084315" cy="3039441"/>
        </p:xfrm>
        <a:graphic>
          <a:graphicData uri="http://schemas.openxmlformats.org/drawingml/2006/table">
            <a:tbl>
              <a:tblPr bandRow="1">
                <a:tableStyleId>{5C22544A-7EE6-4342-B048-85BDC9FD1C3A}</a:tableStyleId>
              </a:tblPr>
              <a:tblGrid>
                <a:gridCol w="1510683"/>
                <a:gridCol w="1573632"/>
              </a:tblGrid>
              <a:tr h="2733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Bureau of I.A.</a:t>
                      </a:r>
                    </a:p>
                  </a:txBody>
                  <a:tcPr marL="58358" marR="58358" marT="29180" marB="29180"/>
                </a:tc>
                <a:tc>
                  <a:txBody>
                    <a:bodyPr/>
                    <a:lstStyle/>
                    <a:p>
                      <a:endParaRPr lang="en-US" sz="1400"/>
                    </a:p>
                  </a:txBody>
                  <a:tcPr marL="58358" marR="58358" marT="29180" marB="29180"/>
                </a:tc>
              </a:tr>
              <a:tr h="2733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Regional Director</a:t>
                      </a:r>
                    </a:p>
                  </a:txBody>
                  <a:tcPr marL="58358" marR="58358" marT="29180" marB="291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Numbers</a:t>
                      </a:r>
                    </a:p>
                  </a:txBody>
                  <a:tcPr marL="58358" marR="58358" marT="29180" marB="29180"/>
                </a:tc>
              </a:tr>
              <a:tr h="2733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Niles C.</a:t>
                      </a:r>
                    </a:p>
                  </a:txBody>
                  <a:tcPr marL="58358" marR="58358" marT="29180" marB="291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err="1" smtClean="0">
                          <a:effectLst/>
                          <a:latin typeface="Calibri" charset="0"/>
                          <a:ea typeface="Calibri" charset="0"/>
                          <a:cs typeface="Calibri" charset="0"/>
                        </a:rPr>
                        <a:t>Tel</a:t>
                      </a:r>
                      <a:r>
                        <a:rPr lang="mr-IN" sz="1400" dirty="0" smtClean="0">
                          <a:effectLst/>
                          <a:latin typeface="Calibri" charset="0"/>
                          <a:ea typeface="Calibri" charset="0"/>
                          <a:cs typeface="Calibri" charset="0"/>
                        </a:rPr>
                        <a:t>:(800)645-8397</a:t>
                      </a:r>
                    </a:p>
                  </a:txBody>
                  <a:tcPr marL="58358" marR="58358" marT="29180" marB="29180"/>
                </a:tc>
              </a:tr>
              <a:tr h="273316">
                <a:tc>
                  <a:txBody>
                    <a:bodyPr/>
                    <a:lstStyle/>
                    <a:p>
                      <a:endParaRPr lang="en-US" sz="1400"/>
                    </a:p>
                  </a:txBody>
                  <a:tcPr marL="58358" marR="58358" marT="29180" marB="291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err="1" smtClean="0">
                          <a:effectLst/>
                          <a:latin typeface="Calibri" charset="0"/>
                          <a:ea typeface="Calibri" charset="0"/>
                          <a:cs typeface="Calibri" charset="0"/>
                        </a:rPr>
                        <a:t>Fax</a:t>
                      </a:r>
                      <a:r>
                        <a:rPr lang="mr-IN" sz="1400" dirty="0" smtClean="0">
                          <a:effectLst/>
                          <a:latin typeface="Calibri" charset="0"/>
                          <a:ea typeface="Calibri" charset="0"/>
                          <a:cs typeface="Calibri" charset="0"/>
                        </a:rPr>
                        <a:t>:(907)586-7252</a:t>
                      </a:r>
                    </a:p>
                  </a:txBody>
                  <a:tcPr marL="58358" marR="58358" marT="29180" marB="29180"/>
                </a:tc>
              </a:tr>
              <a:tr h="273316">
                <a:tc>
                  <a:txBody>
                    <a:bodyPr/>
                    <a:lstStyle/>
                    <a:p>
                      <a:endParaRPr lang="en-US" sz="1400"/>
                    </a:p>
                  </a:txBody>
                  <a:tcPr marL="58358" marR="58358" marT="29180" marB="29180"/>
                </a:tc>
                <a:tc>
                  <a:txBody>
                    <a:bodyPr/>
                    <a:lstStyle/>
                    <a:p>
                      <a:endParaRPr lang="en-US" sz="1400" dirty="0"/>
                    </a:p>
                  </a:txBody>
                  <a:tcPr marL="58358" marR="58358" marT="29180" marB="29180"/>
                </a:tc>
              </a:tr>
              <a:tr h="2733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Jean H.</a:t>
                      </a:r>
                    </a:p>
                  </a:txBody>
                  <a:tcPr marL="58358" marR="58358" marT="29180" marB="291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err="1" smtClean="0">
                          <a:effectLst/>
                          <a:latin typeface="Calibri" charset="0"/>
                          <a:ea typeface="Calibri" charset="0"/>
                          <a:cs typeface="Calibri" charset="0"/>
                        </a:rPr>
                        <a:t>Tel</a:t>
                      </a:r>
                      <a:r>
                        <a:rPr lang="mr-IN" sz="1400" dirty="0" smtClean="0">
                          <a:effectLst/>
                          <a:latin typeface="Calibri" charset="0"/>
                          <a:ea typeface="Calibri" charset="0"/>
                          <a:cs typeface="Calibri" charset="0"/>
                        </a:rPr>
                        <a:t>:(918)781-4600</a:t>
                      </a:r>
                    </a:p>
                  </a:txBody>
                  <a:tcPr marL="58358" marR="58358" marT="29180" marB="29180"/>
                </a:tc>
              </a:tr>
              <a:tr h="273316">
                <a:tc>
                  <a:txBody>
                    <a:bodyPr/>
                    <a:lstStyle/>
                    <a:p>
                      <a:endParaRPr lang="en-US" sz="1400" dirty="0"/>
                    </a:p>
                  </a:txBody>
                  <a:tcPr marL="58358" marR="58358" marT="29180" marB="291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err="1" smtClean="0">
                          <a:effectLst/>
                          <a:latin typeface="Calibri" charset="0"/>
                          <a:ea typeface="Calibri" charset="0"/>
                          <a:cs typeface="Calibri" charset="0"/>
                        </a:rPr>
                        <a:t>Fax</a:t>
                      </a:r>
                      <a:r>
                        <a:rPr lang="mr-IN" sz="1400" dirty="0" smtClean="0">
                          <a:effectLst/>
                          <a:latin typeface="Calibri" charset="0"/>
                          <a:ea typeface="Calibri" charset="0"/>
                          <a:cs typeface="Calibri" charset="0"/>
                        </a:rPr>
                        <a:t>:(918)781-4604</a:t>
                      </a:r>
                    </a:p>
                  </a:txBody>
                  <a:tcPr marL="58358" marR="58358" marT="29180" marB="29180"/>
                </a:tc>
              </a:tr>
              <a:tr h="273316">
                <a:tc>
                  <a:txBody>
                    <a:bodyPr/>
                    <a:lstStyle/>
                    <a:p>
                      <a:endParaRPr lang="en-US" sz="1400" dirty="0"/>
                    </a:p>
                  </a:txBody>
                  <a:tcPr marL="58358" marR="58358" marT="29180" marB="29180"/>
                </a:tc>
                <a:tc>
                  <a:txBody>
                    <a:bodyPr/>
                    <a:lstStyle/>
                    <a:p>
                      <a:endParaRPr lang="en-US" sz="1400" dirty="0"/>
                    </a:p>
                  </a:txBody>
                  <a:tcPr marL="58358" marR="58358" marT="29180" marB="29180"/>
                </a:tc>
              </a:tr>
              <a:tr h="2733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Frank K.</a:t>
                      </a:r>
                    </a:p>
                  </a:txBody>
                  <a:tcPr marL="58358" marR="58358" marT="29180" marB="291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err="1" smtClean="0">
                          <a:effectLst/>
                          <a:latin typeface="Calibri" charset="0"/>
                          <a:ea typeface="Calibri" charset="0"/>
                          <a:cs typeface="Calibri" charset="0"/>
                        </a:rPr>
                        <a:t>Tel</a:t>
                      </a:r>
                      <a:r>
                        <a:rPr lang="mr-IN" sz="1400" dirty="0" smtClean="0">
                          <a:effectLst/>
                          <a:latin typeface="Calibri" charset="0"/>
                          <a:ea typeface="Calibri" charset="0"/>
                          <a:cs typeface="Calibri" charset="0"/>
                        </a:rPr>
                        <a:t>:(615)564-6500</a:t>
                      </a:r>
                    </a:p>
                  </a:txBody>
                  <a:tcPr marL="58358" marR="58358" marT="29180" marB="29180"/>
                </a:tc>
              </a:tr>
              <a:tr h="3062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effectLst/>
                        <a:latin typeface="Calibri" charset="0"/>
                        <a:ea typeface="Calibri" charset="0"/>
                        <a:cs typeface="Calibri" charset="0"/>
                      </a:endParaRPr>
                    </a:p>
                  </a:txBody>
                  <a:tcPr marL="58358" marR="58358" marT="29180" marB="291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err="1" smtClean="0">
                          <a:effectLst/>
                          <a:latin typeface="Calibri" charset="0"/>
                          <a:ea typeface="Calibri" charset="0"/>
                          <a:cs typeface="Calibri" charset="0"/>
                        </a:rPr>
                        <a:t>Fax</a:t>
                      </a:r>
                      <a:r>
                        <a:rPr lang="mr-IN" sz="1400" dirty="0" smtClean="0">
                          <a:effectLst/>
                          <a:latin typeface="Calibri" charset="0"/>
                          <a:ea typeface="Calibri" charset="0"/>
                          <a:cs typeface="Calibri" charset="0"/>
                        </a:rPr>
                        <a:t>:(615)564-6701</a:t>
                      </a:r>
                    </a:p>
                  </a:txBody>
                  <a:tcPr marL="58358" marR="58358" marT="29180" marB="29180"/>
                </a:tc>
              </a:tr>
              <a:tr h="27331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mr-IN" sz="1400" dirty="0" smtClean="0">
                          <a:effectLst/>
                          <a:latin typeface="Calibri" charset="0"/>
                          <a:ea typeface="Calibri" charset="0"/>
                          <a:cs typeface="Calibri" charset="0"/>
                        </a:rPr>
                        <a:t>…</a:t>
                      </a:r>
                      <a:endParaRPr lang="en-US" sz="1400" dirty="0" smtClean="0">
                        <a:effectLst/>
                        <a:latin typeface="Calibri" charset="0"/>
                        <a:ea typeface="Calibri" charset="0"/>
                        <a:cs typeface="Calibri" charset="0"/>
                      </a:endParaRPr>
                    </a:p>
                  </a:txBody>
                  <a:tcPr marL="58358" marR="58358" marT="29180" marB="29180"/>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mr-IN" sz="800" dirty="0" smtClean="0">
                        <a:effectLst/>
                        <a:latin typeface="Calibri" charset="0"/>
                        <a:ea typeface="Calibri" charset="0"/>
                        <a:cs typeface="Calibri" charset="0"/>
                      </a:endParaRPr>
                    </a:p>
                  </a:txBody>
                  <a:tcPr marL="35003" marR="35003" marT="17502" marB="17502"/>
                </a:tc>
              </a:tr>
            </a:tbl>
          </a:graphicData>
        </a:graphic>
      </p:graphicFrame>
      <p:sp>
        <p:nvSpPr>
          <p:cNvPr id="14" name="TextBox 13"/>
          <p:cNvSpPr txBox="1"/>
          <p:nvPr/>
        </p:nvSpPr>
        <p:spPr>
          <a:xfrm>
            <a:off x="838200" y="1358584"/>
            <a:ext cx="4563534" cy="461665"/>
          </a:xfrm>
          <a:prstGeom prst="rect">
            <a:avLst/>
          </a:prstGeom>
          <a:noFill/>
        </p:spPr>
        <p:txBody>
          <a:bodyPr wrap="square" rtlCol="0">
            <a:spAutoFit/>
          </a:bodyPr>
          <a:lstStyle/>
          <a:p>
            <a:pPr algn="ctr"/>
            <a:r>
              <a:rPr lang="en-US" sz="2400" dirty="0" smtClean="0"/>
              <a:t>Unstructured Contact Information</a:t>
            </a:r>
            <a:endParaRPr lang="en-US" sz="2400" dirty="0"/>
          </a:p>
        </p:txBody>
      </p:sp>
      <p:graphicFrame>
        <p:nvGraphicFramePr>
          <p:cNvPr id="15" name="Table 14"/>
          <p:cNvGraphicFramePr>
            <a:graphicFrameLocks noGrp="1"/>
          </p:cNvGraphicFramePr>
          <p:nvPr>
            <p:extLst/>
          </p:nvPr>
        </p:nvGraphicFramePr>
        <p:xfrm>
          <a:off x="7732982" y="2541098"/>
          <a:ext cx="3620818" cy="1758870"/>
        </p:xfrm>
        <a:graphic>
          <a:graphicData uri="http://schemas.openxmlformats.org/drawingml/2006/table">
            <a:tbl>
              <a:tblPr firstRow="1" bandRow="1">
                <a:tableStyleId>{5C22544A-7EE6-4342-B048-85BDC9FD1C3A}</a:tableStyleId>
              </a:tblPr>
              <a:tblGrid>
                <a:gridCol w="858337"/>
                <a:gridCol w="1340616"/>
                <a:gridCol w="1421865"/>
              </a:tblGrid>
              <a:tr h="351774">
                <a:tc>
                  <a:txBody>
                    <a:bodyPr/>
                    <a:lstStyle/>
                    <a:p>
                      <a:endParaRPr lang="en-US" sz="1400" dirty="0"/>
                    </a:p>
                  </a:txBody>
                  <a:tcPr marL="109687" marR="109687" marT="54843" marB="54843"/>
                </a:tc>
                <a:tc>
                  <a:txBody>
                    <a:bodyPr/>
                    <a:lstStyle/>
                    <a:p>
                      <a:r>
                        <a:rPr lang="en-US" altLang="zh-CN" sz="1400" dirty="0" smtClean="0"/>
                        <a:t>Tel</a:t>
                      </a:r>
                      <a:endParaRPr lang="en-US" sz="1400" dirty="0"/>
                    </a:p>
                  </a:txBody>
                  <a:tcPr marL="109687" marR="109687" marT="54843" marB="54843"/>
                </a:tc>
                <a:tc>
                  <a:txBody>
                    <a:bodyPr/>
                    <a:lstStyle/>
                    <a:p>
                      <a:r>
                        <a:rPr lang="en-US" altLang="zh-CN" sz="1400" dirty="0" smtClean="0"/>
                        <a:t>Fax</a:t>
                      </a:r>
                      <a:endParaRPr lang="en-US" sz="1400" dirty="0"/>
                    </a:p>
                  </a:txBody>
                  <a:tcPr marL="109687" marR="109687" marT="54843" marB="54843"/>
                </a:tc>
              </a:tr>
              <a:tr h="3517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Niles C.</a:t>
                      </a:r>
                    </a:p>
                  </a:txBody>
                  <a:tcPr marL="109687" marR="109687" marT="54843" marB="54843"/>
                </a:tc>
                <a:tc>
                  <a:txBody>
                    <a:bodyPr/>
                    <a:lstStyle/>
                    <a:p>
                      <a:r>
                        <a:rPr lang="en-US" altLang="zh-CN" sz="1400" dirty="0" smtClean="0">
                          <a:effectLst/>
                          <a:latin typeface="Calibri" charset="0"/>
                          <a:ea typeface="Calibri" charset="0"/>
                          <a:cs typeface="Calibri" charset="0"/>
                        </a:rPr>
                        <a:t>(</a:t>
                      </a:r>
                      <a:r>
                        <a:rPr lang="mr-IN" sz="1400" dirty="0" smtClean="0">
                          <a:effectLst/>
                          <a:latin typeface="Calibri" charset="0"/>
                          <a:ea typeface="Calibri" charset="0"/>
                          <a:cs typeface="Calibri" charset="0"/>
                        </a:rPr>
                        <a:t>800)645-8397</a:t>
                      </a:r>
                      <a:endParaRPr lang="en-US" sz="1400" dirty="0"/>
                    </a:p>
                  </a:txBody>
                  <a:tcPr marL="109687" marR="109687" marT="54843" marB="5484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smtClean="0">
                          <a:effectLst/>
                          <a:latin typeface="Calibri" charset="0"/>
                          <a:ea typeface="Calibri" charset="0"/>
                          <a:cs typeface="Calibri" charset="0"/>
                        </a:rPr>
                        <a:t>(907)586-7252</a:t>
                      </a:r>
                    </a:p>
                  </a:txBody>
                  <a:tcPr marL="109687" marR="109687" marT="54843" marB="54843"/>
                </a:tc>
              </a:tr>
              <a:tr h="3517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Jean H.</a:t>
                      </a:r>
                    </a:p>
                  </a:txBody>
                  <a:tcPr marL="109687" marR="109687" marT="54843" marB="54843"/>
                </a:tc>
                <a:tc>
                  <a:txBody>
                    <a:bodyPr/>
                    <a:lstStyle/>
                    <a:p>
                      <a:r>
                        <a:rPr lang="mr-IN" sz="1400" dirty="0" smtClean="0">
                          <a:effectLst/>
                          <a:latin typeface="Calibri" charset="0"/>
                          <a:ea typeface="Calibri" charset="0"/>
                          <a:cs typeface="Calibri" charset="0"/>
                        </a:rPr>
                        <a:t>(918)781-4600</a:t>
                      </a:r>
                      <a:endParaRPr lang="en-US" sz="1400" dirty="0"/>
                    </a:p>
                  </a:txBody>
                  <a:tcPr marL="109687" marR="109687" marT="54843" marB="54843"/>
                </a:tc>
                <a:tc>
                  <a:txBody>
                    <a:bodyPr/>
                    <a:lstStyle/>
                    <a:p>
                      <a:r>
                        <a:rPr lang="mr-IN" sz="1400" dirty="0" smtClean="0">
                          <a:effectLst/>
                          <a:latin typeface="Calibri" charset="0"/>
                          <a:ea typeface="Calibri" charset="0"/>
                          <a:cs typeface="Calibri" charset="0"/>
                        </a:rPr>
                        <a:t>(918)781-4604</a:t>
                      </a:r>
                      <a:endParaRPr lang="en-US" sz="1400" dirty="0"/>
                    </a:p>
                  </a:txBody>
                  <a:tcPr marL="109687" marR="109687" marT="54843" marB="54843"/>
                </a:tc>
              </a:tr>
              <a:tr h="3517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Frank K.</a:t>
                      </a:r>
                    </a:p>
                  </a:txBody>
                  <a:tcPr marL="109687" marR="109687" marT="54843" marB="5484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smtClean="0">
                          <a:effectLst/>
                          <a:latin typeface="Calibri" charset="0"/>
                          <a:ea typeface="Calibri" charset="0"/>
                          <a:cs typeface="Calibri" charset="0"/>
                        </a:rPr>
                        <a:t>(615)564-6500</a:t>
                      </a:r>
                    </a:p>
                  </a:txBody>
                  <a:tcPr marL="109687" marR="109687" marT="54843" marB="5484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smtClean="0">
                          <a:effectLst/>
                          <a:latin typeface="Calibri" charset="0"/>
                          <a:ea typeface="Calibri" charset="0"/>
                          <a:cs typeface="Calibri" charset="0"/>
                        </a:rPr>
                        <a:t>(615)564-6701</a:t>
                      </a:r>
                    </a:p>
                  </a:txBody>
                  <a:tcPr marL="109687" marR="109687" marT="54843" marB="54843"/>
                </a:tc>
              </a:tr>
              <a:tr h="351774">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mr-IN" sz="1400" dirty="0" smtClean="0">
                          <a:effectLst/>
                          <a:latin typeface="Calibri" charset="0"/>
                          <a:ea typeface="Calibri" charset="0"/>
                          <a:cs typeface="Calibri" charset="0"/>
                        </a:rPr>
                        <a:t>…</a:t>
                      </a:r>
                      <a:endParaRPr lang="en-US" sz="1400" dirty="0" smtClean="0">
                        <a:effectLst/>
                        <a:latin typeface="Calibri" charset="0"/>
                        <a:ea typeface="Calibri" charset="0"/>
                        <a:cs typeface="Calibri" charset="0"/>
                      </a:endParaRPr>
                    </a:p>
                  </a:txBody>
                  <a:tcPr marL="109687" marR="109687" marT="54843" marB="54843"/>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mr-IN" sz="1200" dirty="0" smtClean="0">
                        <a:effectLst/>
                        <a:latin typeface="Calibri" charset="0"/>
                        <a:ea typeface="Calibri" charset="0"/>
                        <a:cs typeface="Calibri" charset="0"/>
                      </a:endParaRP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mr-IN" sz="1200" dirty="0" smtClean="0">
                        <a:effectLst/>
                        <a:latin typeface="Calibri" charset="0"/>
                        <a:ea typeface="Calibri" charset="0"/>
                        <a:cs typeface="Calibri" charset="0"/>
                      </a:endParaRPr>
                    </a:p>
                  </a:txBody>
                  <a:tcPr/>
                </a:tc>
              </a:tr>
            </a:tbl>
          </a:graphicData>
        </a:graphic>
      </p:graphicFrame>
      <p:sp>
        <p:nvSpPr>
          <p:cNvPr id="3" name="Slide Number Placeholder 2"/>
          <p:cNvSpPr>
            <a:spLocks noGrp="1"/>
          </p:cNvSpPr>
          <p:nvPr>
            <p:ph type="sldNum" sz="quarter" idx="12"/>
          </p:nvPr>
        </p:nvSpPr>
        <p:spPr/>
        <p:txBody>
          <a:bodyPr/>
          <a:lstStyle/>
          <a:p>
            <a:fld id="{7D90CF49-B821-9548-BD4D-FE3C82A57277}" type="slidenum">
              <a:rPr lang="en-US" smtClean="0"/>
              <a:t>3</a:t>
            </a:fld>
            <a:endParaRPr lang="en-US" dirty="0"/>
          </a:p>
        </p:txBody>
      </p:sp>
    </p:spTree>
    <p:extLst>
      <p:ext uri="{BB962C8B-B14F-4D97-AF65-F5344CB8AC3E}">
        <p14:creationId xmlns:p14="http://schemas.microsoft.com/office/powerpoint/2010/main" val="3197728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32967"/>
          </a:xfrm>
        </p:spPr>
        <p:txBody>
          <a:bodyPr/>
          <a:lstStyle/>
          <a:p>
            <a:r>
              <a:rPr lang="en-US" dirty="0" smtClean="0"/>
              <a:t>Cell-level operators</a:t>
            </a:r>
            <a:endParaRPr lang="en-US" dirty="0"/>
          </a:p>
        </p:txBody>
      </p:sp>
      <p:sp>
        <p:nvSpPr>
          <p:cNvPr id="4" name="TextBox 3"/>
          <p:cNvSpPr txBox="1"/>
          <p:nvPr/>
        </p:nvSpPr>
        <p:spPr>
          <a:xfrm>
            <a:off x="3167743" y="4490369"/>
            <a:ext cx="2183059" cy="584775"/>
          </a:xfrm>
          <a:prstGeom prst="rect">
            <a:avLst/>
          </a:prstGeom>
          <a:noFill/>
        </p:spPr>
        <p:txBody>
          <a:bodyPr wrap="square" rtlCol="0">
            <a:spAutoFit/>
          </a:bodyPr>
          <a:lstStyle/>
          <a:p>
            <a:r>
              <a:rPr lang="en-US" sz="3200" b="1" dirty="0" smtClean="0">
                <a:solidFill>
                  <a:srgbClr val="FF0000"/>
                </a:solidFill>
                <a:latin typeface="Courier New" charset="0"/>
                <a:ea typeface="Courier New" charset="0"/>
                <a:cs typeface="Courier New" charset="0"/>
              </a:rPr>
              <a:t>Move</a:t>
            </a:r>
            <a:r>
              <a:rPr lang="en-US" sz="3200" dirty="0" smtClean="0">
                <a:solidFill>
                  <a:srgbClr val="FF0000"/>
                </a:solidFill>
              </a:rPr>
              <a:t> a cell</a:t>
            </a:r>
            <a:endParaRPr lang="en-US" sz="3200" dirty="0">
              <a:solidFill>
                <a:srgbClr val="FF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796203553"/>
              </p:ext>
            </p:extLst>
          </p:nvPr>
        </p:nvGraphicFramePr>
        <p:xfrm>
          <a:off x="1566016" y="5075144"/>
          <a:ext cx="2117970" cy="370840"/>
        </p:xfrm>
        <a:graphic>
          <a:graphicData uri="http://schemas.openxmlformats.org/drawingml/2006/table">
            <a:tbl>
              <a:tblPr>
                <a:tableStyleId>{5C22544A-7EE6-4342-B048-85BDC9FD1C3A}</a:tableStyleId>
              </a:tblPr>
              <a:tblGrid>
                <a:gridCol w="705990"/>
                <a:gridCol w="705990"/>
                <a:gridCol w="705990"/>
              </a:tblGrid>
              <a:tr h="370840">
                <a:tc>
                  <a:txBody>
                    <a:bodyPr/>
                    <a:lstStyle/>
                    <a:p>
                      <a:r>
                        <a:rPr lang="en-US" b="1" dirty="0" smtClean="0"/>
                        <a:t>Alice</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t>Math</a:t>
                      </a:r>
                      <a:endParaRPr lang="en-US" b="1" dirty="0"/>
                    </a:p>
                  </a:txBody>
                  <a:tcPr>
                    <a:lnL w="12700" cap="flat" cmpd="sng" algn="ctr">
                      <a:solidFill>
                        <a:schemeClr val="tx1"/>
                      </a:solidFill>
                      <a:prstDash val="solid"/>
                      <a:round/>
                      <a:headEnd type="none" w="med" len="med"/>
                      <a:tailEnd type="none" w="med" len="med"/>
                    </a:lnL>
                    <a:lnR w="38100" cap="flat" cmpd="sng" algn="ctr">
                      <a:solidFill>
                        <a:srgbClr val="FF0000"/>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t>A+</a:t>
                      </a:r>
                      <a:endParaRPr lang="en-US" b="1" dirty="0"/>
                    </a:p>
                  </a:txBody>
                  <a:tcPr>
                    <a:lnL w="38100" cap="flat" cmpd="sng" algn="ctr">
                      <a:solidFill>
                        <a:srgbClr val="FF0000"/>
                      </a:solidFill>
                      <a:prstDash val="sysDash"/>
                      <a:round/>
                      <a:headEnd type="none" w="med" len="med"/>
                      <a:tailEnd type="none" w="med" len="med"/>
                    </a:lnL>
                    <a:lnR w="38100" cap="flat" cmpd="sng" algn="ctr">
                      <a:solidFill>
                        <a:srgbClr val="FF0000"/>
                      </a:solidFill>
                      <a:prstDash val="sysDash"/>
                      <a:round/>
                      <a:headEnd type="none" w="med" len="med"/>
                      <a:tailEnd type="none" w="med" len="med"/>
                    </a:lnR>
                    <a:lnT w="38100" cap="flat" cmpd="sng" algn="ctr">
                      <a:solidFill>
                        <a:srgbClr val="FF0000"/>
                      </a:solidFill>
                      <a:prstDash val="sysDash"/>
                      <a:round/>
                      <a:headEnd type="none" w="med" len="med"/>
                      <a:tailEnd type="none" w="med" len="med"/>
                    </a:lnT>
                    <a:lnB w="38100" cap="flat" cmpd="sng" algn="ctr">
                      <a:solidFill>
                        <a:srgbClr val="FF0000"/>
                      </a:solidFill>
                      <a:prstDash val="sysDash"/>
                      <a:round/>
                      <a:headEnd type="none" w="med" len="med"/>
                      <a:tailEnd type="none" w="med" len="med"/>
                    </a:lnB>
                  </a:tcPr>
                </a:tc>
              </a:tr>
            </a:tbl>
          </a:graphicData>
        </a:graphic>
      </p:graphicFrame>
      <p:cxnSp>
        <p:nvCxnSpPr>
          <p:cNvPr id="7" name="Straight Arrow Connector 6"/>
          <p:cNvCxnSpPr/>
          <p:nvPr/>
        </p:nvCxnSpPr>
        <p:spPr>
          <a:xfrm>
            <a:off x="2640020" y="5517998"/>
            <a:ext cx="0" cy="6330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847819" y="4494998"/>
            <a:ext cx="3655410" cy="584775"/>
          </a:xfrm>
          <a:prstGeom prst="rect">
            <a:avLst/>
          </a:prstGeom>
          <a:noFill/>
        </p:spPr>
        <p:txBody>
          <a:bodyPr wrap="square" rtlCol="0">
            <a:spAutoFit/>
          </a:bodyPr>
          <a:lstStyle/>
          <a:p>
            <a:r>
              <a:rPr lang="en-US" sz="3200" b="1" smtClean="0">
                <a:solidFill>
                  <a:srgbClr val="FF0000"/>
                </a:solidFill>
                <a:latin typeface="Courier New" charset="0"/>
                <a:ea typeface="Courier New" charset="0"/>
                <a:cs typeface="Courier New" charset="0"/>
              </a:rPr>
              <a:t>Transform</a:t>
            </a:r>
            <a:r>
              <a:rPr lang="en-US" sz="3200" smtClean="0">
                <a:solidFill>
                  <a:srgbClr val="FF0000"/>
                </a:solidFill>
              </a:rPr>
              <a:t> a cell</a:t>
            </a:r>
            <a:endParaRPr lang="en-US" sz="3200" dirty="0">
              <a:solidFill>
                <a:srgbClr val="FF00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635808902"/>
              </p:ext>
            </p:extLst>
          </p:nvPr>
        </p:nvGraphicFramePr>
        <p:xfrm>
          <a:off x="6283234" y="5131970"/>
          <a:ext cx="5711508" cy="370840"/>
        </p:xfrm>
        <a:graphic>
          <a:graphicData uri="http://schemas.openxmlformats.org/drawingml/2006/table">
            <a:tbl>
              <a:tblPr>
                <a:tableStyleId>{5C22544A-7EE6-4342-B048-85BDC9FD1C3A}</a:tableStyleId>
              </a:tblPr>
              <a:tblGrid>
                <a:gridCol w="1702902"/>
                <a:gridCol w="2506988"/>
                <a:gridCol w="1501618"/>
              </a:tblGrid>
              <a:tr h="370840">
                <a:tc>
                  <a:txBody>
                    <a:bodyPr/>
                    <a:lstStyle/>
                    <a:p>
                      <a:r>
                        <a:rPr lang="en-US" b="1" dirty="0" smtClean="0"/>
                        <a:t>Mike Anderson</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t>University of Michigan</a:t>
                      </a:r>
                      <a:endParaRPr lang="en-US" b="1" dirty="0"/>
                    </a:p>
                  </a:txBody>
                  <a:tcPr>
                    <a:lnL w="12700" cap="flat" cmpd="sng" algn="ctr">
                      <a:solidFill>
                        <a:schemeClr val="tx1"/>
                      </a:solidFill>
                      <a:prstDash val="solid"/>
                      <a:round/>
                      <a:headEnd type="none" w="med" len="med"/>
                      <a:tailEnd type="none" w="med" len="med"/>
                    </a:lnL>
                    <a:lnR w="38100" cap="flat" cmpd="sng" algn="ctr">
                      <a:solidFill>
                        <a:srgbClr val="FF0000"/>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t>PhD Student</a:t>
                      </a:r>
                      <a:endParaRPr lang="en-US" b="1" dirty="0"/>
                    </a:p>
                  </a:txBody>
                  <a:tcPr>
                    <a:lnL w="38100" cap="flat" cmpd="sng" algn="ctr">
                      <a:solidFill>
                        <a:srgbClr val="FF0000"/>
                      </a:solidFill>
                      <a:prstDash val="sysDash"/>
                      <a:round/>
                      <a:headEnd type="none" w="med" len="med"/>
                      <a:tailEnd type="none" w="med" len="med"/>
                    </a:lnL>
                    <a:lnR w="38100" cap="flat" cmpd="sng" algn="ctr">
                      <a:solidFill>
                        <a:srgbClr val="FF0000"/>
                      </a:solidFill>
                      <a:prstDash val="sysDash"/>
                      <a:round/>
                      <a:headEnd type="none" w="med" len="med"/>
                      <a:tailEnd type="none" w="med" len="med"/>
                    </a:lnR>
                    <a:lnT w="38100" cap="flat" cmpd="sng" algn="ctr">
                      <a:solidFill>
                        <a:srgbClr val="FF0000"/>
                      </a:solidFill>
                      <a:prstDash val="sysDash"/>
                      <a:round/>
                      <a:headEnd type="none" w="med" len="med"/>
                      <a:tailEnd type="none" w="med" len="med"/>
                    </a:lnT>
                    <a:lnB w="38100" cap="flat" cmpd="sng" algn="ctr">
                      <a:solidFill>
                        <a:srgbClr val="FF0000"/>
                      </a:solidFill>
                      <a:prstDash val="sysDash"/>
                      <a:round/>
                      <a:headEnd type="none" w="med" len="med"/>
                      <a:tailEnd type="none" w="med" len="med"/>
                    </a:lnB>
                  </a:tcPr>
                </a:tc>
              </a:tr>
            </a:tbl>
          </a:graphicData>
        </a:graphic>
      </p:graphicFrame>
      <p:cxnSp>
        <p:nvCxnSpPr>
          <p:cNvPr id="11" name="Straight Arrow Connector 10"/>
          <p:cNvCxnSpPr/>
          <p:nvPr/>
        </p:nvCxnSpPr>
        <p:spPr>
          <a:xfrm>
            <a:off x="9287779" y="5606037"/>
            <a:ext cx="0" cy="6330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Table 11"/>
          <p:cNvGraphicFramePr>
            <a:graphicFrameLocks noGrp="1"/>
          </p:cNvGraphicFramePr>
          <p:nvPr>
            <p:extLst>
              <p:ext uri="{D42A27DB-BD31-4B8C-83A1-F6EECF244321}">
                <p14:modId xmlns:p14="http://schemas.microsoft.com/office/powerpoint/2010/main" val="894462323"/>
              </p:ext>
            </p:extLst>
          </p:nvPr>
        </p:nvGraphicFramePr>
        <p:xfrm>
          <a:off x="1566016" y="6223058"/>
          <a:ext cx="2117970" cy="370840"/>
        </p:xfrm>
        <a:graphic>
          <a:graphicData uri="http://schemas.openxmlformats.org/drawingml/2006/table">
            <a:tbl>
              <a:tblPr>
                <a:tableStyleId>{5C22544A-7EE6-4342-B048-85BDC9FD1C3A}</a:tableStyleId>
              </a:tblPr>
              <a:tblGrid>
                <a:gridCol w="705990"/>
                <a:gridCol w="705990"/>
                <a:gridCol w="705990"/>
              </a:tblGrid>
              <a:tr h="370840">
                <a:tc>
                  <a:txBody>
                    <a:bodyPr/>
                    <a:lstStyle/>
                    <a:p>
                      <a:r>
                        <a:rPr lang="en-US" b="1" dirty="0" smtClean="0"/>
                        <a:t>Alice</a:t>
                      </a:r>
                      <a:endParaRPr lang="en-US" b="1" dirty="0"/>
                    </a:p>
                  </a:txBody>
                  <a:tcPr>
                    <a:lnL w="12700" cap="flat" cmpd="sng" algn="ctr">
                      <a:solidFill>
                        <a:schemeClr val="tx1"/>
                      </a:solidFill>
                      <a:prstDash val="solid"/>
                      <a:round/>
                      <a:headEnd type="none" w="med" len="med"/>
                      <a:tailEnd type="none" w="med" len="med"/>
                    </a:lnL>
                    <a:lnR w="38100" cap="flat" cmpd="sng" algn="ctr">
                      <a:solidFill>
                        <a:srgbClr val="00B050"/>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a:t>
                      </a:r>
                    </a:p>
                  </a:txBody>
                  <a:tcPr>
                    <a:lnL w="38100" cap="flat" cmpd="sng" algn="ctr">
                      <a:solidFill>
                        <a:srgbClr val="00B050"/>
                      </a:solidFill>
                      <a:prstDash val="sysDash"/>
                      <a:round/>
                      <a:headEnd type="none" w="med" len="med"/>
                      <a:tailEnd type="none" w="med" len="med"/>
                    </a:lnL>
                    <a:lnR w="38100" cap="flat" cmpd="sng" algn="ctr">
                      <a:solidFill>
                        <a:srgbClr val="00B050"/>
                      </a:solidFill>
                      <a:prstDash val="sysDash"/>
                      <a:round/>
                      <a:headEnd type="none" w="med" len="med"/>
                      <a:tailEnd type="none" w="med" len="med"/>
                    </a:lnR>
                    <a:lnT w="38100" cap="flat" cmpd="sng" algn="ctr">
                      <a:solidFill>
                        <a:srgbClr val="00B050"/>
                      </a:solidFill>
                      <a:prstDash val="sysDash"/>
                      <a:round/>
                      <a:headEnd type="none" w="med" len="med"/>
                      <a:tailEnd type="none" w="med" len="med"/>
                    </a:lnT>
                    <a:lnB w="38100" cap="flat" cmpd="sng" algn="ctr">
                      <a:solidFill>
                        <a:srgbClr val="00B050"/>
                      </a:solidFill>
                      <a:prstDash val="sysDash"/>
                      <a:round/>
                      <a:headEnd type="none" w="med" len="med"/>
                      <a:tailEnd type="none" w="med" len="med"/>
                    </a:lnB>
                  </a:tcPr>
                </a:tc>
                <a:tc>
                  <a:txBody>
                    <a:bodyPr/>
                    <a:lstStyle/>
                    <a:p>
                      <a:r>
                        <a:rPr lang="en-US" b="1" dirty="0" smtClean="0"/>
                        <a:t>Math</a:t>
                      </a:r>
                      <a:endParaRPr lang="en-US" b="1" dirty="0"/>
                    </a:p>
                  </a:txBody>
                  <a:tcPr>
                    <a:lnL w="38100" cap="flat" cmpd="sng" algn="ctr">
                      <a:solidFill>
                        <a:srgbClr val="00B050"/>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956088782"/>
              </p:ext>
            </p:extLst>
          </p:nvPr>
        </p:nvGraphicFramePr>
        <p:xfrm>
          <a:off x="6283234" y="6296604"/>
          <a:ext cx="5675402" cy="370840"/>
        </p:xfrm>
        <a:graphic>
          <a:graphicData uri="http://schemas.openxmlformats.org/drawingml/2006/table">
            <a:tbl>
              <a:tblPr>
                <a:tableStyleId>{5C22544A-7EE6-4342-B048-85BDC9FD1C3A}</a:tableStyleId>
              </a:tblPr>
              <a:tblGrid>
                <a:gridCol w="1707016"/>
                <a:gridCol w="2476261"/>
                <a:gridCol w="1492125"/>
              </a:tblGrid>
              <a:tr h="370840">
                <a:tc>
                  <a:txBody>
                    <a:bodyPr/>
                    <a:lstStyle/>
                    <a:p>
                      <a:r>
                        <a:rPr lang="en-US" b="1" dirty="0" smtClean="0"/>
                        <a:t>Mike Anderson</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t>University of Michigan</a:t>
                      </a:r>
                      <a:endParaRPr lang="en-US" b="1" dirty="0"/>
                    </a:p>
                  </a:txBody>
                  <a:tcPr>
                    <a:lnL w="12700" cap="flat" cmpd="sng" algn="ctr">
                      <a:solidFill>
                        <a:schemeClr val="tx1"/>
                      </a:solidFill>
                      <a:prstDash val="solid"/>
                      <a:round/>
                      <a:headEnd type="none" w="med" len="med"/>
                      <a:tailEnd type="none" w="med" len="med"/>
                    </a:lnL>
                    <a:lnR w="38100" cap="flat" cmpd="sng" algn="ctr">
                      <a:solidFill>
                        <a:srgbClr val="00B050"/>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t>PhD</a:t>
                      </a:r>
                      <a:endParaRPr lang="en-US" b="1" dirty="0"/>
                    </a:p>
                  </a:txBody>
                  <a:tcPr>
                    <a:lnL w="38100" cap="flat" cmpd="sng" algn="ctr">
                      <a:solidFill>
                        <a:srgbClr val="00B050"/>
                      </a:solidFill>
                      <a:prstDash val="sysDash"/>
                      <a:round/>
                      <a:headEnd type="none" w="med" len="med"/>
                      <a:tailEnd type="none" w="med" len="med"/>
                    </a:lnL>
                    <a:lnR w="38100" cap="flat" cmpd="sng" algn="ctr">
                      <a:solidFill>
                        <a:srgbClr val="00B050"/>
                      </a:solidFill>
                      <a:prstDash val="sysDash"/>
                      <a:round/>
                      <a:headEnd type="none" w="med" len="med"/>
                      <a:tailEnd type="none" w="med" len="med"/>
                    </a:lnR>
                    <a:lnT w="38100" cap="flat" cmpd="sng" algn="ctr">
                      <a:solidFill>
                        <a:srgbClr val="00B050"/>
                      </a:solidFill>
                      <a:prstDash val="sysDash"/>
                      <a:round/>
                      <a:headEnd type="none" w="med" len="med"/>
                      <a:tailEnd type="none" w="med" len="med"/>
                    </a:lnT>
                    <a:lnB w="38100" cap="flat" cmpd="sng" algn="ctr">
                      <a:solidFill>
                        <a:srgbClr val="00B050"/>
                      </a:solidFill>
                      <a:prstDash val="sysDash"/>
                      <a:round/>
                      <a:headEnd type="none" w="med" len="med"/>
                      <a:tailEnd type="none" w="med" len="med"/>
                    </a:lnB>
                  </a:tcPr>
                </a:tc>
              </a:tr>
            </a:tbl>
          </a:graphicData>
        </a:graphic>
      </p:graphicFrame>
      <p:sp>
        <p:nvSpPr>
          <p:cNvPr id="13" name="TextBox 12"/>
          <p:cNvSpPr txBox="1"/>
          <p:nvPr/>
        </p:nvSpPr>
        <p:spPr>
          <a:xfrm>
            <a:off x="3445294" y="3556868"/>
            <a:ext cx="2062987" cy="584775"/>
          </a:xfrm>
          <a:prstGeom prst="rect">
            <a:avLst/>
          </a:prstGeom>
          <a:noFill/>
        </p:spPr>
        <p:txBody>
          <a:bodyPr wrap="square" rtlCol="0">
            <a:spAutoFit/>
          </a:bodyPr>
          <a:lstStyle/>
          <a:p>
            <a:r>
              <a:rPr lang="en-US" sz="3200" b="1" dirty="0" smtClean="0">
                <a:solidFill>
                  <a:srgbClr val="FF0000"/>
                </a:solidFill>
                <a:latin typeface="Courier New" charset="0"/>
                <a:ea typeface="Courier New" charset="0"/>
                <a:cs typeface="Courier New" charset="0"/>
              </a:rPr>
              <a:t>Add</a:t>
            </a:r>
            <a:r>
              <a:rPr lang="en-US" sz="3200" dirty="0" smtClean="0">
                <a:solidFill>
                  <a:srgbClr val="FF0000"/>
                </a:solidFill>
              </a:rPr>
              <a:t> a cell</a:t>
            </a:r>
            <a:endParaRPr lang="en-US" sz="3200" dirty="0">
              <a:solidFill>
                <a:srgbClr val="FF0000"/>
              </a:solidFill>
            </a:endParaRPr>
          </a:p>
        </p:txBody>
      </p:sp>
      <p:graphicFrame>
        <p:nvGraphicFramePr>
          <p:cNvPr id="15" name="Table 14"/>
          <p:cNvGraphicFramePr>
            <a:graphicFrameLocks noGrp="1"/>
          </p:cNvGraphicFramePr>
          <p:nvPr>
            <p:extLst>
              <p:ext uri="{D42A27DB-BD31-4B8C-83A1-F6EECF244321}">
                <p14:modId xmlns:p14="http://schemas.microsoft.com/office/powerpoint/2010/main" val="128845025"/>
              </p:ext>
            </p:extLst>
          </p:nvPr>
        </p:nvGraphicFramePr>
        <p:xfrm>
          <a:off x="1581035" y="1827616"/>
          <a:ext cx="2117970" cy="370840"/>
        </p:xfrm>
        <a:graphic>
          <a:graphicData uri="http://schemas.openxmlformats.org/drawingml/2006/table">
            <a:tbl>
              <a:tblPr>
                <a:tableStyleId>{5C22544A-7EE6-4342-B048-85BDC9FD1C3A}</a:tableStyleId>
              </a:tblPr>
              <a:tblGrid>
                <a:gridCol w="705990"/>
                <a:gridCol w="705990"/>
                <a:gridCol w="705990"/>
              </a:tblGrid>
              <a:tr h="370840">
                <a:tc>
                  <a:txBody>
                    <a:bodyPr/>
                    <a:lstStyle/>
                    <a:p>
                      <a:r>
                        <a:rPr lang="en-US" b="1" dirty="0" smtClean="0"/>
                        <a:t>Alice</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t>Math</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t>A+</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16" name="Straight Arrow Connector 15"/>
          <p:cNvCxnSpPr/>
          <p:nvPr/>
        </p:nvCxnSpPr>
        <p:spPr>
          <a:xfrm>
            <a:off x="2640020" y="2289503"/>
            <a:ext cx="0" cy="6330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17" name="Table 16"/>
          <p:cNvGraphicFramePr>
            <a:graphicFrameLocks noGrp="1"/>
          </p:cNvGraphicFramePr>
          <p:nvPr>
            <p:extLst>
              <p:ext uri="{D42A27DB-BD31-4B8C-83A1-F6EECF244321}">
                <p14:modId xmlns:p14="http://schemas.microsoft.com/office/powerpoint/2010/main" val="411946862"/>
              </p:ext>
            </p:extLst>
          </p:nvPr>
        </p:nvGraphicFramePr>
        <p:xfrm>
          <a:off x="1919011" y="3036639"/>
          <a:ext cx="1411980" cy="741680"/>
        </p:xfrm>
        <a:graphic>
          <a:graphicData uri="http://schemas.openxmlformats.org/drawingml/2006/table">
            <a:tbl>
              <a:tblPr>
                <a:tableStyleId>{5C22544A-7EE6-4342-B048-85BDC9FD1C3A}</a:tableStyleId>
              </a:tblPr>
              <a:tblGrid>
                <a:gridCol w="705990"/>
                <a:gridCol w="705990"/>
              </a:tblGrid>
              <a:tr h="370840">
                <a:tc>
                  <a:txBody>
                    <a:bodyPr/>
                    <a:lstStyle/>
                    <a:p>
                      <a:endParaRPr lang="en-US" b="1" dirty="0"/>
                    </a:p>
                  </a:txBody>
                  <a:tcPr>
                    <a:lnL w="38100" cap="flat" cmpd="sng" algn="ctr">
                      <a:solidFill>
                        <a:srgbClr val="00B050"/>
                      </a:solidFill>
                      <a:prstDash val="sysDash"/>
                      <a:round/>
                      <a:headEnd type="none" w="med" len="med"/>
                      <a:tailEnd type="none" w="med" len="med"/>
                    </a:lnL>
                    <a:lnR w="38100" cap="flat" cmpd="sng" algn="ctr">
                      <a:solidFill>
                        <a:srgbClr val="00B050"/>
                      </a:solidFill>
                      <a:prstDash val="sysDash"/>
                      <a:round/>
                      <a:headEnd type="none" w="med" len="med"/>
                      <a:tailEnd type="none" w="med" len="med"/>
                    </a:lnR>
                    <a:lnT w="38100" cap="flat" cmpd="sng" algn="ctr">
                      <a:solidFill>
                        <a:srgbClr val="00B050"/>
                      </a:solidFill>
                      <a:prstDash val="sysDash"/>
                      <a:round/>
                      <a:headEnd type="none" w="med" len="med"/>
                      <a:tailEnd type="none" w="med" len="med"/>
                    </a:lnT>
                    <a:lnB w="38100" cap="flat" cmpd="sng" algn="ctr">
                      <a:solidFill>
                        <a:srgbClr val="00B050"/>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US" b="1" dirty="0" smtClean="0"/>
                        <a:t>Math</a:t>
                      </a:r>
                      <a:endParaRPr lang="en-US" b="1" dirty="0"/>
                    </a:p>
                  </a:txBody>
                  <a:tcPr>
                    <a:lnL w="38100" cap="flat" cmpd="sng" algn="ctr">
                      <a:solidFill>
                        <a:srgbClr val="00B050"/>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Alice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00B050"/>
                      </a:solidFill>
                      <a:prstDash val="sys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8" name="TextBox 17"/>
          <p:cNvSpPr txBox="1"/>
          <p:nvPr/>
        </p:nvSpPr>
        <p:spPr>
          <a:xfrm>
            <a:off x="5847820" y="3508259"/>
            <a:ext cx="2678668" cy="584775"/>
          </a:xfrm>
          <a:prstGeom prst="rect">
            <a:avLst/>
          </a:prstGeom>
          <a:noFill/>
        </p:spPr>
        <p:txBody>
          <a:bodyPr wrap="square" rtlCol="0">
            <a:spAutoFit/>
          </a:bodyPr>
          <a:lstStyle/>
          <a:p>
            <a:r>
              <a:rPr lang="en-US" sz="3200" b="1" dirty="0" smtClean="0">
                <a:solidFill>
                  <a:srgbClr val="FF0000"/>
                </a:solidFill>
                <a:latin typeface="Courier" charset="0"/>
                <a:ea typeface="Courier" charset="0"/>
                <a:cs typeface="Courier" charset="0"/>
              </a:rPr>
              <a:t>Remove</a:t>
            </a:r>
            <a:r>
              <a:rPr lang="en-US" sz="3200" dirty="0" smtClean="0">
                <a:solidFill>
                  <a:srgbClr val="FF0000"/>
                </a:solidFill>
              </a:rPr>
              <a:t> a cell</a:t>
            </a:r>
            <a:endParaRPr lang="en-US" sz="3200" dirty="0">
              <a:solidFill>
                <a:srgbClr val="FF0000"/>
              </a:solidFill>
            </a:endParaRPr>
          </a:p>
        </p:txBody>
      </p:sp>
      <p:graphicFrame>
        <p:nvGraphicFramePr>
          <p:cNvPr id="19" name="Table 18"/>
          <p:cNvGraphicFramePr>
            <a:graphicFrameLocks noGrp="1"/>
          </p:cNvGraphicFramePr>
          <p:nvPr>
            <p:extLst>
              <p:ext uri="{D42A27DB-BD31-4B8C-83A1-F6EECF244321}">
                <p14:modId xmlns:p14="http://schemas.microsoft.com/office/powerpoint/2010/main" val="1292250342"/>
              </p:ext>
            </p:extLst>
          </p:nvPr>
        </p:nvGraphicFramePr>
        <p:xfrm>
          <a:off x="6448959" y="1806196"/>
          <a:ext cx="5651428" cy="370840"/>
        </p:xfrm>
        <a:graphic>
          <a:graphicData uri="http://schemas.openxmlformats.org/drawingml/2006/table">
            <a:tbl>
              <a:tblPr>
                <a:tableStyleId>{5C22544A-7EE6-4342-B048-85BDC9FD1C3A}</a:tableStyleId>
              </a:tblPr>
              <a:tblGrid>
                <a:gridCol w="1809516"/>
                <a:gridCol w="2356089"/>
                <a:gridCol w="1485823"/>
              </a:tblGrid>
              <a:tr h="370840">
                <a:tc>
                  <a:txBody>
                    <a:bodyPr/>
                    <a:lstStyle/>
                    <a:p>
                      <a:r>
                        <a:rPr lang="en-US" b="1" dirty="0" smtClean="0"/>
                        <a:t>Mike Anderson</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t>University of Michigan</a:t>
                      </a:r>
                      <a:endParaRPr lang="en-US" b="1" dirty="0"/>
                    </a:p>
                  </a:txBody>
                  <a:tcPr>
                    <a:lnL w="12700" cap="flat" cmpd="sng" algn="ctr">
                      <a:solidFill>
                        <a:schemeClr val="tx1"/>
                      </a:solidFill>
                      <a:prstDash val="solid"/>
                      <a:round/>
                      <a:headEnd type="none" w="med" len="med"/>
                      <a:tailEnd type="none" w="med" len="med"/>
                    </a:lnL>
                    <a:lnR w="38100" cap="flat" cmpd="sng" algn="ctr">
                      <a:solidFill>
                        <a:srgbClr val="FF0000"/>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t>PhD Student</a:t>
                      </a:r>
                      <a:endParaRPr lang="en-US" b="1" dirty="0"/>
                    </a:p>
                  </a:txBody>
                  <a:tcPr>
                    <a:lnL w="38100" cap="flat" cmpd="sng" algn="ctr">
                      <a:solidFill>
                        <a:srgbClr val="FF0000"/>
                      </a:solidFill>
                      <a:prstDash val="sysDash"/>
                      <a:round/>
                      <a:headEnd type="none" w="med" len="med"/>
                      <a:tailEnd type="none" w="med" len="med"/>
                    </a:lnL>
                    <a:lnR w="38100" cap="flat" cmpd="sng" algn="ctr">
                      <a:solidFill>
                        <a:srgbClr val="FF0000"/>
                      </a:solidFill>
                      <a:prstDash val="sysDash"/>
                      <a:round/>
                      <a:headEnd type="none" w="med" len="med"/>
                      <a:tailEnd type="none" w="med" len="med"/>
                    </a:lnR>
                    <a:lnT w="38100" cap="flat" cmpd="sng" algn="ctr">
                      <a:solidFill>
                        <a:srgbClr val="FF0000"/>
                      </a:solidFill>
                      <a:prstDash val="sysDash"/>
                      <a:round/>
                      <a:headEnd type="none" w="med" len="med"/>
                      <a:tailEnd type="none" w="med" len="med"/>
                    </a:lnT>
                    <a:lnB w="38100" cap="flat" cmpd="sng" algn="ctr">
                      <a:solidFill>
                        <a:srgbClr val="FF0000"/>
                      </a:solidFill>
                      <a:prstDash val="sysDash"/>
                      <a:round/>
                      <a:headEnd type="none" w="med" len="med"/>
                      <a:tailEnd type="none" w="med" len="med"/>
                    </a:lnB>
                  </a:tcPr>
                </a:tc>
              </a:tr>
            </a:tbl>
          </a:graphicData>
        </a:graphic>
      </p:graphicFrame>
      <p:cxnSp>
        <p:nvCxnSpPr>
          <p:cNvPr id="20" name="Straight Arrow Connector 19"/>
          <p:cNvCxnSpPr/>
          <p:nvPr/>
        </p:nvCxnSpPr>
        <p:spPr>
          <a:xfrm>
            <a:off x="9252197" y="2289503"/>
            <a:ext cx="0" cy="6330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21" name="Table 20"/>
          <p:cNvGraphicFramePr>
            <a:graphicFrameLocks noGrp="1"/>
          </p:cNvGraphicFramePr>
          <p:nvPr>
            <p:extLst>
              <p:ext uri="{D42A27DB-BD31-4B8C-83A1-F6EECF244321}">
                <p14:modId xmlns:p14="http://schemas.microsoft.com/office/powerpoint/2010/main" val="1533153261"/>
              </p:ext>
            </p:extLst>
          </p:nvPr>
        </p:nvGraphicFramePr>
        <p:xfrm>
          <a:off x="7245776" y="3012755"/>
          <a:ext cx="4243386" cy="370840"/>
        </p:xfrm>
        <a:graphic>
          <a:graphicData uri="http://schemas.openxmlformats.org/drawingml/2006/table">
            <a:tbl>
              <a:tblPr>
                <a:tableStyleId>{5C22544A-7EE6-4342-B048-85BDC9FD1C3A}</a:tableStyleId>
              </a:tblPr>
              <a:tblGrid>
                <a:gridCol w="1843303"/>
                <a:gridCol w="2400083"/>
              </a:tblGrid>
              <a:tr h="370840">
                <a:tc>
                  <a:txBody>
                    <a:bodyPr/>
                    <a:lstStyle/>
                    <a:p>
                      <a:r>
                        <a:rPr lang="en-US" b="1" dirty="0" smtClean="0"/>
                        <a:t>Mike Anderson</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t>University of Michigan</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26" name="Straight Connector 25"/>
          <p:cNvCxnSpPr/>
          <p:nvPr/>
        </p:nvCxnSpPr>
        <p:spPr>
          <a:xfrm>
            <a:off x="524656" y="4367039"/>
            <a:ext cx="10919423"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561351" y="1806196"/>
            <a:ext cx="0" cy="4864427"/>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11377246" y="2180492"/>
            <a:ext cx="369284" cy="439616"/>
          </a:xfrm>
          <a:custGeom>
            <a:avLst/>
            <a:gdLst>
              <a:gd name="connsiteX0" fmla="*/ 0 w 369284"/>
              <a:gd name="connsiteY0" fmla="*/ 0 h 439616"/>
              <a:gd name="connsiteX1" fmla="*/ 228600 w 369284"/>
              <a:gd name="connsiteY1" fmla="*/ 252046 h 439616"/>
              <a:gd name="connsiteX2" fmla="*/ 369277 w 369284"/>
              <a:gd name="connsiteY2" fmla="*/ 205154 h 439616"/>
              <a:gd name="connsiteX3" fmla="*/ 234462 w 369284"/>
              <a:gd name="connsiteY3" fmla="*/ 134816 h 439616"/>
              <a:gd name="connsiteX4" fmla="*/ 134816 w 369284"/>
              <a:gd name="connsiteY4" fmla="*/ 257908 h 439616"/>
              <a:gd name="connsiteX5" fmla="*/ 281354 w 369284"/>
              <a:gd name="connsiteY5" fmla="*/ 439616 h 43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284" h="439616">
                <a:moveTo>
                  <a:pt x="0" y="0"/>
                </a:moveTo>
                <a:cubicBezTo>
                  <a:pt x="83527" y="108927"/>
                  <a:pt x="167054" y="217854"/>
                  <a:pt x="228600" y="252046"/>
                </a:cubicBezTo>
                <a:cubicBezTo>
                  <a:pt x="290146" y="286238"/>
                  <a:pt x="368300" y="224692"/>
                  <a:pt x="369277" y="205154"/>
                </a:cubicBezTo>
                <a:cubicBezTo>
                  <a:pt x="370254" y="185616"/>
                  <a:pt x="273539" y="126024"/>
                  <a:pt x="234462" y="134816"/>
                </a:cubicBezTo>
                <a:cubicBezTo>
                  <a:pt x="195385" y="143608"/>
                  <a:pt x="127001" y="207108"/>
                  <a:pt x="134816" y="257908"/>
                </a:cubicBezTo>
                <a:cubicBezTo>
                  <a:pt x="142631" y="308708"/>
                  <a:pt x="256931" y="410308"/>
                  <a:pt x="281354" y="439616"/>
                </a:cubicBezTo>
              </a:path>
            </a:pathLst>
          </a:custGeom>
          <a:noFill/>
          <a:ln w="38100">
            <a:solidFill>
              <a:srgbClr val="FF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8450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41747"/>
          </a:xfrm>
        </p:spPr>
        <p:txBody>
          <a:bodyPr/>
          <a:lstStyle/>
          <a:p>
            <a:r>
              <a:rPr lang="en-US" dirty="0" smtClean="0"/>
              <a:t>Example: Split operation</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340968179"/>
              </p:ext>
            </p:extLst>
          </p:nvPr>
        </p:nvGraphicFramePr>
        <p:xfrm>
          <a:off x="5894961" y="2261536"/>
          <a:ext cx="2047742" cy="741680"/>
        </p:xfrm>
        <a:graphic>
          <a:graphicData uri="http://schemas.openxmlformats.org/drawingml/2006/table">
            <a:tbl>
              <a:tblPr>
                <a:tableStyleId>{22838BEF-8BB2-4498-84A7-C5851F593DF1}</a:tableStyleId>
              </a:tblPr>
              <a:tblGrid>
                <a:gridCol w="2047742"/>
              </a:tblGrid>
              <a:tr h="370840">
                <a:tc>
                  <a:txBody>
                    <a:bodyPr/>
                    <a:lstStyle/>
                    <a:p>
                      <a:r>
                        <a:rPr lang="en-US" b="1" dirty="0" smtClean="0"/>
                        <a:t>Tel</a:t>
                      </a:r>
                      <a:r>
                        <a:rPr lang="en-US" b="1" baseline="0" dirty="0" smtClean="0"/>
                        <a:t>: (800)645-8397</a:t>
                      </a:r>
                      <a:endParaRPr lang="en-US" b="1"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dirty="0" err="1" smtClean="0">
                          <a:effectLst/>
                          <a:latin typeface="Calibri" charset="0"/>
                          <a:ea typeface="Calibri" charset="0"/>
                          <a:cs typeface="Calibri" charset="0"/>
                        </a:rPr>
                        <a:t>Fax</a:t>
                      </a:r>
                      <a:r>
                        <a:rPr lang="mr-IN" sz="1800" b="1" dirty="0" smtClean="0">
                          <a:effectLst/>
                          <a:latin typeface="Calibri" charset="0"/>
                          <a:ea typeface="Calibri" charset="0"/>
                          <a:cs typeface="Calibri" charset="0"/>
                        </a:rPr>
                        <a:t>:</a:t>
                      </a:r>
                      <a:r>
                        <a:rPr lang="en-US" sz="1800" b="1" dirty="0" smtClean="0">
                          <a:effectLst/>
                          <a:latin typeface="Calibri" charset="0"/>
                          <a:ea typeface="Calibri" charset="0"/>
                          <a:cs typeface="Calibri" charset="0"/>
                        </a:rPr>
                        <a:t> </a:t>
                      </a:r>
                      <a:r>
                        <a:rPr lang="mr-IN" sz="1800" b="1" dirty="0" smtClean="0">
                          <a:effectLst/>
                          <a:latin typeface="Calibri" charset="0"/>
                          <a:ea typeface="Calibri" charset="0"/>
                          <a:cs typeface="Calibri" charset="0"/>
                        </a:rPr>
                        <a:t>(907)586-7252</a:t>
                      </a:r>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58792835"/>
              </p:ext>
            </p:extLst>
          </p:nvPr>
        </p:nvGraphicFramePr>
        <p:xfrm>
          <a:off x="9056288" y="2268868"/>
          <a:ext cx="2112135" cy="741680"/>
        </p:xfrm>
        <a:graphic>
          <a:graphicData uri="http://schemas.openxmlformats.org/drawingml/2006/table">
            <a:tbl>
              <a:tblPr>
                <a:tableStyleId>{22838BEF-8BB2-4498-84A7-C5851F593DF1}</a:tableStyleId>
              </a:tblPr>
              <a:tblGrid>
                <a:gridCol w="530985"/>
                <a:gridCol w="1581150"/>
              </a:tblGrid>
              <a:tr h="370840">
                <a:tc>
                  <a:txBody>
                    <a:bodyPr/>
                    <a:lstStyle/>
                    <a:p>
                      <a:r>
                        <a:rPr lang="en-US" b="1" dirty="0" smtClean="0"/>
                        <a:t>Tel</a:t>
                      </a:r>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(800)645-8397</a:t>
                      </a:r>
                      <a:endParaRPr lang="en-US" b="1" dirty="0" smtClean="0"/>
                    </a:p>
                  </a:txBody>
                  <a:tcPr/>
                </a:tc>
              </a:tr>
              <a:tr h="370840">
                <a:tc>
                  <a:txBody>
                    <a:bodyPr/>
                    <a:lstStyle/>
                    <a:p>
                      <a:r>
                        <a:rPr lang="mr-IN" sz="1800" b="1" dirty="0" err="1" smtClean="0">
                          <a:effectLst/>
                          <a:latin typeface="Calibri" charset="0"/>
                          <a:ea typeface="Calibri" charset="0"/>
                          <a:cs typeface="Calibri" charset="0"/>
                        </a:rPr>
                        <a:t>Fax</a:t>
                      </a:r>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dirty="0" smtClean="0">
                          <a:effectLst/>
                          <a:latin typeface="Calibri" charset="0"/>
                          <a:ea typeface="Calibri" charset="0"/>
                          <a:cs typeface="Calibri" charset="0"/>
                        </a:rPr>
                        <a:t>(907)586-7252</a:t>
                      </a:r>
                      <a:endParaRPr lang="en-US" b="1" dirty="0" smtClean="0"/>
                    </a:p>
                  </a:txBody>
                  <a:tcPr/>
                </a:tc>
              </a:tr>
            </a:tbl>
          </a:graphicData>
        </a:graphic>
      </p:graphicFrame>
      <p:sp>
        <p:nvSpPr>
          <p:cNvPr id="9" name="TextBox 8"/>
          <p:cNvSpPr txBox="1"/>
          <p:nvPr/>
        </p:nvSpPr>
        <p:spPr>
          <a:xfrm>
            <a:off x="7942703" y="2041304"/>
            <a:ext cx="1405660" cy="369332"/>
          </a:xfrm>
          <a:prstGeom prst="rect">
            <a:avLst/>
          </a:prstGeom>
          <a:noFill/>
        </p:spPr>
        <p:txBody>
          <a:bodyPr wrap="square" rtlCol="0">
            <a:spAutoFit/>
          </a:bodyPr>
          <a:lstStyle/>
          <a:p>
            <a:pPr marL="0" lvl="2"/>
            <a:r>
              <a:rPr lang="en-US" dirty="0" smtClean="0"/>
              <a:t>Split on ‘:’</a:t>
            </a:r>
            <a:endParaRPr lang="en-US" dirty="0"/>
          </a:p>
        </p:txBody>
      </p:sp>
      <p:sp>
        <p:nvSpPr>
          <p:cNvPr id="12" name="Right Arrow 11"/>
          <p:cNvSpPr/>
          <p:nvPr/>
        </p:nvSpPr>
        <p:spPr>
          <a:xfrm>
            <a:off x="8048281" y="2517573"/>
            <a:ext cx="902429" cy="256478"/>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865232027"/>
              </p:ext>
            </p:extLst>
          </p:nvPr>
        </p:nvGraphicFramePr>
        <p:xfrm>
          <a:off x="5894962" y="4364295"/>
          <a:ext cx="2172771" cy="385426"/>
        </p:xfrm>
        <a:graphic>
          <a:graphicData uri="http://schemas.openxmlformats.org/drawingml/2006/table">
            <a:tbl>
              <a:tblPr firstRow="1" bandRow="1">
                <a:tableStyleId>{22838BEF-8BB2-4498-84A7-C5851F593DF1}</a:tableStyleId>
              </a:tblPr>
              <a:tblGrid>
                <a:gridCol w="2172771"/>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Tel</a:t>
                      </a:r>
                      <a:r>
                        <a:rPr lang="en-US" b="1" baseline="0" dirty="0" smtClean="0"/>
                        <a:t>: (800)645-8397</a:t>
                      </a:r>
                    </a:p>
                  </a:txBody>
                  <a:tcPr>
                    <a:lnL w="38100" cap="flat" cmpd="sng" algn="ctr">
                      <a:solidFill>
                        <a:srgbClr val="FF0000"/>
                      </a:solidFill>
                      <a:prstDash val="sysDash"/>
                      <a:round/>
                      <a:headEnd type="none" w="med" len="med"/>
                      <a:tailEnd type="none" w="med" len="med"/>
                    </a:lnL>
                    <a:lnR w="38100" cap="flat" cmpd="sng" algn="ctr">
                      <a:solidFill>
                        <a:srgbClr val="FF0000"/>
                      </a:solidFill>
                      <a:prstDash val="sysDash"/>
                      <a:round/>
                      <a:headEnd type="none" w="med" len="med"/>
                      <a:tailEnd type="none" w="med" len="med"/>
                    </a:lnR>
                    <a:lnT w="38100" cap="flat" cmpd="sng" algn="ctr">
                      <a:solidFill>
                        <a:srgbClr val="FF0000"/>
                      </a:solidFill>
                      <a:prstDash val="sysDash"/>
                      <a:round/>
                      <a:headEnd type="none" w="med" len="med"/>
                      <a:tailEnd type="none" w="med" len="med"/>
                    </a:lnT>
                    <a:lnB w="38100" cap="flat" cmpd="sng" algn="ctr">
                      <a:solidFill>
                        <a:srgbClr val="FF0000"/>
                      </a:solidFill>
                      <a:prstDash val="sysDash"/>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135882530"/>
              </p:ext>
            </p:extLst>
          </p:nvPr>
        </p:nvGraphicFramePr>
        <p:xfrm>
          <a:off x="5894961" y="4884658"/>
          <a:ext cx="2172771" cy="385426"/>
        </p:xfrm>
        <a:graphic>
          <a:graphicData uri="http://schemas.openxmlformats.org/drawingml/2006/table">
            <a:tbl>
              <a:tblPr firstRow="1" bandRow="1">
                <a:tableStyleId>{22838BEF-8BB2-4498-84A7-C5851F593DF1}</a:tableStyleId>
              </a:tblPr>
              <a:tblGrid>
                <a:gridCol w="2172771"/>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dirty="0" err="1" smtClean="0">
                          <a:effectLst/>
                          <a:latin typeface="Calibri" charset="0"/>
                          <a:ea typeface="Calibri" charset="0"/>
                          <a:cs typeface="Calibri" charset="0"/>
                        </a:rPr>
                        <a:t>Fax</a:t>
                      </a:r>
                      <a:r>
                        <a:rPr lang="mr-IN" sz="1800" b="1" dirty="0" smtClean="0">
                          <a:effectLst/>
                          <a:latin typeface="Calibri" charset="0"/>
                          <a:ea typeface="Calibri" charset="0"/>
                          <a:cs typeface="Calibri" charset="0"/>
                        </a:rPr>
                        <a:t>:</a:t>
                      </a:r>
                      <a:r>
                        <a:rPr lang="en-US" sz="1800" b="1" dirty="0" smtClean="0">
                          <a:effectLst/>
                          <a:latin typeface="Calibri" charset="0"/>
                          <a:ea typeface="Calibri" charset="0"/>
                          <a:cs typeface="Calibri" charset="0"/>
                        </a:rPr>
                        <a:t> </a:t>
                      </a:r>
                      <a:r>
                        <a:rPr lang="mr-IN" sz="1800" b="1" dirty="0" smtClean="0">
                          <a:effectLst/>
                          <a:latin typeface="Calibri" charset="0"/>
                          <a:ea typeface="Calibri" charset="0"/>
                          <a:cs typeface="Calibri" charset="0"/>
                        </a:rPr>
                        <a:t>(907)586-7252</a:t>
                      </a:r>
                    </a:p>
                  </a:txBody>
                  <a:tcPr>
                    <a:lnL w="38100" cap="flat" cmpd="sng" algn="ctr">
                      <a:solidFill>
                        <a:srgbClr val="FF0000"/>
                      </a:solidFill>
                      <a:prstDash val="sysDash"/>
                      <a:round/>
                      <a:headEnd type="none" w="med" len="med"/>
                      <a:tailEnd type="none" w="med" len="med"/>
                    </a:lnL>
                    <a:lnR w="38100" cap="flat" cmpd="sng" algn="ctr">
                      <a:solidFill>
                        <a:srgbClr val="FF0000"/>
                      </a:solidFill>
                      <a:prstDash val="sysDash"/>
                      <a:round/>
                      <a:headEnd type="none" w="med" len="med"/>
                      <a:tailEnd type="none" w="med" len="med"/>
                    </a:lnR>
                    <a:lnT w="38100" cap="flat" cmpd="sng" algn="ctr">
                      <a:solidFill>
                        <a:srgbClr val="FF0000"/>
                      </a:solidFill>
                      <a:prstDash val="sysDash"/>
                      <a:round/>
                      <a:headEnd type="none" w="med" len="med"/>
                      <a:tailEnd type="none" w="med" len="med"/>
                    </a:lnT>
                    <a:lnB w="38100" cap="flat" cmpd="sng" algn="ctr">
                      <a:solidFill>
                        <a:srgbClr val="FF0000"/>
                      </a:solidFill>
                      <a:prstDash val="sysDash"/>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441038458"/>
              </p:ext>
            </p:extLst>
          </p:nvPr>
        </p:nvGraphicFramePr>
        <p:xfrm>
          <a:off x="8712215" y="4364295"/>
          <a:ext cx="566676" cy="385426"/>
        </p:xfrm>
        <a:graphic>
          <a:graphicData uri="http://schemas.openxmlformats.org/drawingml/2006/table">
            <a:tbl>
              <a:tblPr firstRow="1" bandRow="1">
                <a:tableStyleId>{22838BEF-8BB2-4498-84A7-C5851F593DF1}</a:tableStyleId>
              </a:tblPr>
              <a:tblGrid>
                <a:gridCol w="566676"/>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Tel</a:t>
                      </a:r>
                      <a:endParaRPr lang="en-US" b="1" baseline="0" dirty="0" smtClean="0"/>
                    </a:p>
                  </a:txBody>
                  <a:tcPr>
                    <a:lnL w="38100" cap="flat" cmpd="sng" algn="ctr">
                      <a:solidFill>
                        <a:srgbClr val="00B050"/>
                      </a:solidFill>
                      <a:prstDash val="sysDash"/>
                      <a:round/>
                      <a:headEnd type="none" w="med" len="med"/>
                      <a:tailEnd type="none" w="med" len="med"/>
                    </a:lnL>
                    <a:lnR w="38100" cap="flat" cmpd="sng" algn="ctr">
                      <a:solidFill>
                        <a:srgbClr val="00B050"/>
                      </a:solidFill>
                      <a:prstDash val="sysDash"/>
                      <a:round/>
                      <a:headEnd type="none" w="med" len="med"/>
                      <a:tailEnd type="none" w="med" len="med"/>
                    </a:lnR>
                    <a:lnT w="38100" cap="flat" cmpd="sng" algn="ctr">
                      <a:solidFill>
                        <a:srgbClr val="00B050"/>
                      </a:solidFill>
                      <a:prstDash val="sysDash"/>
                      <a:round/>
                      <a:headEnd type="none" w="med" len="med"/>
                      <a:tailEnd type="none" w="med" len="med"/>
                    </a:lnT>
                    <a:lnB w="38100" cap="flat" cmpd="sng" algn="ctr">
                      <a:solidFill>
                        <a:srgbClr val="00B050"/>
                      </a:solidFill>
                      <a:prstDash val="sysDash"/>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567297809"/>
              </p:ext>
            </p:extLst>
          </p:nvPr>
        </p:nvGraphicFramePr>
        <p:xfrm>
          <a:off x="9454382" y="4364295"/>
          <a:ext cx="1591664" cy="385426"/>
        </p:xfrm>
        <a:graphic>
          <a:graphicData uri="http://schemas.openxmlformats.org/drawingml/2006/table">
            <a:tbl>
              <a:tblPr firstRow="1" bandRow="1">
                <a:tableStyleId>{22838BEF-8BB2-4498-84A7-C5851F593DF1}</a:tableStyleId>
              </a:tblPr>
              <a:tblGrid>
                <a:gridCol w="1591664"/>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(800)645-8397</a:t>
                      </a:r>
                    </a:p>
                  </a:txBody>
                  <a:tcPr>
                    <a:lnL w="38100" cap="flat" cmpd="sng" algn="ctr">
                      <a:solidFill>
                        <a:srgbClr val="00B050"/>
                      </a:solidFill>
                      <a:prstDash val="sysDash"/>
                      <a:round/>
                      <a:headEnd type="none" w="med" len="med"/>
                      <a:tailEnd type="none" w="med" len="med"/>
                    </a:lnL>
                    <a:lnR w="38100" cap="flat" cmpd="sng" algn="ctr">
                      <a:solidFill>
                        <a:srgbClr val="00B050"/>
                      </a:solidFill>
                      <a:prstDash val="sysDash"/>
                      <a:round/>
                      <a:headEnd type="none" w="med" len="med"/>
                      <a:tailEnd type="none" w="med" len="med"/>
                    </a:lnR>
                    <a:lnT w="38100" cap="flat" cmpd="sng" algn="ctr">
                      <a:solidFill>
                        <a:srgbClr val="00B050"/>
                      </a:solidFill>
                      <a:prstDash val="sysDash"/>
                      <a:round/>
                      <a:headEnd type="none" w="med" len="med"/>
                      <a:tailEnd type="none" w="med" len="med"/>
                    </a:lnT>
                    <a:lnB w="38100" cap="flat" cmpd="sng" algn="ctr">
                      <a:solidFill>
                        <a:srgbClr val="00B050"/>
                      </a:solidFill>
                      <a:prstDash val="sysDash"/>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539861761"/>
              </p:ext>
            </p:extLst>
          </p:nvPr>
        </p:nvGraphicFramePr>
        <p:xfrm>
          <a:off x="8712215" y="4884658"/>
          <a:ext cx="566676" cy="385426"/>
        </p:xfrm>
        <a:graphic>
          <a:graphicData uri="http://schemas.openxmlformats.org/drawingml/2006/table">
            <a:tbl>
              <a:tblPr firstRow="1" bandRow="1">
                <a:tableStyleId>{22838BEF-8BB2-4498-84A7-C5851F593DF1}</a:tableStyleId>
              </a:tblPr>
              <a:tblGrid>
                <a:gridCol w="566676"/>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Fax</a:t>
                      </a:r>
                      <a:endParaRPr lang="en-US" b="1" baseline="0" dirty="0" smtClean="0"/>
                    </a:p>
                  </a:txBody>
                  <a:tcPr>
                    <a:lnL w="38100" cap="flat" cmpd="sng" algn="ctr">
                      <a:solidFill>
                        <a:srgbClr val="00B050"/>
                      </a:solidFill>
                      <a:prstDash val="sysDash"/>
                      <a:round/>
                      <a:headEnd type="none" w="med" len="med"/>
                      <a:tailEnd type="none" w="med" len="med"/>
                    </a:lnL>
                    <a:lnR w="38100" cap="flat" cmpd="sng" algn="ctr">
                      <a:solidFill>
                        <a:srgbClr val="00B050"/>
                      </a:solidFill>
                      <a:prstDash val="sysDash"/>
                      <a:round/>
                      <a:headEnd type="none" w="med" len="med"/>
                      <a:tailEnd type="none" w="med" len="med"/>
                    </a:lnR>
                    <a:lnT w="38100" cap="flat" cmpd="sng" algn="ctr">
                      <a:solidFill>
                        <a:srgbClr val="00B050"/>
                      </a:solidFill>
                      <a:prstDash val="sysDash"/>
                      <a:round/>
                      <a:headEnd type="none" w="med" len="med"/>
                      <a:tailEnd type="none" w="med" len="med"/>
                    </a:lnT>
                    <a:lnB w="38100" cap="flat" cmpd="sng" algn="ctr">
                      <a:solidFill>
                        <a:srgbClr val="00B050"/>
                      </a:solidFill>
                      <a:prstDash val="sysDash"/>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38208552"/>
              </p:ext>
            </p:extLst>
          </p:nvPr>
        </p:nvGraphicFramePr>
        <p:xfrm>
          <a:off x="9454382" y="4884658"/>
          <a:ext cx="1591664" cy="385426"/>
        </p:xfrm>
        <a:graphic>
          <a:graphicData uri="http://schemas.openxmlformats.org/drawingml/2006/table">
            <a:tbl>
              <a:tblPr firstRow="1" bandRow="1">
                <a:tableStyleId>{22838BEF-8BB2-4498-84A7-C5851F593DF1}</a:tableStyleId>
              </a:tblPr>
              <a:tblGrid>
                <a:gridCol w="1591664"/>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dirty="0" smtClean="0">
                          <a:effectLst/>
                          <a:latin typeface="Calibri" charset="0"/>
                          <a:ea typeface="Calibri" charset="0"/>
                          <a:cs typeface="Calibri" charset="0"/>
                        </a:rPr>
                        <a:t>(907)586-7252</a:t>
                      </a:r>
                      <a:endParaRPr lang="en-US" b="1" baseline="0" dirty="0" smtClean="0"/>
                    </a:p>
                  </a:txBody>
                  <a:tcPr>
                    <a:lnL w="38100" cap="flat" cmpd="sng" algn="ctr">
                      <a:solidFill>
                        <a:srgbClr val="00B050"/>
                      </a:solidFill>
                      <a:prstDash val="sysDash"/>
                      <a:round/>
                      <a:headEnd type="none" w="med" len="med"/>
                      <a:tailEnd type="none" w="med" len="med"/>
                    </a:lnL>
                    <a:lnR w="38100" cap="flat" cmpd="sng" algn="ctr">
                      <a:solidFill>
                        <a:srgbClr val="00B050"/>
                      </a:solidFill>
                      <a:prstDash val="sysDash"/>
                      <a:round/>
                      <a:headEnd type="none" w="med" len="med"/>
                      <a:tailEnd type="none" w="med" len="med"/>
                    </a:lnR>
                    <a:lnT w="38100" cap="flat" cmpd="sng" algn="ctr">
                      <a:solidFill>
                        <a:srgbClr val="00B050"/>
                      </a:solidFill>
                      <a:prstDash val="sysDash"/>
                      <a:round/>
                      <a:headEnd type="none" w="med" len="med"/>
                      <a:tailEnd type="none" w="med" len="med"/>
                    </a:lnT>
                    <a:lnB w="38100" cap="flat" cmpd="sng" algn="ctr">
                      <a:solidFill>
                        <a:srgbClr val="00B050"/>
                      </a:solidFill>
                      <a:prstDash val="sysDash"/>
                      <a:round/>
                      <a:headEnd type="none" w="med" len="med"/>
                      <a:tailEnd type="none" w="med" len="med"/>
                    </a:lnB>
                    <a:lnTlToBr w="12700" cmpd="sng">
                      <a:noFill/>
                      <a:prstDash val="solid"/>
                    </a:lnTlToBr>
                    <a:lnBlToTr w="12700" cmpd="sng">
                      <a:noFill/>
                      <a:prstDash val="solid"/>
                    </a:lnBlToTr>
                  </a:tcPr>
                </a:tc>
              </a:tr>
            </a:tbl>
          </a:graphicData>
        </a:graphic>
      </p:graphicFrame>
      <p:sp>
        <p:nvSpPr>
          <p:cNvPr id="24" name="TextBox 23"/>
          <p:cNvSpPr txBox="1"/>
          <p:nvPr/>
        </p:nvSpPr>
        <p:spPr>
          <a:xfrm>
            <a:off x="5108814" y="3700899"/>
            <a:ext cx="2833889" cy="369332"/>
          </a:xfrm>
          <a:prstGeom prst="rect">
            <a:avLst/>
          </a:prstGeom>
          <a:noFill/>
        </p:spPr>
        <p:txBody>
          <a:bodyPr wrap="square" rtlCol="0">
            <a:spAutoFit/>
          </a:bodyPr>
          <a:lstStyle/>
          <a:p>
            <a:pPr marL="0" lvl="2"/>
            <a:r>
              <a:rPr lang="en-US" b="1" dirty="0" smtClean="0">
                <a:latin typeface="Courier New" charset="0"/>
                <a:ea typeface="Courier New" charset="0"/>
                <a:cs typeface="Courier New" charset="0"/>
              </a:rPr>
              <a:t>Transform </a:t>
            </a:r>
            <a:r>
              <a:rPr lang="en-US" dirty="0" smtClean="0">
                <a:ea typeface="Courier New" charset="0"/>
                <a:cs typeface="Courier New" charset="0"/>
              </a:rPr>
              <a:t>(0,0) to (0,0)</a:t>
            </a:r>
            <a:endParaRPr lang="en-US" dirty="0">
              <a:ea typeface="Courier New" charset="0"/>
              <a:cs typeface="Courier New" charset="0"/>
            </a:endParaRPr>
          </a:p>
        </p:txBody>
      </p:sp>
      <p:cxnSp>
        <p:nvCxnSpPr>
          <p:cNvPr id="7" name="Straight Connector 6"/>
          <p:cNvCxnSpPr/>
          <p:nvPr/>
        </p:nvCxnSpPr>
        <p:spPr>
          <a:xfrm flipH="1">
            <a:off x="720658" y="3510612"/>
            <a:ext cx="10750684" cy="0"/>
          </a:xfrm>
          <a:prstGeom prst="line">
            <a:avLst/>
          </a:prstGeom>
          <a:ln w="38100">
            <a:prstDash val="lg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09768" y="2832339"/>
            <a:ext cx="3871608" cy="523220"/>
          </a:xfrm>
          <a:prstGeom prst="rect">
            <a:avLst/>
          </a:prstGeom>
          <a:noFill/>
        </p:spPr>
        <p:txBody>
          <a:bodyPr wrap="square" rtlCol="0">
            <a:spAutoFit/>
          </a:bodyPr>
          <a:lstStyle/>
          <a:p>
            <a:r>
              <a:rPr lang="en-US" sz="2800" dirty="0" smtClean="0"/>
              <a:t>Potter’s Wheel Operator</a:t>
            </a:r>
            <a:endParaRPr lang="en-US" sz="2800" dirty="0"/>
          </a:p>
        </p:txBody>
      </p:sp>
      <p:sp>
        <p:nvSpPr>
          <p:cNvPr id="28" name="TextBox 27"/>
          <p:cNvSpPr txBox="1"/>
          <p:nvPr/>
        </p:nvSpPr>
        <p:spPr>
          <a:xfrm>
            <a:off x="1318359" y="3536205"/>
            <a:ext cx="3054426" cy="523220"/>
          </a:xfrm>
          <a:prstGeom prst="rect">
            <a:avLst/>
          </a:prstGeom>
          <a:noFill/>
        </p:spPr>
        <p:txBody>
          <a:bodyPr wrap="square" rtlCol="0">
            <a:spAutoFit/>
          </a:bodyPr>
          <a:lstStyle/>
          <a:p>
            <a:r>
              <a:rPr lang="en-US" sz="2800" smtClean="0"/>
              <a:t>Cell-level Operator</a:t>
            </a:r>
            <a:endParaRPr lang="en-US" sz="2800" dirty="0"/>
          </a:p>
        </p:txBody>
      </p:sp>
      <p:sp>
        <p:nvSpPr>
          <p:cNvPr id="25" name="Slide Number Placeholder 5"/>
          <p:cNvSpPr>
            <a:spLocks noGrp="1"/>
          </p:cNvSpPr>
          <p:nvPr>
            <p:ph type="sldNum" sz="quarter" idx="12"/>
          </p:nvPr>
        </p:nvSpPr>
        <p:spPr>
          <a:xfrm>
            <a:off x="8610600" y="6356350"/>
            <a:ext cx="2743200" cy="365125"/>
          </a:xfrm>
        </p:spPr>
        <p:txBody>
          <a:bodyPr/>
          <a:lstStyle/>
          <a:p>
            <a:fld id="{7D90CF49-B821-9548-BD4D-FE3C82A57277}" type="slidenum">
              <a:rPr lang="en-US" smtClean="0"/>
              <a:t>31</a:t>
            </a:fld>
            <a:endParaRPr lang="en-US"/>
          </a:p>
        </p:txBody>
      </p:sp>
      <p:sp>
        <p:nvSpPr>
          <p:cNvPr id="26" name="TextBox 25"/>
          <p:cNvSpPr txBox="1"/>
          <p:nvPr/>
        </p:nvSpPr>
        <p:spPr>
          <a:xfrm>
            <a:off x="8521852" y="3577080"/>
            <a:ext cx="3670148" cy="369332"/>
          </a:xfrm>
          <a:prstGeom prst="rect">
            <a:avLst/>
          </a:prstGeom>
          <a:noFill/>
        </p:spPr>
        <p:txBody>
          <a:bodyPr wrap="square" rtlCol="0">
            <a:spAutoFit/>
          </a:bodyPr>
          <a:lstStyle/>
          <a:p>
            <a:pPr marL="0" lvl="2"/>
            <a:r>
              <a:rPr lang="en-US" b="1" dirty="0" smtClean="0">
                <a:latin typeface="Courier New" charset="0"/>
                <a:ea typeface="Courier New" charset="0"/>
                <a:cs typeface="Courier New" charset="0"/>
              </a:rPr>
              <a:t>Transform </a:t>
            </a:r>
            <a:r>
              <a:rPr lang="en-US" dirty="0" smtClean="0">
                <a:ea typeface="Courier New" charset="0"/>
                <a:cs typeface="Courier New" charset="0"/>
              </a:rPr>
              <a:t>(0,0) to (0,1)</a:t>
            </a:r>
            <a:endParaRPr lang="en-US" dirty="0">
              <a:ea typeface="Courier New" charset="0"/>
              <a:cs typeface="Courier New" charset="0"/>
            </a:endParaRPr>
          </a:p>
        </p:txBody>
      </p:sp>
      <p:sp>
        <p:nvSpPr>
          <p:cNvPr id="13" name="Freeform 12"/>
          <p:cNvSpPr/>
          <p:nvPr/>
        </p:nvSpPr>
        <p:spPr>
          <a:xfrm>
            <a:off x="6841671" y="4156003"/>
            <a:ext cx="2090058" cy="171068"/>
          </a:xfrm>
          <a:custGeom>
            <a:avLst/>
            <a:gdLst>
              <a:gd name="connsiteX0" fmla="*/ 0 w 2090058"/>
              <a:gd name="connsiteY0" fmla="*/ 408214 h 408214"/>
              <a:gd name="connsiteX1" fmla="*/ 1191986 w 2090058"/>
              <a:gd name="connsiteY1" fmla="*/ 0 h 408214"/>
              <a:gd name="connsiteX2" fmla="*/ 2090058 w 2090058"/>
              <a:gd name="connsiteY2" fmla="*/ 408214 h 408214"/>
            </a:gdLst>
            <a:ahLst/>
            <a:cxnLst>
              <a:cxn ang="0">
                <a:pos x="connsiteX0" y="connsiteY0"/>
              </a:cxn>
              <a:cxn ang="0">
                <a:pos x="connsiteX1" y="connsiteY1"/>
              </a:cxn>
              <a:cxn ang="0">
                <a:pos x="connsiteX2" y="connsiteY2"/>
              </a:cxn>
            </a:cxnLst>
            <a:rect l="l" t="t" r="r" b="b"/>
            <a:pathLst>
              <a:path w="2090058" h="408214">
                <a:moveTo>
                  <a:pt x="0" y="408214"/>
                </a:moveTo>
                <a:cubicBezTo>
                  <a:pt x="421821" y="204107"/>
                  <a:pt x="843643" y="0"/>
                  <a:pt x="1191986" y="0"/>
                </a:cubicBezTo>
                <a:cubicBezTo>
                  <a:pt x="1540329" y="0"/>
                  <a:pt x="2090058" y="408214"/>
                  <a:pt x="2090058" y="408214"/>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6890657" y="4016693"/>
            <a:ext cx="3380014" cy="343036"/>
          </a:xfrm>
          <a:custGeom>
            <a:avLst/>
            <a:gdLst>
              <a:gd name="connsiteX0" fmla="*/ 0 w 3380014"/>
              <a:gd name="connsiteY0" fmla="*/ 310378 h 343036"/>
              <a:gd name="connsiteX1" fmla="*/ 2008414 w 3380014"/>
              <a:gd name="connsiteY1" fmla="*/ 136 h 343036"/>
              <a:gd name="connsiteX2" fmla="*/ 3380014 w 3380014"/>
              <a:gd name="connsiteY2" fmla="*/ 343036 h 343036"/>
            </a:gdLst>
            <a:ahLst/>
            <a:cxnLst>
              <a:cxn ang="0">
                <a:pos x="connsiteX0" y="connsiteY0"/>
              </a:cxn>
              <a:cxn ang="0">
                <a:pos x="connsiteX1" y="connsiteY1"/>
              </a:cxn>
              <a:cxn ang="0">
                <a:pos x="connsiteX2" y="connsiteY2"/>
              </a:cxn>
            </a:cxnLst>
            <a:rect l="l" t="t" r="r" b="b"/>
            <a:pathLst>
              <a:path w="3380014" h="343036">
                <a:moveTo>
                  <a:pt x="0" y="310378"/>
                </a:moveTo>
                <a:cubicBezTo>
                  <a:pt x="722539" y="152535"/>
                  <a:pt x="1445078" y="-5307"/>
                  <a:pt x="2008414" y="136"/>
                </a:cubicBezTo>
                <a:cubicBezTo>
                  <a:pt x="2571750" y="5579"/>
                  <a:pt x="3380014" y="343036"/>
                  <a:pt x="3380014" y="343036"/>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1" name="TextBox 30"/>
          <p:cNvSpPr txBox="1"/>
          <p:nvPr/>
        </p:nvSpPr>
        <p:spPr>
          <a:xfrm>
            <a:off x="5214392" y="5502738"/>
            <a:ext cx="2833889" cy="369332"/>
          </a:xfrm>
          <a:prstGeom prst="rect">
            <a:avLst/>
          </a:prstGeom>
          <a:noFill/>
        </p:spPr>
        <p:txBody>
          <a:bodyPr wrap="square" rtlCol="0">
            <a:spAutoFit/>
          </a:bodyPr>
          <a:lstStyle/>
          <a:p>
            <a:pPr marL="0" lvl="2"/>
            <a:r>
              <a:rPr lang="en-US" b="1" dirty="0" smtClean="0">
                <a:latin typeface="Courier New" charset="0"/>
                <a:ea typeface="Courier New" charset="0"/>
                <a:cs typeface="Courier New" charset="0"/>
              </a:rPr>
              <a:t>Transform </a:t>
            </a:r>
            <a:r>
              <a:rPr lang="en-US" dirty="0" smtClean="0">
                <a:ea typeface="Courier New" charset="0"/>
                <a:cs typeface="Courier New" charset="0"/>
              </a:rPr>
              <a:t>(1,0) to (1,0)</a:t>
            </a:r>
            <a:endParaRPr lang="en-US" dirty="0">
              <a:ea typeface="Courier New" charset="0"/>
              <a:cs typeface="Courier New" charset="0"/>
            </a:endParaRPr>
          </a:p>
        </p:txBody>
      </p:sp>
      <p:sp>
        <p:nvSpPr>
          <p:cNvPr id="32" name="TextBox 31"/>
          <p:cNvSpPr txBox="1"/>
          <p:nvPr/>
        </p:nvSpPr>
        <p:spPr>
          <a:xfrm>
            <a:off x="8435597" y="5564368"/>
            <a:ext cx="3670148" cy="369332"/>
          </a:xfrm>
          <a:prstGeom prst="rect">
            <a:avLst/>
          </a:prstGeom>
          <a:noFill/>
        </p:spPr>
        <p:txBody>
          <a:bodyPr wrap="square" rtlCol="0">
            <a:spAutoFit/>
          </a:bodyPr>
          <a:lstStyle/>
          <a:p>
            <a:pPr marL="0" lvl="2"/>
            <a:r>
              <a:rPr lang="en-US" b="1" dirty="0" smtClean="0">
                <a:latin typeface="Courier New" charset="0"/>
                <a:ea typeface="Courier New" charset="0"/>
                <a:cs typeface="Courier New" charset="0"/>
              </a:rPr>
              <a:t>Transform </a:t>
            </a:r>
            <a:r>
              <a:rPr lang="en-US" dirty="0" smtClean="0">
                <a:ea typeface="Courier New" charset="0"/>
                <a:cs typeface="Courier New" charset="0"/>
              </a:rPr>
              <a:t>(1,0) to (1,1)</a:t>
            </a:r>
            <a:endParaRPr lang="en-US" dirty="0">
              <a:ea typeface="Courier New" charset="0"/>
              <a:cs typeface="Courier New" charset="0"/>
            </a:endParaRPr>
          </a:p>
        </p:txBody>
      </p:sp>
      <p:sp>
        <p:nvSpPr>
          <p:cNvPr id="33" name="Freeform 32"/>
          <p:cNvSpPr/>
          <p:nvPr/>
        </p:nvSpPr>
        <p:spPr>
          <a:xfrm flipV="1">
            <a:off x="6918832" y="5310746"/>
            <a:ext cx="2090058" cy="171068"/>
          </a:xfrm>
          <a:custGeom>
            <a:avLst/>
            <a:gdLst>
              <a:gd name="connsiteX0" fmla="*/ 0 w 2090058"/>
              <a:gd name="connsiteY0" fmla="*/ 408214 h 408214"/>
              <a:gd name="connsiteX1" fmla="*/ 1191986 w 2090058"/>
              <a:gd name="connsiteY1" fmla="*/ 0 h 408214"/>
              <a:gd name="connsiteX2" fmla="*/ 2090058 w 2090058"/>
              <a:gd name="connsiteY2" fmla="*/ 408214 h 408214"/>
            </a:gdLst>
            <a:ahLst/>
            <a:cxnLst>
              <a:cxn ang="0">
                <a:pos x="connsiteX0" y="connsiteY0"/>
              </a:cxn>
              <a:cxn ang="0">
                <a:pos x="connsiteX1" y="connsiteY1"/>
              </a:cxn>
              <a:cxn ang="0">
                <a:pos x="connsiteX2" y="connsiteY2"/>
              </a:cxn>
            </a:cxnLst>
            <a:rect l="l" t="t" r="r" b="b"/>
            <a:pathLst>
              <a:path w="2090058" h="408214">
                <a:moveTo>
                  <a:pt x="0" y="408214"/>
                </a:moveTo>
                <a:cubicBezTo>
                  <a:pt x="421821" y="204107"/>
                  <a:pt x="843643" y="0"/>
                  <a:pt x="1191986" y="0"/>
                </a:cubicBezTo>
                <a:cubicBezTo>
                  <a:pt x="1540329" y="0"/>
                  <a:pt x="2090058" y="408214"/>
                  <a:pt x="2090058" y="408214"/>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flipV="1">
            <a:off x="6890657" y="5269483"/>
            <a:ext cx="3380014" cy="343036"/>
          </a:xfrm>
          <a:custGeom>
            <a:avLst/>
            <a:gdLst>
              <a:gd name="connsiteX0" fmla="*/ 0 w 3380014"/>
              <a:gd name="connsiteY0" fmla="*/ 310378 h 343036"/>
              <a:gd name="connsiteX1" fmla="*/ 2008414 w 3380014"/>
              <a:gd name="connsiteY1" fmla="*/ 136 h 343036"/>
              <a:gd name="connsiteX2" fmla="*/ 3380014 w 3380014"/>
              <a:gd name="connsiteY2" fmla="*/ 343036 h 343036"/>
            </a:gdLst>
            <a:ahLst/>
            <a:cxnLst>
              <a:cxn ang="0">
                <a:pos x="connsiteX0" y="connsiteY0"/>
              </a:cxn>
              <a:cxn ang="0">
                <a:pos x="connsiteX1" y="connsiteY1"/>
              </a:cxn>
              <a:cxn ang="0">
                <a:pos x="connsiteX2" y="connsiteY2"/>
              </a:cxn>
            </a:cxnLst>
            <a:rect l="l" t="t" r="r" b="b"/>
            <a:pathLst>
              <a:path w="3380014" h="343036">
                <a:moveTo>
                  <a:pt x="0" y="310378"/>
                </a:moveTo>
                <a:cubicBezTo>
                  <a:pt x="722539" y="152535"/>
                  <a:pt x="1445078" y="-5307"/>
                  <a:pt x="2008414" y="136"/>
                </a:cubicBezTo>
                <a:cubicBezTo>
                  <a:pt x="2571750" y="5579"/>
                  <a:pt x="3380014" y="343036"/>
                  <a:pt x="3380014" y="343036"/>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0468505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3855720" y="3459480"/>
            <a:ext cx="5212080" cy="2484120"/>
          </a:xfrm>
          <a:prstGeom prst="rect">
            <a:avLst/>
          </a:prstGeom>
          <a:noFill/>
        </p:spPr>
        <p:txBody>
          <a:bodyPr wrap="square" rtlCol="0">
            <a:spAutoFit/>
          </a:bodyPr>
          <a:lstStyle/>
          <a:p>
            <a:endParaRPr lang="en-US"/>
          </a:p>
        </p:txBody>
      </p:sp>
      <mc:AlternateContent xmlns:mc="http://schemas.openxmlformats.org/markup-compatibility/2006" xmlns:a14="http://schemas.microsoft.com/office/drawing/2010/main">
        <mc:Choice Requires="a14">
          <p:sp>
            <p:nvSpPr>
              <p:cNvPr id="18" name="TextBox 17"/>
              <p:cNvSpPr txBox="1"/>
              <p:nvPr/>
            </p:nvSpPr>
            <p:spPr>
              <a:xfrm>
                <a:off x="838200" y="1966859"/>
                <a:ext cx="11031071" cy="3231462"/>
              </a:xfrm>
              <a:prstGeom prst="rect">
                <a:avLst/>
              </a:prstGeom>
              <a:noFill/>
            </p:spPr>
            <p:txBody>
              <a:bodyPr wrap="square" rtlCol="0">
                <a:spAutoFit/>
              </a:bodyPr>
              <a:lstStyle/>
              <a:p>
                <a:pPr marL="285750" indent="-285750">
                  <a:buFont typeface="Arial" charset="0"/>
                  <a:buChar char="•"/>
                </a:pPr>
                <a:r>
                  <a:rPr lang="en-US" sz="2800" dirty="0" smtClean="0">
                    <a:solidFill>
                      <a:srgbClr val="FF0000"/>
                    </a:solidFill>
                  </a:rPr>
                  <a:t>Table Edit Distance </a:t>
                </a:r>
                <a:r>
                  <a:rPr lang="en-US" sz="2800" dirty="0" smtClean="0"/>
                  <a:t>Definition:</a:t>
                </a:r>
              </a:p>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charset="0"/>
                        </a:rPr>
                        <m:t>Distance</m:t>
                      </m:r>
                      <m:d>
                        <m:dPr>
                          <m:ctrlPr>
                            <a:rPr lang="en-US" sz="2400" i="1" smtClean="0">
                              <a:latin typeface="Cambria Math" charset="0"/>
                            </a:rPr>
                          </m:ctrlPr>
                        </m:dPr>
                        <m:e>
                          <m:sSub>
                            <m:sSubPr>
                              <m:ctrlPr>
                                <a:rPr lang="en-US" sz="2400" i="1" smtClean="0">
                                  <a:latin typeface="Cambria Math" charset="0"/>
                                </a:rPr>
                              </m:ctrlPr>
                            </m:sSubPr>
                            <m:e>
                              <m:r>
                                <a:rPr lang="en-US" sz="2400" i="1">
                                  <a:latin typeface="Cambria Math" charset="0"/>
                                </a:rPr>
                                <m:t>𝑇</m:t>
                              </m:r>
                            </m:e>
                            <m:sub>
                              <m:r>
                                <a:rPr lang="en-US" sz="2400" i="1">
                                  <a:latin typeface="Cambria Math" charset="0"/>
                                </a:rPr>
                                <m:t>1</m:t>
                              </m:r>
                            </m:sub>
                          </m:sSub>
                          <m:r>
                            <a:rPr lang="en-US" sz="2400" smtClean="0">
                              <a:latin typeface="Cambria Math" charset="0"/>
                            </a:rPr>
                            <m:t>, </m:t>
                          </m:r>
                          <m:sSub>
                            <m:sSubPr>
                              <m:ctrlPr>
                                <a:rPr lang="en-US" sz="2400" i="1" smtClean="0">
                                  <a:latin typeface="Cambria Math" charset="0"/>
                                </a:rPr>
                              </m:ctrlPr>
                            </m:sSubPr>
                            <m:e>
                              <m:r>
                                <a:rPr lang="en-US" sz="2400" i="1">
                                  <a:latin typeface="Cambria Math" charset="0"/>
                                </a:rPr>
                                <m:t>𝑇</m:t>
                              </m:r>
                            </m:e>
                            <m:sub>
                              <m:r>
                                <a:rPr lang="en-US" sz="2400" i="1">
                                  <a:latin typeface="Cambria Math" charset="0"/>
                                </a:rPr>
                                <m:t>2</m:t>
                              </m:r>
                            </m:sub>
                          </m:sSub>
                        </m:e>
                      </m:d>
                      <m:r>
                        <a:rPr lang="mr-IN" sz="2400" i="1" smtClean="0">
                          <a:latin typeface="Cambria Math" charset="0"/>
                        </a:rPr>
                        <m:t>=</m:t>
                      </m:r>
                      <m:func>
                        <m:funcPr>
                          <m:ctrlPr>
                            <a:rPr lang="mr-IN" sz="2400" i="1">
                              <a:latin typeface="Cambria Math" charset="0"/>
                            </a:rPr>
                          </m:ctrlPr>
                        </m:funcPr>
                        <m:fName>
                          <m:limLow>
                            <m:limLowPr>
                              <m:ctrlPr>
                                <a:rPr lang="mr-IN" sz="2400" i="1">
                                  <a:latin typeface="Cambria Math" charset="0"/>
                                </a:rPr>
                              </m:ctrlPr>
                            </m:limLowPr>
                            <m:e>
                              <m:r>
                                <m:rPr>
                                  <m:sty m:val="p"/>
                                </m:rPr>
                                <a:rPr lang="mr-IN" sz="2400">
                                  <a:latin typeface="Cambria Math" charset="0"/>
                                </a:rPr>
                                <m:t>min</m:t>
                              </m:r>
                            </m:e>
                            <m:lim>
                              <m:d>
                                <m:dPr>
                                  <m:ctrlPr>
                                    <a:rPr lang="en-US" sz="2400" i="1">
                                      <a:latin typeface="Cambria Math" charset="0"/>
                                    </a:rPr>
                                  </m:ctrlPr>
                                </m:dPr>
                                <m:e>
                                  <m:sSub>
                                    <m:sSubPr>
                                      <m:ctrlPr>
                                        <a:rPr lang="en-US" sz="2400" i="1">
                                          <a:latin typeface="Cambria Math" charset="0"/>
                                        </a:rPr>
                                      </m:ctrlPr>
                                    </m:sSubPr>
                                    <m:e>
                                      <m:r>
                                        <a:rPr lang="en-US" sz="2400" i="1">
                                          <a:latin typeface="Cambria Math" charset="0"/>
                                        </a:rPr>
                                        <m:t>𝑝</m:t>
                                      </m:r>
                                    </m:e>
                                    <m:sub>
                                      <m:r>
                                        <a:rPr lang="en-US" sz="2400" i="1">
                                          <a:latin typeface="Cambria Math" charset="0"/>
                                        </a:rPr>
                                        <m:t>1</m:t>
                                      </m:r>
                                    </m:sub>
                                  </m:sSub>
                                  <m:r>
                                    <a:rPr lang="en-US" sz="2400" i="1">
                                      <a:latin typeface="Cambria Math" charset="0"/>
                                    </a:rPr>
                                    <m:t>,…,   </m:t>
                                  </m:r>
                                  <m:sSub>
                                    <m:sSubPr>
                                      <m:ctrlPr>
                                        <a:rPr lang="en-US" sz="2400" i="1">
                                          <a:latin typeface="Cambria Math" charset="0"/>
                                        </a:rPr>
                                      </m:ctrlPr>
                                    </m:sSubPr>
                                    <m:e>
                                      <m:r>
                                        <a:rPr lang="en-US" sz="2400" i="1">
                                          <a:latin typeface="Cambria Math" charset="0"/>
                                        </a:rPr>
                                        <m:t>𝑝</m:t>
                                      </m:r>
                                    </m:e>
                                    <m:sub>
                                      <m:r>
                                        <a:rPr lang="en-US" sz="2400" i="1">
                                          <a:latin typeface="Cambria Math" charset="0"/>
                                        </a:rPr>
                                        <m:t>𝑘</m:t>
                                      </m:r>
                                    </m:sub>
                                  </m:sSub>
                                </m:e>
                              </m:d>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𝑃</m:t>
                              </m:r>
                              <m:d>
                                <m:dPr>
                                  <m:ctrlPr>
                                    <a:rPr lang="en-US" sz="2400" i="1">
                                      <a:latin typeface="Cambria Math" charset="0"/>
                                      <a:ea typeface="Cambria Math" charset="0"/>
                                      <a:cs typeface="Cambria Math" charset="0"/>
                                    </a:rPr>
                                  </m:ctrlPr>
                                </m:dPr>
                                <m:e>
                                  <m:sSub>
                                    <m:sSubPr>
                                      <m:ctrlPr>
                                        <a:rPr lang="en-US" sz="2400" i="1">
                                          <a:latin typeface="Cambria Math" charset="0"/>
                                          <a:ea typeface="Cambria Math" charset="0"/>
                                          <a:cs typeface="Cambria Math" charset="0"/>
                                        </a:rPr>
                                      </m:ctrlPr>
                                    </m:sSubPr>
                                    <m:e>
                                      <m:r>
                                        <a:rPr lang="en-US" sz="2400" i="1">
                                          <a:latin typeface="Cambria Math" charset="0"/>
                                          <a:ea typeface="Cambria Math" charset="0"/>
                                          <a:cs typeface="Cambria Math" charset="0"/>
                                        </a:rPr>
                                        <m:t>𝑇</m:t>
                                      </m:r>
                                    </m:e>
                                    <m:sub>
                                      <m:r>
                                        <a:rPr lang="en-US" sz="2400" i="1">
                                          <a:latin typeface="Cambria Math" charset="0"/>
                                          <a:ea typeface="Cambria Math" charset="0"/>
                                          <a:cs typeface="Cambria Math" charset="0"/>
                                        </a:rPr>
                                        <m:t>1</m:t>
                                      </m:r>
                                    </m:sub>
                                  </m:sSub>
                                  <m:r>
                                    <a:rPr lang="en-US" sz="2400" i="1">
                                      <a:latin typeface="Cambria Math" charset="0"/>
                                      <a:ea typeface="Cambria Math" charset="0"/>
                                      <a:cs typeface="Cambria Math" charset="0"/>
                                    </a:rPr>
                                    <m:t>,   </m:t>
                                  </m:r>
                                  <m:sSub>
                                    <m:sSubPr>
                                      <m:ctrlPr>
                                        <a:rPr lang="en-US" sz="2400" i="1">
                                          <a:latin typeface="Cambria Math" charset="0"/>
                                          <a:ea typeface="Cambria Math" charset="0"/>
                                          <a:cs typeface="Cambria Math" charset="0"/>
                                        </a:rPr>
                                      </m:ctrlPr>
                                    </m:sSubPr>
                                    <m:e>
                                      <m:r>
                                        <a:rPr lang="en-US" sz="2400" i="1">
                                          <a:latin typeface="Cambria Math" charset="0"/>
                                          <a:ea typeface="Cambria Math" charset="0"/>
                                          <a:cs typeface="Cambria Math" charset="0"/>
                                        </a:rPr>
                                        <m:t>𝑇</m:t>
                                      </m:r>
                                    </m:e>
                                    <m:sub>
                                      <m:r>
                                        <a:rPr lang="en-US" sz="2400" i="1">
                                          <a:latin typeface="Cambria Math" charset="0"/>
                                          <a:ea typeface="Cambria Math" charset="0"/>
                                          <a:cs typeface="Cambria Math" charset="0"/>
                                        </a:rPr>
                                        <m:t>2</m:t>
                                      </m:r>
                                    </m:sub>
                                  </m:sSub>
                                </m:e>
                              </m:d>
                            </m:lim>
                          </m:limLow>
                        </m:fName>
                        <m:e>
                          <m:nary>
                            <m:naryPr>
                              <m:chr m:val="∑"/>
                              <m:ctrlPr>
                                <a:rPr lang="mr-IN" sz="2400" i="1">
                                  <a:latin typeface="Cambria Math" charset="0"/>
                                </a:rPr>
                              </m:ctrlPr>
                            </m:naryPr>
                            <m:sub>
                              <m:r>
                                <m:rPr>
                                  <m:brk m:alnAt="23"/>
                                </m:rPr>
                                <a:rPr lang="en-US" sz="2400" i="1">
                                  <a:latin typeface="Cambria Math" charset="0"/>
                                </a:rPr>
                                <m:t>𝑖</m:t>
                              </m:r>
                              <m:r>
                                <a:rPr lang="mr-IN" sz="2400" i="1">
                                  <a:latin typeface="Cambria Math" charset="0"/>
                                </a:rPr>
                                <m:t>=0</m:t>
                              </m:r>
                            </m:sub>
                            <m:sup>
                              <m:r>
                                <a:rPr lang="en-US" sz="2400" i="1">
                                  <a:latin typeface="Cambria Math" charset="0"/>
                                </a:rPr>
                                <m:t>𝑘</m:t>
                              </m:r>
                            </m:sup>
                            <m:e>
                              <m:r>
                                <a:rPr lang="en-US" sz="2400" i="1">
                                  <a:latin typeface="Cambria Math" charset="0"/>
                                </a:rPr>
                                <m:t>𝑐𝑜𝑠𝑡</m:t>
                              </m:r>
                              <m:d>
                                <m:dPr>
                                  <m:ctrlPr>
                                    <a:rPr lang="en-US" sz="2400" i="1">
                                      <a:latin typeface="Cambria Math" charset="0"/>
                                    </a:rPr>
                                  </m:ctrlPr>
                                </m:dPr>
                                <m:e>
                                  <m:sSub>
                                    <m:sSubPr>
                                      <m:ctrlPr>
                                        <a:rPr lang="en-US" sz="2400" i="1">
                                          <a:latin typeface="Cambria Math" charset="0"/>
                                        </a:rPr>
                                      </m:ctrlPr>
                                    </m:sSubPr>
                                    <m:e>
                                      <m:r>
                                        <a:rPr lang="en-US" sz="2400" i="1">
                                          <a:latin typeface="Cambria Math" charset="0"/>
                                        </a:rPr>
                                        <m:t>𝑝</m:t>
                                      </m:r>
                                    </m:e>
                                    <m:sub>
                                      <m:r>
                                        <a:rPr lang="en-US" sz="2400" i="1">
                                          <a:latin typeface="Cambria Math" charset="0"/>
                                        </a:rPr>
                                        <m:t>𝑖</m:t>
                                      </m:r>
                                    </m:sub>
                                  </m:sSub>
                                </m:e>
                              </m:d>
                            </m:e>
                          </m:nary>
                        </m:e>
                      </m:func>
                    </m:oMath>
                  </m:oMathPara>
                </a14:m>
                <a:endParaRPr lang="en-US" sz="2400" dirty="0" smtClean="0"/>
              </a:p>
              <a:p>
                <a:pPr marL="285750" indent="-285750">
                  <a:buFont typeface="Arial" charset="0"/>
                  <a:buChar char="•"/>
                </a:pPr>
                <a:endParaRPr lang="en-US" sz="2400" dirty="0" smtClean="0"/>
              </a:p>
              <a:p>
                <a:pPr marL="285750" indent="-285750">
                  <a:buFont typeface="Arial" charset="0"/>
                  <a:buChar char="•"/>
                </a:pPr>
                <a:r>
                  <a:rPr lang="en-US" sz="2800" dirty="0" smtClean="0"/>
                  <a:t>P(T</a:t>
                </a:r>
                <a:r>
                  <a:rPr lang="en-US" sz="2800" baseline="-25000" dirty="0" smtClean="0"/>
                  <a:t>1</a:t>
                </a:r>
                <a:r>
                  <a:rPr lang="en-US" sz="2800" dirty="0" smtClean="0"/>
                  <a:t>, T</a:t>
                </a:r>
                <a:r>
                  <a:rPr lang="en-US" sz="2800" baseline="-25000" dirty="0" smtClean="0"/>
                  <a:t>2</a:t>
                </a:r>
                <a:r>
                  <a:rPr lang="en-US" sz="2800" dirty="0" smtClean="0"/>
                  <a:t>): Set of all “paths” transforming T</a:t>
                </a:r>
                <a:r>
                  <a:rPr lang="en-US" sz="2800" baseline="-25000" dirty="0" smtClean="0"/>
                  <a:t>1</a:t>
                </a:r>
                <a:r>
                  <a:rPr lang="en-US" sz="2800" dirty="0"/>
                  <a:t> </a:t>
                </a:r>
                <a:r>
                  <a:rPr lang="en-US" sz="2800" dirty="0" smtClean="0"/>
                  <a:t>to T</a:t>
                </a:r>
                <a:r>
                  <a:rPr lang="en-US" sz="2800" baseline="-25000" dirty="0" smtClean="0"/>
                  <a:t>2</a:t>
                </a:r>
                <a:r>
                  <a:rPr lang="en-US" sz="2800" dirty="0" smtClean="0"/>
                  <a:t> using cell-level operators</a:t>
                </a:r>
              </a:p>
              <a:p>
                <a:pPr marL="285750" indent="-285750">
                  <a:buFont typeface="Arial" charset="0"/>
                  <a:buChar char="•"/>
                </a:pPr>
                <a:r>
                  <a:rPr lang="en-US" sz="2800" dirty="0" smtClean="0"/>
                  <a:t>p</a:t>
                </a:r>
                <a:r>
                  <a:rPr lang="en-US" sz="2800" baseline="-25000" dirty="0" smtClean="0"/>
                  <a:t>1</a:t>
                </a:r>
                <a:r>
                  <a:rPr lang="en-US" sz="2800" dirty="0" smtClean="0"/>
                  <a:t>,</a:t>
                </a:r>
                <a:r>
                  <a:rPr lang="mr-IN" sz="2800" dirty="0" smtClean="0"/>
                  <a:t>…</a:t>
                </a:r>
                <a:r>
                  <a:rPr lang="en-US" sz="2800" dirty="0" smtClean="0"/>
                  <a:t>,</a:t>
                </a:r>
                <a:r>
                  <a:rPr lang="en-US" sz="2800" dirty="0"/>
                  <a:t> </a:t>
                </a:r>
                <a:r>
                  <a:rPr lang="en-US" sz="2800" dirty="0" err="1" smtClean="0"/>
                  <a:t>p</a:t>
                </a:r>
                <a:r>
                  <a:rPr lang="en-US" sz="2800" baseline="-25000" dirty="0" err="1" smtClean="0"/>
                  <a:t>k</a:t>
                </a:r>
                <a:r>
                  <a:rPr lang="en-US" sz="2800" dirty="0" smtClean="0"/>
                  <a:t>: cell-level operators, including</a:t>
                </a:r>
                <a:endParaRPr lang="en-US" sz="2800" baseline="-25000" dirty="0"/>
              </a:p>
              <a:p>
                <a:pPr lvl="1"/>
                <a:r>
                  <a:rPr lang="en-US" sz="2800" b="1" dirty="0" smtClean="0">
                    <a:latin typeface="Courier New" charset="0"/>
                    <a:ea typeface="Courier New" charset="0"/>
                    <a:cs typeface="Courier New" charset="0"/>
                  </a:rPr>
                  <a:t>Add, Remove</a:t>
                </a:r>
                <a:r>
                  <a:rPr lang="en-US" sz="2800" b="1" dirty="0">
                    <a:latin typeface="Courier New" charset="0"/>
                    <a:ea typeface="Courier New" charset="0"/>
                    <a:cs typeface="Courier New" charset="0"/>
                  </a:rPr>
                  <a:t>,</a:t>
                </a:r>
                <a:r>
                  <a:rPr lang="en-US" sz="2800" b="1" dirty="0" smtClean="0">
                    <a:latin typeface="Courier New" charset="0"/>
                    <a:ea typeface="Courier New" charset="0"/>
                    <a:cs typeface="Courier New" charset="0"/>
                  </a:rPr>
                  <a:t> Move </a:t>
                </a:r>
                <a:r>
                  <a:rPr lang="en-US" sz="2800" dirty="0" smtClean="0">
                    <a:ea typeface="Courier New" charset="0"/>
                    <a:cs typeface="Courier New" charset="0"/>
                  </a:rPr>
                  <a:t>&amp;</a:t>
                </a:r>
                <a:r>
                  <a:rPr lang="en-US" sz="2800" b="1" dirty="0" smtClean="0">
                    <a:latin typeface="Courier New" charset="0"/>
                    <a:ea typeface="Courier New" charset="0"/>
                    <a:cs typeface="Courier New" charset="0"/>
                  </a:rPr>
                  <a:t> Transform</a:t>
                </a:r>
                <a:endParaRPr lang="en-US" sz="2800" dirty="0" smtClean="0"/>
              </a:p>
            </p:txBody>
          </p:sp>
        </mc:Choice>
        <mc:Fallback xmlns="">
          <p:sp>
            <p:nvSpPr>
              <p:cNvPr id="18" name="TextBox 17"/>
              <p:cNvSpPr txBox="1">
                <a:spLocks noRot="1" noChangeAspect="1" noMove="1" noResize="1" noEditPoints="1" noAdjustHandles="1" noChangeArrowheads="1" noChangeShapeType="1" noTextEdit="1"/>
              </p:cNvSpPr>
              <p:nvPr/>
            </p:nvSpPr>
            <p:spPr>
              <a:xfrm>
                <a:off x="838200" y="1966859"/>
                <a:ext cx="11031071" cy="3231462"/>
              </a:xfrm>
              <a:prstGeom prst="rect">
                <a:avLst/>
              </a:prstGeom>
              <a:blipFill rotWithShape="0">
                <a:blip r:embed="rId3"/>
                <a:stretch>
                  <a:fillRect l="-995" t="-1887" r="-498" b="-4340"/>
                </a:stretch>
              </a:blipFill>
            </p:spPr>
            <p:txBody>
              <a:bodyPr/>
              <a:lstStyle/>
              <a:p>
                <a:r>
                  <a:rPr lang="en-US">
                    <a:noFill/>
                  </a:rPr>
                  <a:t> </a:t>
                </a:r>
              </a:p>
            </p:txBody>
          </p:sp>
        </mc:Fallback>
      </mc:AlternateContent>
      <p:sp>
        <p:nvSpPr>
          <p:cNvPr id="5" name="Title 1"/>
          <p:cNvSpPr>
            <a:spLocks noGrp="1"/>
          </p:cNvSpPr>
          <p:nvPr>
            <p:ph type="title"/>
          </p:nvPr>
        </p:nvSpPr>
        <p:spPr>
          <a:xfrm>
            <a:off x="838200" y="365125"/>
            <a:ext cx="10515600" cy="1325563"/>
          </a:xfrm>
        </p:spPr>
        <p:txBody>
          <a:bodyPr/>
          <a:lstStyle/>
          <a:p>
            <a:r>
              <a:rPr lang="en-US" dirty="0" smtClean="0"/>
              <a:t>Cell-level heuristic: Table Edit Distance</a:t>
            </a:r>
            <a:endParaRPr lang="en-US" dirty="0"/>
          </a:p>
        </p:txBody>
      </p:sp>
      <p:sp>
        <p:nvSpPr>
          <p:cNvPr id="2" name="Slide Number Placeholder 1"/>
          <p:cNvSpPr>
            <a:spLocks noGrp="1"/>
          </p:cNvSpPr>
          <p:nvPr>
            <p:ph type="sldNum" sz="quarter" idx="12"/>
          </p:nvPr>
        </p:nvSpPr>
        <p:spPr/>
        <p:txBody>
          <a:bodyPr/>
          <a:lstStyle/>
          <a:p>
            <a:fld id="{7D90CF49-B821-9548-BD4D-FE3C82A57277}" type="slidenum">
              <a:rPr lang="en-US" smtClean="0"/>
              <a:t>32</a:t>
            </a:fld>
            <a:endParaRPr lang="en-US"/>
          </a:p>
        </p:txBody>
      </p:sp>
    </p:spTree>
    <p:extLst>
      <p:ext uri="{BB962C8B-B14F-4D97-AF65-F5344CB8AC3E}">
        <p14:creationId xmlns:p14="http://schemas.microsoft.com/office/powerpoint/2010/main" val="21369207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Cell-level Heuristic Is</a:t>
            </a:r>
            <a:endParaRPr lang="en-US" dirty="0"/>
          </a:p>
        </p:txBody>
      </p:sp>
      <p:sp>
        <p:nvSpPr>
          <p:cNvPr id="5" name="Slide Number Placeholder 4"/>
          <p:cNvSpPr>
            <a:spLocks noGrp="1"/>
          </p:cNvSpPr>
          <p:nvPr>
            <p:ph type="sldNum" sz="quarter" idx="12"/>
          </p:nvPr>
        </p:nvSpPr>
        <p:spPr/>
        <p:txBody>
          <a:bodyPr/>
          <a:lstStyle/>
          <a:p>
            <a:fld id="{7D90CF49-B821-9548-BD4D-FE3C82A57277}" type="slidenum">
              <a:rPr lang="en-US" smtClean="0"/>
              <a:t>33</a:t>
            </a:fld>
            <a:endParaRPr lang="en-US"/>
          </a:p>
        </p:txBody>
      </p:sp>
      <p:sp>
        <p:nvSpPr>
          <p:cNvPr id="6" name="Content Placeholder 5"/>
          <p:cNvSpPr>
            <a:spLocks noGrp="1"/>
          </p:cNvSpPr>
          <p:nvPr>
            <p:ph idx="1"/>
          </p:nvPr>
        </p:nvSpPr>
        <p:spPr/>
        <p:txBody>
          <a:bodyPr/>
          <a:lstStyle/>
          <a:p>
            <a:pPr marL="514350" indent="-514350">
              <a:buFont typeface="+mj-lt"/>
              <a:buAutoNum type="arabicPeriod"/>
            </a:pPr>
            <a:r>
              <a:rPr lang="en-US" dirty="0" smtClean="0"/>
              <a:t>Easy </a:t>
            </a:r>
            <a:r>
              <a:rPr lang="en-US" dirty="0"/>
              <a:t>to compute </a:t>
            </a:r>
            <a:r>
              <a:rPr lang="en-US" dirty="0">
                <a:solidFill>
                  <a:srgbClr val="92D050"/>
                </a:solidFill>
              </a:rPr>
              <a:t>✔</a:t>
            </a:r>
            <a:endParaRPr lang="en-US" dirty="0"/>
          </a:p>
          <a:p>
            <a:pPr marL="514350" indent="-514350">
              <a:buFont typeface="+mj-lt"/>
              <a:buAutoNum type="arabicPeriod"/>
            </a:pPr>
            <a:r>
              <a:rPr lang="en-US" dirty="0" smtClean="0"/>
              <a:t>Effective: Prioritizing </a:t>
            </a:r>
            <a:r>
              <a:rPr lang="en-US" dirty="0"/>
              <a:t>correct states, punishing incorrect states </a:t>
            </a:r>
            <a:r>
              <a:rPr lang="en-US" dirty="0">
                <a:solidFill>
                  <a:srgbClr val="92D050"/>
                </a:solidFill>
              </a:rPr>
              <a:t>✔</a:t>
            </a:r>
          </a:p>
          <a:p>
            <a:pPr marL="514350" indent="-514350">
              <a:buFont typeface="+mj-lt"/>
              <a:buAutoNum type="arabicPeriod"/>
            </a:pPr>
            <a:r>
              <a:rPr lang="en-US" dirty="0"/>
              <a:t>Close to g(n) scale ❓</a:t>
            </a:r>
            <a:endParaRPr lang="en-US" dirty="0">
              <a:solidFill>
                <a:srgbClr val="92D050"/>
              </a:solidFill>
            </a:endParaRPr>
          </a:p>
          <a:p>
            <a:endParaRPr lang="en-US" dirty="0"/>
          </a:p>
        </p:txBody>
      </p:sp>
    </p:spTree>
    <p:extLst>
      <p:ext uri="{BB962C8B-B14F-4D97-AF65-F5344CB8AC3E}">
        <p14:creationId xmlns:p14="http://schemas.microsoft.com/office/powerpoint/2010/main" val="21341314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D</a:t>
            </a:r>
            <a:r>
              <a:rPr lang="en-US" dirty="0" smtClean="0"/>
              <a:t>ata transformation operators (and their cell-level operators) transform </a:t>
            </a:r>
            <a:r>
              <a:rPr lang="en-US" dirty="0" smtClean="0">
                <a:solidFill>
                  <a:srgbClr val="FF0000"/>
                </a:solidFill>
              </a:rPr>
              <a:t>geometrically-adjacent</a:t>
            </a:r>
            <a:r>
              <a:rPr lang="en-US" dirty="0" smtClean="0"/>
              <a:t> cells</a:t>
            </a:r>
          </a:p>
          <a:p>
            <a:pPr lvl="1"/>
            <a:endParaRPr lang="en-US" dirty="0"/>
          </a:p>
        </p:txBody>
      </p:sp>
      <p:graphicFrame>
        <p:nvGraphicFramePr>
          <p:cNvPr id="31" name="Table 30"/>
          <p:cNvGraphicFramePr>
            <a:graphicFrameLocks noGrp="1"/>
          </p:cNvGraphicFramePr>
          <p:nvPr>
            <p:extLst>
              <p:ext uri="{D42A27DB-BD31-4B8C-83A1-F6EECF244321}">
                <p14:modId xmlns:p14="http://schemas.microsoft.com/office/powerpoint/2010/main" val="1181978881"/>
              </p:ext>
            </p:extLst>
          </p:nvPr>
        </p:nvGraphicFramePr>
        <p:xfrm>
          <a:off x="3191591" y="3240826"/>
          <a:ext cx="2172771" cy="385426"/>
        </p:xfrm>
        <a:graphic>
          <a:graphicData uri="http://schemas.openxmlformats.org/drawingml/2006/table">
            <a:tbl>
              <a:tblPr firstRow="1" bandRow="1">
                <a:tableStyleId>{22838BEF-8BB2-4498-84A7-C5851F593DF1}</a:tableStyleId>
              </a:tblPr>
              <a:tblGrid>
                <a:gridCol w="2172771"/>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Tel</a:t>
                      </a:r>
                      <a:r>
                        <a:rPr lang="en-US" b="1" baseline="0" dirty="0" smtClean="0"/>
                        <a:t>: (800)645-8397</a:t>
                      </a:r>
                    </a:p>
                  </a:txBody>
                  <a:tcPr/>
                </a:tc>
              </a:tr>
            </a:tbl>
          </a:graphicData>
        </a:graphic>
      </p:graphicFrame>
      <p:graphicFrame>
        <p:nvGraphicFramePr>
          <p:cNvPr id="32" name="Table 31"/>
          <p:cNvGraphicFramePr>
            <a:graphicFrameLocks noGrp="1"/>
          </p:cNvGraphicFramePr>
          <p:nvPr>
            <p:extLst>
              <p:ext uri="{D42A27DB-BD31-4B8C-83A1-F6EECF244321}">
                <p14:modId xmlns:p14="http://schemas.microsoft.com/office/powerpoint/2010/main" val="1295318217"/>
              </p:ext>
            </p:extLst>
          </p:nvPr>
        </p:nvGraphicFramePr>
        <p:xfrm>
          <a:off x="3191590" y="3761189"/>
          <a:ext cx="2172771" cy="385426"/>
        </p:xfrm>
        <a:graphic>
          <a:graphicData uri="http://schemas.openxmlformats.org/drawingml/2006/table">
            <a:tbl>
              <a:tblPr firstRow="1" bandRow="1">
                <a:tableStyleId>{22838BEF-8BB2-4498-84A7-C5851F593DF1}</a:tableStyleId>
              </a:tblPr>
              <a:tblGrid>
                <a:gridCol w="2172771"/>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dirty="0" err="1" smtClean="0">
                          <a:effectLst/>
                          <a:latin typeface="Calibri" charset="0"/>
                          <a:ea typeface="Calibri" charset="0"/>
                          <a:cs typeface="Calibri" charset="0"/>
                        </a:rPr>
                        <a:t>Fax</a:t>
                      </a:r>
                      <a:r>
                        <a:rPr lang="mr-IN" sz="1800" b="1" dirty="0" smtClean="0">
                          <a:effectLst/>
                          <a:latin typeface="Calibri" charset="0"/>
                          <a:ea typeface="Calibri" charset="0"/>
                          <a:cs typeface="Calibri" charset="0"/>
                        </a:rPr>
                        <a:t>:</a:t>
                      </a:r>
                      <a:r>
                        <a:rPr lang="en-US" sz="1800" b="1" dirty="0" smtClean="0">
                          <a:effectLst/>
                          <a:latin typeface="Calibri" charset="0"/>
                          <a:ea typeface="Calibri" charset="0"/>
                          <a:cs typeface="Calibri" charset="0"/>
                        </a:rPr>
                        <a:t> </a:t>
                      </a:r>
                      <a:r>
                        <a:rPr lang="mr-IN" sz="1800" b="1" dirty="0" smtClean="0">
                          <a:effectLst/>
                          <a:latin typeface="Calibri" charset="0"/>
                          <a:ea typeface="Calibri" charset="0"/>
                          <a:cs typeface="Calibri" charset="0"/>
                        </a:rPr>
                        <a:t>(907)586-7252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1371543480"/>
              </p:ext>
            </p:extLst>
          </p:nvPr>
        </p:nvGraphicFramePr>
        <p:xfrm>
          <a:off x="3191589" y="4281552"/>
          <a:ext cx="2172771" cy="385426"/>
        </p:xfrm>
        <a:graphic>
          <a:graphicData uri="http://schemas.openxmlformats.org/drawingml/2006/table">
            <a:tbl>
              <a:tblPr firstRow="1" bandRow="1">
                <a:tableStyleId>{22838BEF-8BB2-4498-84A7-C5851F593DF1}</a:tableStyleId>
              </a:tblPr>
              <a:tblGrid>
                <a:gridCol w="2172771"/>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dirty="0" err="1" smtClean="0">
                          <a:effectLst/>
                          <a:latin typeface="Calibri" charset="0"/>
                          <a:ea typeface="Calibri" charset="0"/>
                          <a:cs typeface="Calibri" charset="0"/>
                        </a:rPr>
                        <a:t>Tel</a:t>
                      </a:r>
                      <a:r>
                        <a:rPr lang="mr-IN" sz="1800" b="1" dirty="0" smtClean="0">
                          <a:effectLst/>
                          <a:latin typeface="Calibri" charset="0"/>
                          <a:ea typeface="Calibri" charset="0"/>
                          <a:cs typeface="Calibri" charset="0"/>
                        </a:rPr>
                        <a:t>:</a:t>
                      </a:r>
                      <a:r>
                        <a:rPr lang="en-US" sz="1800" b="1" dirty="0" smtClean="0">
                          <a:effectLst/>
                          <a:latin typeface="Calibri" charset="0"/>
                          <a:ea typeface="Calibri" charset="0"/>
                          <a:cs typeface="Calibri" charset="0"/>
                        </a:rPr>
                        <a:t> </a:t>
                      </a:r>
                      <a:r>
                        <a:rPr lang="mr-IN" sz="1800" b="1" dirty="0" smtClean="0">
                          <a:effectLst/>
                          <a:latin typeface="Calibri" charset="0"/>
                          <a:ea typeface="Calibri" charset="0"/>
                          <a:cs typeface="Calibri" charset="0"/>
                        </a:rPr>
                        <a:t>(918)781-4600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val="441801462"/>
              </p:ext>
            </p:extLst>
          </p:nvPr>
        </p:nvGraphicFramePr>
        <p:xfrm>
          <a:off x="3191589" y="4801915"/>
          <a:ext cx="2172771" cy="385426"/>
        </p:xfrm>
        <a:graphic>
          <a:graphicData uri="http://schemas.openxmlformats.org/drawingml/2006/table">
            <a:tbl>
              <a:tblPr firstRow="1" bandRow="1">
                <a:tableStyleId>{22838BEF-8BB2-4498-84A7-C5851F593DF1}</a:tableStyleId>
              </a:tblPr>
              <a:tblGrid>
                <a:gridCol w="2172771"/>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dirty="0" err="1" smtClean="0">
                          <a:effectLst/>
                          <a:latin typeface="Calibri" charset="0"/>
                          <a:ea typeface="Calibri" charset="0"/>
                          <a:cs typeface="Calibri" charset="0"/>
                        </a:rPr>
                        <a:t>Fax</a:t>
                      </a:r>
                      <a:r>
                        <a:rPr lang="mr-IN" sz="1800" b="1" dirty="0" smtClean="0">
                          <a:effectLst/>
                          <a:latin typeface="Calibri" charset="0"/>
                          <a:ea typeface="Calibri" charset="0"/>
                          <a:cs typeface="Calibri" charset="0"/>
                        </a:rPr>
                        <a:t>:</a:t>
                      </a:r>
                      <a:r>
                        <a:rPr lang="en-US" sz="1800" b="1" dirty="0" smtClean="0">
                          <a:effectLst/>
                          <a:latin typeface="Calibri" charset="0"/>
                          <a:ea typeface="Calibri" charset="0"/>
                          <a:cs typeface="Calibri" charset="0"/>
                        </a:rPr>
                        <a:t> </a:t>
                      </a:r>
                      <a:r>
                        <a:rPr lang="mr-IN" sz="1800" b="1" dirty="0" smtClean="0">
                          <a:effectLst/>
                          <a:latin typeface="Calibri" charset="0"/>
                          <a:ea typeface="Calibri" charset="0"/>
                          <a:cs typeface="Calibri" charset="0"/>
                        </a:rPr>
                        <a:t>(918)781-4604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1506204155"/>
              </p:ext>
            </p:extLst>
          </p:nvPr>
        </p:nvGraphicFramePr>
        <p:xfrm>
          <a:off x="6759220" y="3240826"/>
          <a:ext cx="566676" cy="385426"/>
        </p:xfrm>
        <a:graphic>
          <a:graphicData uri="http://schemas.openxmlformats.org/drawingml/2006/table">
            <a:tbl>
              <a:tblPr firstRow="1" bandRow="1">
                <a:tableStyleId>{22838BEF-8BB2-4498-84A7-C5851F593DF1}</a:tableStyleId>
              </a:tblPr>
              <a:tblGrid>
                <a:gridCol w="566676"/>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Tel</a:t>
                      </a:r>
                      <a:endParaRPr lang="en-US" b="1" baseline="0" dirty="0" smtClean="0"/>
                    </a:p>
                  </a:txBody>
                  <a:tcPr/>
                </a:tc>
              </a:tr>
            </a:tbl>
          </a:graphicData>
        </a:graphic>
      </p:graphicFrame>
      <p:graphicFrame>
        <p:nvGraphicFramePr>
          <p:cNvPr id="36" name="Table 35"/>
          <p:cNvGraphicFramePr>
            <a:graphicFrameLocks noGrp="1"/>
          </p:cNvGraphicFramePr>
          <p:nvPr>
            <p:extLst>
              <p:ext uri="{D42A27DB-BD31-4B8C-83A1-F6EECF244321}">
                <p14:modId xmlns:p14="http://schemas.microsoft.com/office/powerpoint/2010/main" val="236002249"/>
              </p:ext>
            </p:extLst>
          </p:nvPr>
        </p:nvGraphicFramePr>
        <p:xfrm>
          <a:off x="7618117" y="3240826"/>
          <a:ext cx="1591664" cy="385426"/>
        </p:xfrm>
        <a:graphic>
          <a:graphicData uri="http://schemas.openxmlformats.org/drawingml/2006/table">
            <a:tbl>
              <a:tblPr firstRow="1" bandRow="1">
                <a:tableStyleId>{22838BEF-8BB2-4498-84A7-C5851F593DF1}</a:tableStyleId>
              </a:tblPr>
              <a:tblGrid>
                <a:gridCol w="1591664"/>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(800)645-8397</a:t>
                      </a:r>
                    </a:p>
                  </a:txBody>
                  <a:tcPr/>
                </a:tc>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87502934"/>
              </p:ext>
            </p:extLst>
          </p:nvPr>
        </p:nvGraphicFramePr>
        <p:xfrm>
          <a:off x="6759220" y="3761189"/>
          <a:ext cx="566676" cy="385426"/>
        </p:xfrm>
        <a:graphic>
          <a:graphicData uri="http://schemas.openxmlformats.org/drawingml/2006/table">
            <a:tbl>
              <a:tblPr firstRow="1" bandRow="1">
                <a:tableStyleId>{22838BEF-8BB2-4498-84A7-C5851F593DF1}</a:tableStyleId>
              </a:tblPr>
              <a:tblGrid>
                <a:gridCol w="566676"/>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Fax</a:t>
                      </a:r>
                      <a:endParaRPr lang="en-US" b="1" baseline="0" dirty="0" smtClean="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38" name="Table 37"/>
          <p:cNvGraphicFramePr>
            <a:graphicFrameLocks noGrp="1"/>
          </p:cNvGraphicFramePr>
          <p:nvPr>
            <p:extLst>
              <p:ext uri="{D42A27DB-BD31-4B8C-83A1-F6EECF244321}">
                <p14:modId xmlns:p14="http://schemas.microsoft.com/office/powerpoint/2010/main" val="1782997190"/>
              </p:ext>
            </p:extLst>
          </p:nvPr>
        </p:nvGraphicFramePr>
        <p:xfrm>
          <a:off x="6754297" y="4281552"/>
          <a:ext cx="566676" cy="385426"/>
        </p:xfrm>
        <a:graphic>
          <a:graphicData uri="http://schemas.openxmlformats.org/drawingml/2006/table">
            <a:tbl>
              <a:tblPr firstRow="1" bandRow="1">
                <a:tableStyleId>{22838BEF-8BB2-4498-84A7-C5851F593DF1}</a:tableStyleId>
              </a:tblPr>
              <a:tblGrid>
                <a:gridCol w="566676"/>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Tel</a:t>
                      </a:r>
                      <a:endParaRPr lang="en-US" b="1" baseline="0" dirty="0" smtClean="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39" name="Table 38"/>
          <p:cNvGraphicFramePr>
            <a:graphicFrameLocks noGrp="1"/>
          </p:cNvGraphicFramePr>
          <p:nvPr>
            <p:extLst>
              <p:ext uri="{D42A27DB-BD31-4B8C-83A1-F6EECF244321}">
                <p14:modId xmlns:p14="http://schemas.microsoft.com/office/powerpoint/2010/main" val="846962092"/>
              </p:ext>
            </p:extLst>
          </p:nvPr>
        </p:nvGraphicFramePr>
        <p:xfrm>
          <a:off x="6754297" y="4801915"/>
          <a:ext cx="566676" cy="385426"/>
        </p:xfrm>
        <a:graphic>
          <a:graphicData uri="http://schemas.openxmlformats.org/drawingml/2006/table">
            <a:tbl>
              <a:tblPr firstRow="1" bandRow="1">
                <a:tableStyleId>{22838BEF-8BB2-4498-84A7-C5851F593DF1}</a:tableStyleId>
              </a:tblPr>
              <a:tblGrid>
                <a:gridCol w="566676"/>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Fax</a:t>
                      </a:r>
                      <a:endParaRPr lang="en-US" b="1" baseline="0" dirty="0" smtClean="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40" name="Table 39"/>
          <p:cNvGraphicFramePr>
            <a:graphicFrameLocks noGrp="1"/>
          </p:cNvGraphicFramePr>
          <p:nvPr>
            <p:extLst>
              <p:ext uri="{D42A27DB-BD31-4B8C-83A1-F6EECF244321}">
                <p14:modId xmlns:p14="http://schemas.microsoft.com/office/powerpoint/2010/main" val="1370267928"/>
              </p:ext>
            </p:extLst>
          </p:nvPr>
        </p:nvGraphicFramePr>
        <p:xfrm>
          <a:off x="7618117" y="3761189"/>
          <a:ext cx="1591664" cy="385426"/>
        </p:xfrm>
        <a:graphic>
          <a:graphicData uri="http://schemas.openxmlformats.org/drawingml/2006/table">
            <a:tbl>
              <a:tblPr firstRow="1" bandRow="1">
                <a:tableStyleId>{22838BEF-8BB2-4498-84A7-C5851F593DF1}</a:tableStyleId>
              </a:tblPr>
              <a:tblGrid>
                <a:gridCol w="1591664"/>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dirty="0" smtClean="0">
                          <a:effectLst/>
                          <a:latin typeface="Calibri" charset="0"/>
                          <a:ea typeface="Calibri" charset="0"/>
                          <a:cs typeface="Calibri" charset="0"/>
                        </a:rPr>
                        <a:t>(907)586-7252</a:t>
                      </a:r>
                      <a:endParaRPr lang="en-US" b="1" baseline="0" dirty="0" smtClean="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478435468"/>
              </p:ext>
            </p:extLst>
          </p:nvPr>
        </p:nvGraphicFramePr>
        <p:xfrm>
          <a:off x="7618117" y="4281552"/>
          <a:ext cx="1591664" cy="385426"/>
        </p:xfrm>
        <a:graphic>
          <a:graphicData uri="http://schemas.openxmlformats.org/drawingml/2006/table">
            <a:tbl>
              <a:tblPr firstRow="1" bandRow="1">
                <a:tableStyleId>{22838BEF-8BB2-4498-84A7-C5851F593DF1}</a:tableStyleId>
              </a:tblPr>
              <a:tblGrid>
                <a:gridCol w="1591664"/>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dirty="0" smtClean="0">
                          <a:effectLst/>
                          <a:latin typeface="Calibri" charset="0"/>
                          <a:ea typeface="Calibri" charset="0"/>
                          <a:cs typeface="Calibri" charset="0"/>
                        </a:rPr>
                        <a:t>(918)781-4600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42" name="Table 41"/>
          <p:cNvGraphicFramePr>
            <a:graphicFrameLocks noGrp="1"/>
          </p:cNvGraphicFramePr>
          <p:nvPr>
            <p:extLst>
              <p:ext uri="{D42A27DB-BD31-4B8C-83A1-F6EECF244321}">
                <p14:modId xmlns:p14="http://schemas.microsoft.com/office/powerpoint/2010/main" val="886136308"/>
              </p:ext>
            </p:extLst>
          </p:nvPr>
        </p:nvGraphicFramePr>
        <p:xfrm>
          <a:off x="7618117" y="4801915"/>
          <a:ext cx="1591664" cy="385426"/>
        </p:xfrm>
        <a:graphic>
          <a:graphicData uri="http://schemas.openxmlformats.org/drawingml/2006/table">
            <a:tbl>
              <a:tblPr firstRow="1" bandRow="1">
                <a:tableStyleId>{22838BEF-8BB2-4498-84A7-C5851F593DF1}</a:tableStyleId>
              </a:tblPr>
              <a:tblGrid>
                <a:gridCol w="1591664"/>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dirty="0" smtClean="0">
                          <a:effectLst/>
                          <a:latin typeface="Calibri" charset="0"/>
                          <a:ea typeface="Calibri" charset="0"/>
                          <a:cs typeface="Calibri" charset="0"/>
                        </a:rPr>
                        <a:t>(918)781-4604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43" name="U-Turn Arrow 42"/>
          <p:cNvSpPr/>
          <p:nvPr/>
        </p:nvSpPr>
        <p:spPr>
          <a:xfrm>
            <a:off x="4753731" y="2915904"/>
            <a:ext cx="3596734" cy="300090"/>
          </a:xfrm>
          <a:prstGeom prst="uturnArrow">
            <a:avLst>
              <a:gd name="adj1" fmla="val 10316"/>
              <a:gd name="adj2" fmla="val 25000"/>
              <a:gd name="adj3" fmla="val 28671"/>
              <a:gd name="adj4" fmla="val 68356"/>
              <a:gd name="adj5" fmla="val 970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U-Turn Arrow 43"/>
          <p:cNvSpPr/>
          <p:nvPr/>
        </p:nvSpPr>
        <p:spPr>
          <a:xfrm>
            <a:off x="4753731" y="2915904"/>
            <a:ext cx="2318778" cy="300090"/>
          </a:xfrm>
          <a:prstGeom prst="uturnArrow">
            <a:avLst>
              <a:gd name="adj1" fmla="val 10316"/>
              <a:gd name="adj2" fmla="val 25000"/>
              <a:gd name="adj3" fmla="val 28671"/>
              <a:gd name="adj4" fmla="val 65777"/>
              <a:gd name="adj5" fmla="val 970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r>
              <a:rPr lang="en-US" dirty="0" smtClean="0"/>
              <a:t>Observation about data transformation operators</a:t>
            </a:r>
            <a:endParaRPr lang="en-US" dirty="0"/>
          </a:p>
        </p:txBody>
      </p:sp>
      <p:sp>
        <p:nvSpPr>
          <p:cNvPr id="4" name="Rounded Rectangle 3"/>
          <p:cNvSpPr/>
          <p:nvPr/>
        </p:nvSpPr>
        <p:spPr>
          <a:xfrm>
            <a:off x="3103752" y="3215994"/>
            <a:ext cx="2239751" cy="196815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546396" y="3188843"/>
            <a:ext cx="1712637" cy="199530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739331" y="3188843"/>
            <a:ext cx="630322" cy="199530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56611" y="6090549"/>
            <a:ext cx="8734926" cy="461665"/>
          </a:xfrm>
          <a:prstGeom prst="rect">
            <a:avLst/>
          </a:prstGeom>
          <a:noFill/>
        </p:spPr>
        <p:txBody>
          <a:bodyPr wrap="square" rtlCol="0">
            <a:spAutoFit/>
          </a:bodyPr>
          <a:lstStyle/>
          <a:p>
            <a:r>
              <a:rPr lang="en-US" sz="2400" smtClean="0"/>
              <a:t>1 Split = 8 </a:t>
            </a:r>
            <a:r>
              <a:rPr lang="en-US" sz="2400" b="1" smtClean="0">
                <a:latin typeface="Courier New" charset="0"/>
                <a:ea typeface="Courier New" charset="0"/>
                <a:cs typeface="Courier New" charset="0"/>
              </a:rPr>
              <a:t>Transforms </a:t>
            </a:r>
            <a:r>
              <a:rPr lang="en-US" sz="2400" smtClean="0">
                <a:ea typeface="Courier New" charset="0"/>
                <a:cs typeface="Courier New" charset="0"/>
              </a:rPr>
              <a:t>on 2 groups of </a:t>
            </a:r>
            <a:r>
              <a:rPr lang="en-US" sz="2400" smtClean="0"/>
              <a:t>Vertically </a:t>
            </a:r>
            <a:r>
              <a:rPr lang="en-US" sz="2400" dirty="0" smtClean="0"/>
              <a:t>adjacent cells</a:t>
            </a:r>
            <a:endParaRPr lang="en-US" sz="2400" dirty="0"/>
          </a:p>
        </p:txBody>
      </p:sp>
      <p:cxnSp>
        <p:nvCxnSpPr>
          <p:cNvPr id="8" name="Curved Connector 7"/>
          <p:cNvCxnSpPr>
            <a:stCxn id="4" idx="2"/>
          </p:cNvCxnSpPr>
          <p:nvPr/>
        </p:nvCxnSpPr>
        <p:spPr>
          <a:xfrm rot="16200000" flipH="1">
            <a:off x="4731650" y="4676125"/>
            <a:ext cx="906402" cy="1922446"/>
          </a:xfrm>
          <a:prstGeom prst="curvedConnector3">
            <a:avLst>
              <a:gd name="adj1" fmla="val 50000"/>
            </a:avLst>
          </a:prstGeom>
          <a:ln w="34925">
            <a:headEnd type="stealth" w="lg" len="med"/>
            <a:tailEnd type="none"/>
          </a:ln>
          <a:effectLst>
            <a:softEdge rad="0"/>
          </a:effectLst>
        </p:spPr>
        <p:style>
          <a:lnRef idx="1">
            <a:schemeClr val="accent1"/>
          </a:lnRef>
          <a:fillRef idx="0">
            <a:schemeClr val="accent1"/>
          </a:fillRef>
          <a:effectRef idx="0">
            <a:schemeClr val="accent1"/>
          </a:effectRef>
          <a:fontRef idx="minor">
            <a:schemeClr val="tx1"/>
          </a:fontRef>
        </p:style>
      </p:cxnSp>
      <p:cxnSp>
        <p:nvCxnSpPr>
          <p:cNvPr id="21" name="Curved Connector 20"/>
          <p:cNvCxnSpPr>
            <a:stCxn id="14" idx="2"/>
            <a:endCxn id="6" idx="0"/>
          </p:cNvCxnSpPr>
          <p:nvPr/>
        </p:nvCxnSpPr>
        <p:spPr>
          <a:xfrm rot="5400000">
            <a:off x="6136082" y="5172138"/>
            <a:ext cx="906403" cy="930418"/>
          </a:xfrm>
          <a:prstGeom prst="curvedConnector3">
            <a:avLst>
              <a:gd name="adj1" fmla="val 50000"/>
            </a:avLst>
          </a:prstGeom>
          <a:ln w="34925">
            <a:headEnd type="stealth" w="lg" len="med"/>
            <a:tailEnd type="none"/>
          </a:ln>
          <a:effectLst>
            <a:softEdge rad="0"/>
          </a:effectLst>
        </p:spPr>
        <p:style>
          <a:lnRef idx="1">
            <a:schemeClr val="accent1"/>
          </a:lnRef>
          <a:fillRef idx="0">
            <a:schemeClr val="accent1"/>
          </a:fillRef>
          <a:effectRef idx="0">
            <a:schemeClr val="accent1"/>
          </a:effectRef>
          <a:fontRef idx="minor">
            <a:schemeClr val="tx1"/>
          </a:fontRef>
        </p:style>
      </p:cxnSp>
      <p:cxnSp>
        <p:nvCxnSpPr>
          <p:cNvPr id="27" name="Curved Connector 26"/>
          <p:cNvCxnSpPr>
            <a:stCxn id="12" idx="2"/>
          </p:cNvCxnSpPr>
          <p:nvPr/>
        </p:nvCxnSpPr>
        <p:spPr>
          <a:xfrm rot="5400000">
            <a:off x="6821194" y="4509027"/>
            <a:ext cx="906403" cy="2256641"/>
          </a:xfrm>
          <a:prstGeom prst="curvedConnector3">
            <a:avLst>
              <a:gd name="adj1" fmla="val 50000"/>
            </a:avLst>
          </a:prstGeom>
          <a:ln w="34925">
            <a:headEnd type="stealth" w="lg" len="med"/>
            <a:tailEnd type="none"/>
          </a:ln>
          <a:effectLst>
            <a:softEdge rad="0"/>
          </a:effectLst>
        </p:spPr>
        <p:style>
          <a:lnRef idx="1">
            <a:schemeClr val="accent1"/>
          </a:lnRef>
          <a:fillRef idx="0">
            <a:schemeClr val="accent1"/>
          </a:fillRef>
          <a:effectRef idx="0">
            <a:schemeClr val="accent1"/>
          </a:effectRef>
          <a:fontRef idx="minor">
            <a:schemeClr val="tx1"/>
          </a:fontRef>
        </p:style>
      </p:cxnSp>
      <p:sp>
        <p:nvSpPr>
          <p:cNvPr id="45" name="U-Turn Arrow 44"/>
          <p:cNvSpPr/>
          <p:nvPr/>
        </p:nvSpPr>
        <p:spPr>
          <a:xfrm>
            <a:off x="4771565" y="3457905"/>
            <a:ext cx="2318778" cy="300090"/>
          </a:xfrm>
          <a:prstGeom prst="uturnArrow">
            <a:avLst>
              <a:gd name="adj1" fmla="val 10316"/>
              <a:gd name="adj2" fmla="val 25000"/>
              <a:gd name="adj3" fmla="val 28671"/>
              <a:gd name="adj4" fmla="val 65777"/>
              <a:gd name="adj5" fmla="val 970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U-Turn Arrow 45"/>
          <p:cNvSpPr/>
          <p:nvPr/>
        </p:nvSpPr>
        <p:spPr>
          <a:xfrm>
            <a:off x="4770578" y="3958840"/>
            <a:ext cx="2318778" cy="300090"/>
          </a:xfrm>
          <a:prstGeom prst="uturnArrow">
            <a:avLst>
              <a:gd name="adj1" fmla="val 10316"/>
              <a:gd name="adj2" fmla="val 25000"/>
              <a:gd name="adj3" fmla="val 28671"/>
              <a:gd name="adj4" fmla="val 65777"/>
              <a:gd name="adj5" fmla="val 970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U-Turn Arrow 46"/>
          <p:cNvSpPr/>
          <p:nvPr/>
        </p:nvSpPr>
        <p:spPr>
          <a:xfrm>
            <a:off x="4770578" y="4501824"/>
            <a:ext cx="2318778" cy="300090"/>
          </a:xfrm>
          <a:prstGeom prst="uturnArrow">
            <a:avLst>
              <a:gd name="adj1" fmla="val 10316"/>
              <a:gd name="adj2" fmla="val 25000"/>
              <a:gd name="adj3" fmla="val 28671"/>
              <a:gd name="adj4" fmla="val 65777"/>
              <a:gd name="adj5" fmla="val 970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U-Turn Arrow 47"/>
          <p:cNvSpPr/>
          <p:nvPr/>
        </p:nvSpPr>
        <p:spPr>
          <a:xfrm>
            <a:off x="4770578" y="3457904"/>
            <a:ext cx="3596734" cy="300090"/>
          </a:xfrm>
          <a:prstGeom prst="uturnArrow">
            <a:avLst>
              <a:gd name="adj1" fmla="val 10316"/>
              <a:gd name="adj2" fmla="val 25000"/>
              <a:gd name="adj3" fmla="val 28671"/>
              <a:gd name="adj4" fmla="val 68356"/>
              <a:gd name="adj5" fmla="val 970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U-Turn Arrow 48"/>
          <p:cNvSpPr/>
          <p:nvPr/>
        </p:nvSpPr>
        <p:spPr>
          <a:xfrm>
            <a:off x="4764818" y="3959318"/>
            <a:ext cx="3596734" cy="300090"/>
          </a:xfrm>
          <a:prstGeom prst="uturnArrow">
            <a:avLst>
              <a:gd name="adj1" fmla="val 10316"/>
              <a:gd name="adj2" fmla="val 25000"/>
              <a:gd name="adj3" fmla="val 28671"/>
              <a:gd name="adj4" fmla="val 68356"/>
              <a:gd name="adj5" fmla="val 970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U-Turn Arrow 49"/>
          <p:cNvSpPr/>
          <p:nvPr/>
        </p:nvSpPr>
        <p:spPr>
          <a:xfrm>
            <a:off x="4764818" y="4500317"/>
            <a:ext cx="3596734" cy="300090"/>
          </a:xfrm>
          <a:prstGeom prst="uturnArrow">
            <a:avLst>
              <a:gd name="adj1" fmla="val 10316"/>
              <a:gd name="adj2" fmla="val 25000"/>
              <a:gd name="adj3" fmla="val 28671"/>
              <a:gd name="adj4" fmla="val 68356"/>
              <a:gd name="adj5" fmla="val 970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Slide Number Placeholder 64"/>
          <p:cNvSpPr>
            <a:spLocks noGrp="1"/>
          </p:cNvSpPr>
          <p:nvPr>
            <p:ph type="sldNum" sz="quarter" idx="12"/>
          </p:nvPr>
        </p:nvSpPr>
        <p:spPr/>
        <p:txBody>
          <a:bodyPr/>
          <a:lstStyle/>
          <a:p>
            <a:fld id="{7D90CF49-B821-9548-BD4D-FE3C82A57277}" type="slidenum">
              <a:rPr lang="en-US" smtClean="0"/>
              <a:t>34</a:t>
            </a:fld>
            <a:endParaRPr lang="en-US"/>
          </a:p>
        </p:txBody>
      </p:sp>
    </p:spTree>
    <p:extLst>
      <p:ext uri="{BB962C8B-B14F-4D97-AF65-F5344CB8AC3E}">
        <p14:creationId xmlns:p14="http://schemas.microsoft.com/office/powerpoint/2010/main" val="11587156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730817"/>
          </a:xfrm>
        </p:spPr>
        <p:txBody>
          <a:bodyPr>
            <a:normAutofit/>
          </a:bodyPr>
          <a:lstStyle/>
          <a:p>
            <a:r>
              <a:rPr lang="en-US" dirty="0" smtClean="0"/>
              <a:t>Group </a:t>
            </a:r>
            <a:r>
              <a:rPr lang="en-US" dirty="0" smtClean="0">
                <a:solidFill>
                  <a:srgbClr val="FF0000"/>
                </a:solidFill>
              </a:rPr>
              <a:t>geometrically-adjacent</a:t>
            </a:r>
            <a:r>
              <a:rPr lang="en-US" dirty="0" smtClean="0"/>
              <a:t> cell-level operations by their </a:t>
            </a:r>
            <a:r>
              <a:rPr lang="en-US" dirty="0" err="1" smtClean="0"/>
              <a:t>goemetric</a:t>
            </a:r>
            <a:r>
              <a:rPr lang="en-US" dirty="0" smtClean="0"/>
              <a:t> patterns</a:t>
            </a: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smtClean="0"/>
          </a:p>
          <a:p>
            <a:pPr lvl="1"/>
            <a:endParaRPr lang="en-US" dirty="0"/>
          </a:p>
        </p:txBody>
      </p:sp>
      <p:sp>
        <p:nvSpPr>
          <p:cNvPr id="2" name="Title 1"/>
          <p:cNvSpPr>
            <a:spLocks noGrp="1"/>
          </p:cNvSpPr>
          <p:nvPr>
            <p:ph type="title"/>
          </p:nvPr>
        </p:nvSpPr>
        <p:spPr/>
        <p:txBody>
          <a:bodyPr/>
          <a:lstStyle/>
          <a:p>
            <a:r>
              <a:rPr lang="en-US" dirty="0"/>
              <a:t>Our S</a:t>
            </a:r>
            <a:r>
              <a:rPr lang="en-US" dirty="0" smtClean="0"/>
              <a:t>olution: Table Edit Distance Batch</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711126641"/>
              </p:ext>
            </p:extLst>
          </p:nvPr>
        </p:nvGraphicFramePr>
        <p:xfrm>
          <a:off x="1480223" y="2890637"/>
          <a:ext cx="2172771" cy="385426"/>
        </p:xfrm>
        <a:graphic>
          <a:graphicData uri="http://schemas.openxmlformats.org/drawingml/2006/table">
            <a:tbl>
              <a:tblPr firstRow="1" bandRow="1">
                <a:tableStyleId>{22838BEF-8BB2-4498-84A7-C5851F593DF1}</a:tableStyleId>
              </a:tblPr>
              <a:tblGrid>
                <a:gridCol w="2172771"/>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Tel</a:t>
                      </a:r>
                      <a:r>
                        <a:rPr lang="en-US" b="1" baseline="0" dirty="0" smtClean="0"/>
                        <a:t>: (800)645-8397</a:t>
                      </a:r>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951938310"/>
              </p:ext>
            </p:extLst>
          </p:nvPr>
        </p:nvGraphicFramePr>
        <p:xfrm>
          <a:off x="1480222" y="3411000"/>
          <a:ext cx="2172771" cy="385426"/>
        </p:xfrm>
        <a:graphic>
          <a:graphicData uri="http://schemas.openxmlformats.org/drawingml/2006/table">
            <a:tbl>
              <a:tblPr firstRow="1" bandRow="1">
                <a:tableStyleId>{22838BEF-8BB2-4498-84A7-C5851F593DF1}</a:tableStyleId>
              </a:tblPr>
              <a:tblGrid>
                <a:gridCol w="2172771"/>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dirty="0" err="1" smtClean="0">
                          <a:effectLst/>
                          <a:latin typeface="Calibri" charset="0"/>
                          <a:ea typeface="Calibri" charset="0"/>
                          <a:cs typeface="Calibri" charset="0"/>
                        </a:rPr>
                        <a:t>Fax</a:t>
                      </a:r>
                      <a:r>
                        <a:rPr lang="mr-IN" sz="1800" b="1" dirty="0" smtClean="0">
                          <a:effectLst/>
                          <a:latin typeface="Calibri" charset="0"/>
                          <a:ea typeface="Calibri" charset="0"/>
                          <a:cs typeface="Calibri" charset="0"/>
                        </a:rPr>
                        <a:t>:</a:t>
                      </a:r>
                      <a:r>
                        <a:rPr lang="en-US" sz="1800" b="1" dirty="0" smtClean="0">
                          <a:effectLst/>
                          <a:latin typeface="Calibri" charset="0"/>
                          <a:ea typeface="Calibri" charset="0"/>
                          <a:cs typeface="Calibri" charset="0"/>
                        </a:rPr>
                        <a:t> </a:t>
                      </a:r>
                      <a:r>
                        <a:rPr lang="mr-IN" sz="1800" b="1" dirty="0" smtClean="0">
                          <a:effectLst/>
                          <a:latin typeface="Calibri" charset="0"/>
                          <a:ea typeface="Calibri" charset="0"/>
                          <a:cs typeface="Calibri" charset="0"/>
                        </a:rPr>
                        <a:t>(907)586-7252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266984598"/>
              </p:ext>
            </p:extLst>
          </p:nvPr>
        </p:nvGraphicFramePr>
        <p:xfrm>
          <a:off x="1480221" y="3931363"/>
          <a:ext cx="2172771" cy="385426"/>
        </p:xfrm>
        <a:graphic>
          <a:graphicData uri="http://schemas.openxmlformats.org/drawingml/2006/table">
            <a:tbl>
              <a:tblPr firstRow="1" bandRow="1">
                <a:tableStyleId>{22838BEF-8BB2-4498-84A7-C5851F593DF1}</a:tableStyleId>
              </a:tblPr>
              <a:tblGrid>
                <a:gridCol w="2172771"/>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dirty="0" err="1" smtClean="0">
                          <a:effectLst/>
                          <a:latin typeface="Calibri" charset="0"/>
                          <a:ea typeface="Calibri" charset="0"/>
                          <a:cs typeface="Calibri" charset="0"/>
                        </a:rPr>
                        <a:t>Tel</a:t>
                      </a:r>
                      <a:r>
                        <a:rPr lang="mr-IN" sz="1800" b="1" dirty="0" smtClean="0">
                          <a:effectLst/>
                          <a:latin typeface="Calibri" charset="0"/>
                          <a:ea typeface="Calibri" charset="0"/>
                          <a:cs typeface="Calibri" charset="0"/>
                        </a:rPr>
                        <a:t>:</a:t>
                      </a:r>
                      <a:r>
                        <a:rPr lang="en-US" sz="1800" b="1" dirty="0" smtClean="0">
                          <a:effectLst/>
                          <a:latin typeface="Calibri" charset="0"/>
                          <a:ea typeface="Calibri" charset="0"/>
                          <a:cs typeface="Calibri" charset="0"/>
                        </a:rPr>
                        <a:t> </a:t>
                      </a:r>
                      <a:r>
                        <a:rPr lang="mr-IN" sz="1800" b="1" dirty="0" smtClean="0">
                          <a:effectLst/>
                          <a:latin typeface="Calibri" charset="0"/>
                          <a:ea typeface="Calibri" charset="0"/>
                          <a:cs typeface="Calibri" charset="0"/>
                        </a:rPr>
                        <a:t>(918)781-4600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909778581"/>
              </p:ext>
            </p:extLst>
          </p:nvPr>
        </p:nvGraphicFramePr>
        <p:xfrm>
          <a:off x="1480221" y="4451726"/>
          <a:ext cx="2172771" cy="385426"/>
        </p:xfrm>
        <a:graphic>
          <a:graphicData uri="http://schemas.openxmlformats.org/drawingml/2006/table">
            <a:tbl>
              <a:tblPr firstRow="1" bandRow="1">
                <a:tableStyleId>{22838BEF-8BB2-4498-84A7-C5851F593DF1}</a:tableStyleId>
              </a:tblPr>
              <a:tblGrid>
                <a:gridCol w="2172771"/>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dirty="0" err="1" smtClean="0">
                          <a:effectLst/>
                          <a:latin typeface="Calibri" charset="0"/>
                          <a:ea typeface="Calibri" charset="0"/>
                          <a:cs typeface="Calibri" charset="0"/>
                        </a:rPr>
                        <a:t>Fax</a:t>
                      </a:r>
                      <a:r>
                        <a:rPr lang="mr-IN" sz="1800" b="1" dirty="0" smtClean="0">
                          <a:effectLst/>
                          <a:latin typeface="Calibri" charset="0"/>
                          <a:ea typeface="Calibri" charset="0"/>
                          <a:cs typeface="Calibri" charset="0"/>
                        </a:rPr>
                        <a:t>:</a:t>
                      </a:r>
                      <a:r>
                        <a:rPr lang="en-US" sz="1800" b="1" dirty="0" smtClean="0">
                          <a:effectLst/>
                          <a:latin typeface="Calibri" charset="0"/>
                          <a:ea typeface="Calibri" charset="0"/>
                          <a:cs typeface="Calibri" charset="0"/>
                        </a:rPr>
                        <a:t> </a:t>
                      </a:r>
                      <a:r>
                        <a:rPr lang="mr-IN" sz="1800" b="1" dirty="0" smtClean="0">
                          <a:effectLst/>
                          <a:latin typeface="Calibri" charset="0"/>
                          <a:ea typeface="Calibri" charset="0"/>
                          <a:cs typeface="Calibri" charset="0"/>
                        </a:rPr>
                        <a:t>(918)781-4604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358022805"/>
              </p:ext>
            </p:extLst>
          </p:nvPr>
        </p:nvGraphicFramePr>
        <p:xfrm>
          <a:off x="4464193" y="2890637"/>
          <a:ext cx="566676" cy="385426"/>
        </p:xfrm>
        <a:graphic>
          <a:graphicData uri="http://schemas.openxmlformats.org/drawingml/2006/table">
            <a:tbl>
              <a:tblPr firstRow="1" bandRow="1">
                <a:tableStyleId>{22838BEF-8BB2-4498-84A7-C5851F593DF1}</a:tableStyleId>
              </a:tblPr>
              <a:tblGrid>
                <a:gridCol w="566676"/>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Tel</a:t>
                      </a:r>
                      <a:endParaRPr lang="en-US" b="1" baseline="0" dirty="0" smtClean="0"/>
                    </a:p>
                  </a:txBody>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833083319"/>
              </p:ext>
            </p:extLst>
          </p:nvPr>
        </p:nvGraphicFramePr>
        <p:xfrm>
          <a:off x="4464193" y="3411000"/>
          <a:ext cx="566676" cy="385426"/>
        </p:xfrm>
        <a:graphic>
          <a:graphicData uri="http://schemas.openxmlformats.org/drawingml/2006/table">
            <a:tbl>
              <a:tblPr firstRow="1" bandRow="1">
                <a:tableStyleId>{22838BEF-8BB2-4498-84A7-C5851F593DF1}</a:tableStyleId>
              </a:tblPr>
              <a:tblGrid>
                <a:gridCol w="566676"/>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Fax</a:t>
                      </a:r>
                      <a:endParaRPr lang="en-US" b="1" baseline="0" dirty="0" smtClean="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7963993"/>
              </p:ext>
            </p:extLst>
          </p:nvPr>
        </p:nvGraphicFramePr>
        <p:xfrm>
          <a:off x="4459270" y="3931363"/>
          <a:ext cx="566676" cy="385426"/>
        </p:xfrm>
        <a:graphic>
          <a:graphicData uri="http://schemas.openxmlformats.org/drawingml/2006/table">
            <a:tbl>
              <a:tblPr firstRow="1" bandRow="1">
                <a:tableStyleId>{22838BEF-8BB2-4498-84A7-C5851F593DF1}</a:tableStyleId>
              </a:tblPr>
              <a:tblGrid>
                <a:gridCol w="566676"/>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Tel</a:t>
                      </a:r>
                      <a:endParaRPr lang="en-US" b="1" baseline="0" dirty="0" smtClean="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58187192"/>
              </p:ext>
            </p:extLst>
          </p:nvPr>
        </p:nvGraphicFramePr>
        <p:xfrm>
          <a:off x="4459270" y="4451726"/>
          <a:ext cx="566676" cy="385426"/>
        </p:xfrm>
        <a:graphic>
          <a:graphicData uri="http://schemas.openxmlformats.org/drawingml/2006/table">
            <a:tbl>
              <a:tblPr firstRow="1" bandRow="1">
                <a:tableStyleId>{22838BEF-8BB2-4498-84A7-C5851F593DF1}</a:tableStyleId>
              </a:tblPr>
              <a:tblGrid>
                <a:gridCol w="566676"/>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Fax</a:t>
                      </a:r>
                      <a:endParaRPr lang="en-US" b="1" baseline="0" dirty="0" smtClean="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19" name="U-Turn Arrow 18"/>
          <p:cNvSpPr/>
          <p:nvPr/>
        </p:nvSpPr>
        <p:spPr>
          <a:xfrm>
            <a:off x="3042363" y="2565715"/>
            <a:ext cx="1782553" cy="341156"/>
          </a:xfrm>
          <a:prstGeom prst="uturnArrow">
            <a:avLst>
              <a:gd name="adj1" fmla="val 10316"/>
              <a:gd name="adj2" fmla="val 25000"/>
              <a:gd name="adj3" fmla="val 28671"/>
              <a:gd name="adj4" fmla="val 65777"/>
              <a:gd name="adj5" fmla="val 970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U-Turn Arrow 22"/>
          <p:cNvSpPr/>
          <p:nvPr/>
        </p:nvSpPr>
        <p:spPr>
          <a:xfrm>
            <a:off x="3060197" y="3107716"/>
            <a:ext cx="1764719" cy="308222"/>
          </a:xfrm>
          <a:prstGeom prst="uturnArrow">
            <a:avLst>
              <a:gd name="adj1" fmla="val 10316"/>
              <a:gd name="adj2" fmla="val 25000"/>
              <a:gd name="adj3" fmla="val 28671"/>
              <a:gd name="adj4" fmla="val 65777"/>
              <a:gd name="adj5" fmla="val 970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U-Turn Arrow 23"/>
          <p:cNvSpPr/>
          <p:nvPr/>
        </p:nvSpPr>
        <p:spPr>
          <a:xfrm>
            <a:off x="3059210" y="3608651"/>
            <a:ext cx="1765706" cy="305506"/>
          </a:xfrm>
          <a:prstGeom prst="uturnArrow">
            <a:avLst>
              <a:gd name="adj1" fmla="val 10316"/>
              <a:gd name="adj2" fmla="val 25000"/>
              <a:gd name="adj3" fmla="val 28671"/>
              <a:gd name="adj4" fmla="val 65777"/>
              <a:gd name="adj5" fmla="val 970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U-Turn Arrow 24"/>
          <p:cNvSpPr/>
          <p:nvPr/>
        </p:nvSpPr>
        <p:spPr>
          <a:xfrm>
            <a:off x="3059210" y="4151634"/>
            <a:ext cx="1765706" cy="300091"/>
          </a:xfrm>
          <a:prstGeom prst="uturnArrow">
            <a:avLst>
              <a:gd name="adj1" fmla="val 10316"/>
              <a:gd name="adj2" fmla="val 25000"/>
              <a:gd name="adj3" fmla="val 28671"/>
              <a:gd name="adj4" fmla="val 65777"/>
              <a:gd name="adj5" fmla="val 970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29" name="Table 28"/>
          <p:cNvGraphicFramePr>
            <a:graphicFrameLocks noGrp="1"/>
          </p:cNvGraphicFramePr>
          <p:nvPr>
            <p:extLst>
              <p:ext uri="{D42A27DB-BD31-4B8C-83A1-F6EECF244321}">
                <p14:modId xmlns:p14="http://schemas.microsoft.com/office/powerpoint/2010/main" val="1435169004"/>
              </p:ext>
            </p:extLst>
          </p:nvPr>
        </p:nvGraphicFramePr>
        <p:xfrm>
          <a:off x="6940134" y="2915031"/>
          <a:ext cx="2172771" cy="385426"/>
        </p:xfrm>
        <a:graphic>
          <a:graphicData uri="http://schemas.openxmlformats.org/drawingml/2006/table">
            <a:tbl>
              <a:tblPr firstRow="1" bandRow="1">
                <a:tableStyleId>{22838BEF-8BB2-4498-84A7-C5851F593DF1}</a:tableStyleId>
              </a:tblPr>
              <a:tblGrid>
                <a:gridCol w="2172771"/>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Tel</a:t>
                      </a:r>
                      <a:r>
                        <a:rPr lang="en-US" b="1" baseline="0" dirty="0" smtClean="0"/>
                        <a:t>: (800)645-8397</a:t>
                      </a:r>
                    </a:p>
                  </a:txBody>
                  <a:tcPr/>
                </a:tc>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349127124"/>
              </p:ext>
            </p:extLst>
          </p:nvPr>
        </p:nvGraphicFramePr>
        <p:xfrm>
          <a:off x="6940133" y="3435394"/>
          <a:ext cx="2172771" cy="385426"/>
        </p:xfrm>
        <a:graphic>
          <a:graphicData uri="http://schemas.openxmlformats.org/drawingml/2006/table">
            <a:tbl>
              <a:tblPr firstRow="1" bandRow="1">
                <a:tableStyleId>{22838BEF-8BB2-4498-84A7-C5851F593DF1}</a:tableStyleId>
              </a:tblPr>
              <a:tblGrid>
                <a:gridCol w="2172771"/>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dirty="0" err="1" smtClean="0">
                          <a:effectLst/>
                          <a:latin typeface="Calibri" charset="0"/>
                          <a:ea typeface="Calibri" charset="0"/>
                          <a:cs typeface="Calibri" charset="0"/>
                        </a:rPr>
                        <a:t>Fax</a:t>
                      </a:r>
                      <a:r>
                        <a:rPr lang="mr-IN" sz="1800" b="1" dirty="0" smtClean="0">
                          <a:effectLst/>
                          <a:latin typeface="Calibri" charset="0"/>
                          <a:ea typeface="Calibri" charset="0"/>
                          <a:cs typeface="Calibri" charset="0"/>
                        </a:rPr>
                        <a:t>:</a:t>
                      </a:r>
                      <a:r>
                        <a:rPr lang="en-US" sz="1800" b="1" dirty="0" smtClean="0">
                          <a:effectLst/>
                          <a:latin typeface="Calibri" charset="0"/>
                          <a:ea typeface="Calibri" charset="0"/>
                          <a:cs typeface="Calibri" charset="0"/>
                        </a:rPr>
                        <a:t> </a:t>
                      </a:r>
                      <a:r>
                        <a:rPr lang="mr-IN" sz="1800" b="1" dirty="0" smtClean="0">
                          <a:effectLst/>
                          <a:latin typeface="Calibri" charset="0"/>
                          <a:ea typeface="Calibri" charset="0"/>
                          <a:cs typeface="Calibri" charset="0"/>
                        </a:rPr>
                        <a:t>(907)586-7252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854249464"/>
              </p:ext>
            </p:extLst>
          </p:nvPr>
        </p:nvGraphicFramePr>
        <p:xfrm>
          <a:off x="6940132" y="3955757"/>
          <a:ext cx="2172771" cy="385426"/>
        </p:xfrm>
        <a:graphic>
          <a:graphicData uri="http://schemas.openxmlformats.org/drawingml/2006/table">
            <a:tbl>
              <a:tblPr firstRow="1" bandRow="1">
                <a:tableStyleId>{22838BEF-8BB2-4498-84A7-C5851F593DF1}</a:tableStyleId>
              </a:tblPr>
              <a:tblGrid>
                <a:gridCol w="2172771"/>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dirty="0" err="1" smtClean="0">
                          <a:effectLst/>
                          <a:latin typeface="Calibri" charset="0"/>
                          <a:ea typeface="Calibri" charset="0"/>
                          <a:cs typeface="Calibri" charset="0"/>
                        </a:rPr>
                        <a:t>Tel</a:t>
                      </a:r>
                      <a:r>
                        <a:rPr lang="mr-IN" sz="1800" b="1" dirty="0" smtClean="0">
                          <a:effectLst/>
                          <a:latin typeface="Calibri" charset="0"/>
                          <a:ea typeface="Calibri" charset="0"/>
                          <a:cs typeface="Calibri" charset="0"/>
                        </a:rPr>
                        <a:t>:</a:t>
                      </a:r>
                      <a:r>
                        <a:rPr lang="en-US" sz="1800" b="1" dirty="0" smtClean="0">
                          <a:effectLst/>
                          <a:latin typeface="Calibri" charset="0"/>
                          <a:ea typeface="Calibri" charset="0"/>
                          <a:cs typeface="Calibri" charset="0"/>
                        </a:rPr>
                        <a:t> </a:t>
                      </a:r>
                      <a:r>
                        <a:rPr lang="mr-IN" sz="1800" b="1" dirty="0" smtClean="0">
                          <a:effectLst/>
                          <a:latin typeface="Calibri" charset="0"/>
                          <a:ea typeface="Calibri" charset="0"/>
                          <a:cs typeface="Calibri" charset="0"/>
                        </a:rPr>
                        <a:t>(918)781-4600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32" name="Table 31"/>
          <p:cNvGraphicFramePr>
            <a:graphicFrameLocks noGrp="1"/>
          </p:cNvGraphicFramePr>
          <p:nvPr>
            <p:extLst>
              <p:ext uri="{D42A27DB-BD31-4B8C-83A1-F6EECF244321}">
                <p14:modId xmlns:p14="http://schemas.microsoft.com/office/powerpoint/2010/main" val="1442561253"/>
              </p:ext>
            </p:extLst>
          </p:nvPr>
        </p:nvGraphicFramePr>
        <p:xfrm>
          <a:off x="6940132" y="4476120"/>
          <a:ext cx="2172771" cy="385426"/>
        </p:xfrm>
        <a:graphic>
          <a:graphicData uri="http://schemas.openxmlformats.org/drawingml/2006/table">
            <a:tbl>
              <a:tblPr firstRow="1" bandRow="1">
                <a:tableStyleId>{22838BEF-8BB2-4498-84A7-C5851F593DF1}</a:tableStyleId>
              </a:tblPr>
              <a:tblGrid>
                <a:gridCol w="2172771"/>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dirty="0" err="1" smtClean="0">
                          <a:effectLst/>
                          <a:latin typeface="Calibri" charset="0"/>
                          <a:ea typeface="Calibri" charset="0"/>
                          <a:cs typeface="Calibri" charset="0"/>
                        </a:rPr>
                        <a:t>Fax</a:t>
                      </a:r>
                      <a:r>
                        <a:rPr lang="mr-IN" sz="1800" b="1" dirty="0" smtClean="0">
                          <a:effectLst/>
                          <a:latin typeface="Calibri" charset="0"/>
                          <a:ea typeface="Calibri" charset="0"/>
                          <a:cs typeface="Calibri" charset="0"/>
                        </a:rPr>
                        <a:t>:</a:t>
                      </a:r>
                      <a:r>
                        <a:rPr lang="en-US" sz="1800" b="1" dirty="0" smtClean="0">
                          <a:effectLst/>
                          <a:latin typeface="Calibri" charset="0"/>
                          <a:ea typeface="Calibri" charset="0"/>
                          <a:cs typeface="Calibri" charset="0"/>
                        </a:rPr>
                        <a:t> </a:t>
                      </a:r>
                      <a:r>
                        <a:rPr lang="mr-IN" sz="1800" b="1" dirty="0" smtClean="0">
                          <a:effectLst/>
                          <a:latin typeface="Calibri" charset="0"/>
                          <a:ea typeface="Calibri" charset="0"/>
                          <a:cs typeface="Calibri" charset="0"/>
                        </a:rPr>
                        <a:t>(918)781-4604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val="36604541"/>
              </p:ext>
            </p:extLst>
          </p:nvPr>
        </p:nvGraphicFramePr>
        <p:xfrm>
          <a:off x="9790782" y="2915031"/>
          <a:ext cx="1591664" cy="385426"/>
        </p:xfrm>
        <a:graphic>
          <a:graphicData uri="http://schemas.openxmlformats.org/drawingml/2006/table">
            <a:tbl>
              <a:tblPr firstRow="1" bandRow="1">
                <a:tableStyleId>{22838BEF-8BB2-4498-84A7-C5851F593DF1}</a:tableStyleId>
              </a:tblPr>
              <a:tblGrid>
                <a:gridCol w="1591664"/>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(800)645-8397</a:t>
                      </a:r>
                    </a:p>
                  </a:txBody>
                  <a:tcPr/>
                </a:tc>
              </a:tr>
            </a:tbl>
          </a:graphicData>
        </a:graphic>
      </p:graphicFrame>
      <p:graphicFrame>
        <p:nvGraphicFramePr>
          <p:cNvPr id="38" name="Table 37"/>
          <p:cNvGraphicFramePr>
            <a:graphicFrameLocks noGrp="1"/>
          </p:cNvGraphicFramePr>
          <p:nvPr>
            <p:extLst>
              <p:ext uri="{D42A27DB-BD31-4B8C-83A1-F6EECF244321}">
                <p14:modId xmlns:p14="http://schemas.microsoft.com/office/powerpoint/2010/main" val="1032197545"/>
              </p:ext>
            </p:extLst>
          </p:nvPr>
        </p:nvGraphicFramePr>
        <p:xfrm>
          <a:off x="9790782" y="3435394"/>
          <a:ext cx="1591664" cy="385426"/>
        </p:xfrm>
        <a:graphic>
          <a:graphicData uri="http://schemas.openxmlformats.org/drawingml/2006/table">
            <a:tbl>
              <a:tblPr firstRow="1" bandRow="1">
                <a:tableStyleId>{22838BEF-8BB2-4498-84A7-C5851F593DF1}</a:tableStyleId>
              </a:tblPr>
              <a:tblGrid>
                <a:gridCol w="1591664"/>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dirty="0" smtClean="0">
                          <a:effectLst/>
                          <a:latin typeface="Calibri" charset="0"/>
                          <a:ea typeface="Calibri" charset="0"/>
                          <a:cs typeface="Calibri" charset="0"/>
                        </a:rPr>
                        <a:t>(907)586-7252</a:t>
                      </a:r>
                      <a:endParaRPr lang="en-US" b="1" baseline="0" dirty="0" smtClean="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39" name="Table 38"/>
          <p:cNvGraphicFramePr>
            <a:graphicFrameLocks noGrp="1"/>
          </p:cNvGraphicFramePr>
          <p:nvPr>
            <p:extLst>
              <p:ext uri="{D42A27DB-BD31-4B8C-83A1-F6EECF244321}">
                <p14:modId xmlns:p14="http://schemas.microsoft.com/office/powerpoint/2010/main" val="771238349"/>
              </p:ext>
            </p:extLst>
          </p:nvPr>
        </p:nvGraphicFramePr>
        <p:xfrm>
          <a:off x="9790782" y="3955757"/>
          <a:ext cx="1591664" cy="385426"/>
        </p:xfrm>
        <a:graphic>
          <a:graphicData uri="http://schemas.openxmlformats.org/drawingml/2006/table">
            <a:tbl>
              <a:tblPr firstRow="1" bandRow="1">
                <a:tableStyleId>{22838BEF-8BB2-4498-84A7-C5851F593DF1}</a:tableStyleId>
              </a:tblPr>
              <a:tblGrid>
                <a:gridCol w="1591664"/>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dirty="0" smtClean="0">
                          <a:effectLst/>
                          <a:latin typeface="Calibri" charset="0"/>
                          <a:ea typeface="Calibri" charset="0"/>
                          <a:cs typeface="Calibri" charset="0"/>
                        </a:rPr>
                        <a:t>(918)781-4600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40" name="Table 39"/>
          <p:cNvGraphicFramePr>
            <a:graphicFrameLocks noGrp="1"/>
          </p:cNvGraphicFramePr>
          <p:nvPr>
            <p:extLst>
              <p:ext uri="{D42A27DB-BD31-4B8C-83A1-F6EECF244321}">
                <p14:modId xmlns:p14="http://schemas.microsoft.com/office/powerpoint/2010/main" val="2139121998"/>
              </p:ext>
            </p:extLst>
          </p:nvPr>
        </p:nvGraphicFramePr>
        <p:xfrm>
          <a:off x="9790782" y="4476120"/>
          <a:ext cx="1591664" cy="385426"/>
        </p:xfrm>
        <a:graphic>
          <a:graphicData uri="http://schemas.openxmlformats.org/drawingml/2006/table">
            <a:tbl>
              <a:tblPr firstRow="1" bandRow="1">
                <a:tableStyleId>{22838BEF-8BB2-4498-84A7-C5851F593DF1}</a:tableStyleId>
              </a:tblPr>
              <a:tblGrid>
                <a:gridCol w="1591664"/>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dirty="0" smtClean="0">
                          <a:effectLst/>
                          <a:latin typeface="Calibri" charset="0"/>
                          <a:ea typeface="Calibri" charset="0"/>
                          <a:cs typeface="Calibri" charset="0"/>
                        </a:rPr>
                        <a:t>(918)781-4604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41" name="U-Turn Arrow 40"/>
          <p:cNvSpPr/>
          <p:nvPr/>
        </p:nvSpPr>
        <p:spPr>
          <a:xfrm>
            <a:off x="8502274" y="2590109"/>
            <a:ext cx="2256518" cy="302778"/>
          </a:xfrm>
          <a:prstGeom prst="uturnArrow">
            <a:avLst>
              <a:gd name="adj1" fmla="val 10316"/>
              <a:gd name="adj2" fmla="val 25000"/>
              <a:gd name="adj3" fmla="val 28671"/>
              <a:gd name="adj4" fmla="val 68356"/>
              <a:gd name="adj5" fmla="val 970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U-Turn Arrow 48"/>
          <p:cNvSpPr/>
          <p:nvPr/>
        </p:nvSpPr>
        <p:spPr>
          <a:xfrm>
            <a:off x="8519121" y="3132109"/>
            <a:ext cx="2239671" cy="295153"/>
          </a:xfrm>
          <a:prstGeom prst="uturnArrow">
            <a:avLst>
              <a:gd name="adj1" fmla="val 10316"/>
              <a:gd name="adj2" fmla="val 25000"/>
              <a:gd name="adj3" fmla="val 28671"/>
              <a:gd name="adj4" fmla="val 68356"/>
              <a:gd name="adj5" fmla="val 970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U-Turn Arrow 49"/>
          <p:cNvSpPr/>
          <p:nvPr/>
        </p:nvSpPr>
        <p:spPr>
          <a:xfrm>
            <a:off x="8513361" y="3633523"/>
            <a:ext cx="2245431" cy="317296"/>
          </a:xfrm>
          <a:prstGeom prst="uturnArrow">
            <a:avLst>
              <a:gd name="adj1" fmla="val 10316"/>
              <a:gd name="adj2" fmla="val 25000"/>
              <a:gd name="adj3" fmla="val 28671"/>
              <a:gd name="adj4" fmla="val 68356"/>
              <a:gd name="adj5" fmla="val 970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U-Turn Arrow 50"/>
          <p:cNvSpPr/>
          <p:nvPr/>
        </p:nvSpPr>
        <p:spPr>
          <a:xfrm>
            <a:off x="8513361" y="4174522"/>
            <a:ext cx="2245431" cy="296659"/>
          </a:xfrm>
          <a:prstGeom prst="uturnArrow">
            <a:avLst>
              <a:gd name="adj1" fmla="val 10316"/>
              <a:gd name="adj2" fmla="val 25000"/>
              <a:gd name="adj3" fmla="val 28671"/>
              <a:gd name="adj4" fmla="val 68356"/>
              <a:gd name="adj5" fmla="val 970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2357758" y="5014104"/>
            <a:ext cx="3151762" cy="369332"/>
          </a:xfrm>
          <a:prstGeom prst="rect">
            <a:avLst/>
          </a:prstGeom>
          <a:noFill/>
        </p:spPr>
        <p:txBody>
          <a:bodyPr wrap="square" rtlCol="0">
            <a:spAutoFit/>
          </a:bodyPr>
          <a:lstStyle/>
          <a:p>
            <a:r>
              <a:rPr lang="en-US" dirty="0" smtClean="0"/>
              <a:t>batched </a:t>
            </a:r>
            <a:r>
              <a:rPr lang="en-US" b="1" dirty="0" smtClean="0">
                <a:latin typeface="Courier New" charset="0"/>
                <a:ea typeface="Courier New" charset="0"/>
                <a:cs typeface="Courier New" charset="0"/>
              </a:rPr>
              <a:t>Transform</a:t>
            </a:r>
            <a:r>
              <a:rPr lang="en-US" dirty="0" smtClean="0"/>
              <a:t> 1</a:t>
            </a:r>
            <a:endParaRPr lang="en-US" dirty="0"/>
          </a:p>
        </p:txBody>
      </p:sp>
      <p:sp>
        <p:nvSpPr>
          <p:cNvPr id="52" name="TextBox 51"/>
          <p:cNvSpPr txBox="1"/>
          <p:nvPr/>
        </p:nvSpPr>
        <p:spPr>
          <a:xfrm>
            <a:off x="8282940" y="5018821"/>
            <a:ext cx="2183752" cy="369332"/>
          </a:xfrm>
          <a:prstGeom prst="rect">
            <a:avLst/>
          </a:prstGeom>
          <a:noFill/>
        </p:spPr>
        <p:txBody>
          <a:bodyPr wrap="square" rtlCol="0">
            <a:spAutoFit/>
          </a:bodyPr>
          <a:lstStyle/>
          <a:p>
            <a:r>
              <a:rPr lang="en-US" dirty="0" smtClean="0"/>
              <a:t>batch </a:t>
            </a:r>
            <a:r>
              <a:rPr lang="en-US" b="1" dirty="0" smtClean="0">
                <a:latin typeface="Courier New" charset="0"/>
                <a:ea typeface="Courier New" charset="0"/>
                <a:cs typeface="Courier New" charset="0"/>
              </a:rPr>
              <a:t>Transform</a:t>
            </a:r>
            <a:r>
              <a:rPr lang="en-US" dirty="0" smtClean="0"/>
              <a:t> 2</a:t>
            </a:r>
            <a:endParaRPr lang="en-US" dirty="0"/>
          </a:p>
        </p:txBody>
      </p:sp>
      <p:sp>
        <p:nvSpPr>
          <p:cNvPr id="54" name="Slide Number Placeholder 53"/>
          <p:cNvSpPr>
            <a:spLocks noGrp="1"/>
          </p:cNvSpPr>
          <p:nvPr>
            <p:ph type="sldNum" sz="quarter" idx="12"/>
          </p:nvPr>
        </p:nvSpPr>
        <p:spPr/>
        <p:txBody>
          <a:bodyPr/>
          <a:lstStyle/>
          <a:p>
            <a:fld id="{7D90CF49-B821-9548-BD4D-FE3C82A57277}" type="slidenum">
              <a:rPr lang="en-US" smtClean="0"/>
              <a:t>35</a:t>
            </a:fld>
            <a:endParaRPr lang="en-US"/>
          </a:p>
        </p:txBody>
      </p:sp>
      <p:sp>
        <p:nvSpPr>
          <p:cNvPr id="35" name="TextBox 34"/>
          <p:cNvSpPr txBox="1"/>
          <p:nvPr/>
        </p:nvSpPr>
        <p:spPr>
          <a:xfrm>
            <a:off x="8191500" y="1977558"/>
            <a:ext cx="3839135"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dirty="0" smtClean="0"/>
              <a:t>Requirements for heuristic</a:t>
            </a:r>
          </a:p>
          <a:p>
            <a:pPr marL="514350" indent="-514350">
              <a:buFont typeface="+mj-lt"/>
              <a:buAutoNum type="arabicPeriod"/>
            </a:pPr>
            <a:r>
              <a:rPr lang="en-US" sz="2000" dirty="0"/>
              <a:t>Easy to </a:t>
            </a:r>
            <a:r>
              <a:rPr lang="en-US" sz="2000" dirty="0" smtClean="0"/>
              <a:t>compute </a:t>
            </a:r>
            <a:r>
              <a:rPr lang="en-US" sz="2000" dirty="0">
                <a:solidFill>
                  <a:srgbClr val="92D050"/>
                </a:solidFill>
              </a:rPr>
              <a:t>✔</a:t>
            </a:r>
            <a:endParaRPr lang="en-US" sz="2000" dirty="0"/>
          </a:p>
          <a:p>
            <a:pPr marL="514350" indent="-514350">
              <a:buFont typeface="+mj-lt"/>
              <a:buAutoNum type="arabicPeriod"/>
            </a:pPr>
            <a:r>
              <a:rPr lang="en-US" sz="2000" dirty="0" smtClean="0"/>
              <a:t>Effective </a:t>
            </a:r>
            <a:r>
              <a:rPr lang="en-US" sz="2000" dirty="0" smtClean="0">
                <a:solidFill>
                  <a:srgbClr val="92D050"/>
                </a:solidFill>
              </a:rPr>
              <a:t>✔</a:t>
            </a:r>
          </a:p>
          <a:p>
            <a:pPr marL="514350" indent="-514350">
              <a:buFont typeface="+mj-lt"/>
              <a:buAutoNum type="arabicPeriod"/>
            </a:pPr>
            <a:r>
              <a:rPr lang="en-US" sz="2000" dirty="0" smtClean="0"/>
              <a:t>Close </a:t>
            </a:r>
            <a:r>
              <a:rPr lang="en-US" sz="2000" dirty="0"/>
              <a:t>to g(n) </a:t>
            </a:r>
            <a:r>
              <a:rPr lang="en-US" sz="2000" dirty="0" smtClean="0"/>
              <a:t>scale </a:t>
            </a:r>
            <a:r>
              <a:rPr lang="en-US" sz="2000" dirty="0">
                <a:solidFill>
                  <a:srgbClr val="92D050"/>
                </a:solidFill>
              </a:rPr>
              <a:t>✔</a:t>
            </a:r>
          </a:p>
        </p:txBody>
      </p:sp>
      <p:sp>
        <p:nvSpPr>
          <p:cNvPr id="33" name="Rectangle 32"/>
          <p:cNvSpPr/>
          <p:nvPr/>
        </p:nvSpPr>
        <p:spPr>
          <a:xfrm>
            <a:off x="3652992" y="4808917"/>
            <a:ext cx="7835740" cy="1474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Table Edit Distance + Batch has </a:t>
            </a:r>
            <a:r>
              <a:rPr lang="en-US" sz="2800" dirty="0" smtClean="0">
                <a:solidFill>
                  <a:srgbClr val="FFFF00"/>
                </a:solidFill>
              </a:rPr>
              <a:t>exponential</a:t>
            </a:r>
            <a:r>
              <a:rPr lang="en-US" sz="2800" dirty="0" smtClean="0"/>
              <a:t> complexity. We use </a:t>
            </a:r>
            <a:r>
              <a:rPr lang="en-US" sz="2800" dirty="0" smtClean="0">
                <a:solidFill>
                  <a:srgbClr val="FFFF00"/>
                </a:solidFill>
              </a:rPr>
              <a:t>greedy algorithm</a:t>
            </a:r>
            <a:r>
              <a:rPr lang="en-US" sz="2800" dirty="0" smtClean="0"/>
              <a:t>. Detailed algorithm is in our paper</a:t>
            </a:r>
            <a:endParaRPr lang="en-US" sz="2800" dirty="0"/>
          </a:p>
        </p:txBody>
      </p:sp>
    </p:spTree>
    <p:extLst>
      <p:ext uri="{BB962C8B-B14F-4D97-AF65-F5344CB8AC3E}">
        <p14:creationId xmlns:p14="http://schemas.microsoft.com/office/powerpoint/2010/main" val="145663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solidFill>
                  <a:schemeClr val="bg2">
                    <a:lumMod val="75000"/>
                  </a:schemeClr>
                </a:solidFill>
              </a:rPr>
              <a:t>Introduction</a:t>
            </a:r>
          </a:p>
          <a:p>
            <a:r>
              <a:rPr lang="en-US" dirty="0" smtClean="0">
                <a:solidFill>
                  <a:schemeClr val="bg2">
                    <a:lumMod val="75000"/>
                  </a:schemeClr>
                </a:solidFill>
              </a:rPr>
              <a:t>Problem Definition</a:t>
            </a:r>
          </a:p>
          <a:p>
            <a:r>
              <a:rPr lang="en-US" dirty="0" smtClean="0">
                <a:solidFill>
                  <a:schemeClr val="bg2">
                    <a:lumMod val="75000"/>
                  </a:schemeClr>
                </a:solidFill>
              </a:rPr>
              <a:t>Our Solution</a:t>
            </a:r>
          </a:p>
          <a:p>
            <a:pPr lvl="1"/>
            <a:r>
              <a:rPr lang="en-US" dirty="0">
                <a:solidFill>
                  <a:schemeClr val="bg2">
                    <a:lumMod val="75000"/>
                  </a:schemeClr>
                </a:solidFill>
              </a:rPr>
              <a:t>Program Synthesis as a </a:t>
            </a:r>
            <a:r>
              <a:rPr lang="en-US" dirty="0" smtClean="0">
                <a:solidFill>
                  <a:schemeClr val="bg2">
                    <a:lumMod val="75000"/>
                  </a:schemeClr>
                </a:solidFill>
              </a:rPr>
              <a:t>Search Problem</a:t>
            </a:r>
            <a:endParaRPr lang="en-US" dirty="0">
              <a:solidFill>
                <a:schemeClr val="bg2">
                  <a:lumMod val="75000"/>
                </a:schemeClr>
              </a:solidFill>
            </a:endParaRPr>
          </a:p>
          <a:p>
            <a:pPr lvl="1"/>
            <a:r>
              <a:rPr lang="en-US" dirty="0">
                <a:solidFill>
                  <a:schemeClr val="bg2">
                    <a:lumMod val="75000"/>
                  </a:schemeClr>
                </a:solidFill>
              </a:rPr>
              <a:t>A New Heuristic: Table Edit Distance + batching</a:t>
            </a:r>
            <a:endParaRPr lang="en-US" dirty="0">
              <a:solidFill>
                <a:srgbClr val="FF0000"/>
              </a:solidFill>
            </a:endParaRPr>
          </a:p>
          <a:p>
            <a:r>
              <a:rPr lang="en-US" dirty="0" smtClean="0">
                <a:solidFill>
                  <a:srgbClr val="FF0000"/>
                </a:solidFill>
              </a:rPr>
              <a:t>Experiments</a:t>
            </a:r>
          </a:p>
          <a:p>
            <a:r>
              <a:rPr lang="en-US" dirty="0" smtClean="0"/>
              <a:t>Conclusions</a:t>
            </a:r>
            <a:endParaRPr lang="en-US" dirty="0"/>
          </a:p>
        </p:txBody>
      </p:sp>
      <p:sp>
        <p:nvSpPr>
          <p:cNvPr id="4" name="Slide Number Placeholder 3"/>
          <p:cNvSpPr>
            <a:spLocks noGrp="1"/>
          </p:cNvSpPr>
          <p:nvPr>
            <p:ph type="sldNum" sz="quarter" idx="12"/>
          </p:nvPr>
        </p:nvSpPr>
        <p:spPr/>
        <p:txBody>
          <a:bodyPr/>
          <a:lstStyle/>
          <a:p>
            <a:fld id="{7D90CF49-B821-9548-BD4D-FE3C82A57277}" type="slidenum">
              <a:rPr lang="en-US" smtClean="0"/>
              <a:t>36</a:t>
            </a:fld>
            <a:endParaRPr lang="en-US"/>
          </a:p>
        </p:txBody>
      </p:sp>
    </p:spTree>
    <p:extLst>
      <p:ext uri="{BB962C8B-B14F-4D97-AF65-F5344CB8AC3E}">
        <p14:creationId xmlns:p14="http://schemas.microsoft.com/office/powerpoint/2010/main" val="18280137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Claims</a:t>
            </a:r>
            <a:endParaRPr lang="en-US" dirty="0"/>
          </a:p>
        </p:txBody>
      </p:sp>
      <p:sp>
        <p:nvSpPr>
          <p:cNvPr id="5" name="Content Placeholder 4"/>
          <p:cNvSpPr>
            <a:spLocks noGrp="1"/>
          </p:cNvSpPr>
          <p:nvPr>
            <p:ph idx="1"/>
          </p:nvPr>
        </p:nvSpPr>
        <p:spPr/>
        <p:txBody>
          <a:bodyPr/>
          <a:lstStyle/>
          <a:p>
            <a:pPr marL="0" indent="0">
              <a:buNone/>
            </a:pPr>
            <a:r>
              <a:rPr lang="en-US" dirty="0" smtClean="0"/>
              <a:t>Our proposed PBE technique: </a:t>
            </a:r>
          </a:p>
          <a:p>
            <a:pPr marL="514350" indent="-514350">
              <a:buFont typeface="+mj-lt"/>
              <a:buAutoNum type="arabicPeriod"/>
            </a:pPr>
            <a:r>
              <a:rPr lang="en-US" dirty="0"/>
              <a:t>C</a:t>
            </a:r>
            <a:r>
              <a:rPr lang="en-US" dirty="0" smtClean="0"/>
              <a:t>an handle most data transformation tasks</a:t>
            </a:r>
          </a:p>
          <a:p>
            <a:pPr marL="514350" indent="-514350">
              <a:buFont typeface="+mj-lt"/>
              <a:buAutoNum type="arabicPeriod"/>
            </a:pPr>
            <a:r>
              <a:rPr lang="en-US" dirty="0"/>
              <a:t>R</a:t>
            </a:r>
            <a:r>
              <a:rPr lang="en-US" dirty="0" smtClean="0"/>
              <a:t>equires a little user effort</a:t>
            </a:r>
          </a:p>
          <a:p>
            <a:pPr marL="514350" indent="-514350">
              <a:buFont typeface="+mj-lt"/>
              <a:buAutoNum type="arabicPeriod"/>
            </a:pPr>
            <a:r>
              <a:rPr lang="en-US" dirty="0" smtClean="0"/>
              <a:t>Is </a:t>
            </a:r>
            <a:r>
              <a:rPr lang="en-US" dirty="0"/>
              <a:t>generally </a:t>
            </a:r>
            <a:r>
              <a:rPr lang="en-US" dirty="0" smtClean="0"/>
              <a:t>efficient (small system runtime)</a:t>
            </a:r>
            <a:endParaRPr lang="en-US" dirty="0"/>
          </a:p>
          <a:p>
            <a:pPr marL="514350" indent="-514350">
              <a:buFont typeface="+mj-lt"/>
              <a:buAutoNum type="arabicPeriod"/>
            </a:pPr>
            <a:endParaRPr lang="en-US" dirty="0" smtClean="0"/>
          </a:p>
          <a:p>
            <a:endParaRPr lang="en-US" dirty="0" smtClean="0"/>
          </a:p>
        </p:txBody>
      </p:sp>
      <p:sp>
        <p:nvSpPr>
          <p:cNvPr id="3" name="Slide Number Placeholder 2"/>
          <p:cNvSpPr>
            <a:spLocks noGrp="1"/>
          </p:cNvSpPr>
          <p:nvPr>
            <p:ph type="sldNum" sz="quarter" idx="12"/>
          </p:nvPr>
        </p:nvSpPr>
        <p:spPr/>
        <p:txBody>
          <a:bodyPr/>
          <a:lstStyle/>
          <a:p>
            <a:fld id="{7D90CF49-B821-9548-BD4D-FE3C82A57277}" type="slidenum">
              <a:rPr lang="en-US" smtClean="0"/>
              <a:t>37</a:t>
            </a:fld>
            <a:endParaRPr lang="en-US"/>
          </a:p>
        </p:txBody>
      </p:sp>
    </p:spTree>
    <p:extLst>
      <p:ext uri="{BB962C8B-B14F-4D97-AF65-F5344CB8AC3E}">
        <p14:creationId xmlns:p14="http://schemas.microsoft.com/office/powerpoint/2010/main" val="14757009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Settings</a:t>
            </a:r>
            <a:endParaRPr lang="en-US" dirty="0"/>
          </a:p>
        </p:txBody>
      </p:sp>
      <p:sp>
        <p:nvSpPr>
          <p:cNvPr id="5" name="Content Placeholder 4"/>
          <p:cNvSpPr>
            <a:spLocks noGrp="1"/>
          </p:cNvSpPr>
          <p:nvPr>
            <p:ph idx="1"/>
          </p:nvPr>
        </p:nvSpPr>
        <p:spPr/>
        <p:txBody>
          <a:bodyPr>
            <a:normAutofit/>
          </a:bodyPr>
          <a:lstStyle/>
          <a:p>
            <a:r>
              <a:rPr lang="en-US" dirty="0" smtClean="0"/>
              <a:t>Prototype</a:t>
            </a:r>
          </a:p>
          <a:p>
            <a:pPr lvl="1"/>
            <a:r>
              <a:rPr lang="en-US" dirty="0" smtClean="0"/>
              <a:t>Foofah</a:t>
            </a:r>
          </a:p>
          <a:p>
            <a:r>
              <a:rPr lang="en-US" dirty="0" smtClean="0"/>
              <a:t>Benchmark Workload</a:t>
            </a:r>
          </a:p>
          <a:p>
            <a:pPr lvl="1"/>
            <a:r>
              <a:rPr lang="en-US" dirty="0" smtClean="0"/>
              <a:t>50 test scenarios collected from related work: </a:t>
            </a:r>
            <a:r>
              <a:rPr lang="en-US" dirty="0" err="1"/>
              <a:t>ProgFromEx</a:t>
            </a:r>
            <a:r>
              <a:rPr lang="en-US" dirty="0"/>
              <a:t> [Harris, </a:t>
            </a:r>
            <a:r>
              <a:rPr lang="en-US" dirty="0" err="1"/>
              <a:t>Gulwani</a:t>
            </a:r>
            <a:r>
              <a:rPr lang="en-US" dirty="0"/>
              <a:t> 2011], </a:t>
            </a:r>
            <a:r>
              <a:rPr lang="en-US" dirty="0" smtClean="0"/>
              <a:t>Wrangler </a:t>
            </a:r>
            <a:r>
              <a:rPr lang="en-US" dirty="0"/>
              <a:t>[</a:t>
            </a:r>
            <a:r>
              <a:rPr lang="en-US" dirty="0" err="1"/>
              <a:t>Kandel</a:t>
            </a:r>
            <a:r>
              <a:rPr lang="en-US" dirty="0"/>
              <a:t> et. al., 2011]</a:t>
            </a:r>
            <a:r>
              <a:rPr lang="en-US" dirty="0" smtClean="0"/>
              <a:t>, Potter’s </a:t>
            </a:r>
            <a:r>
              <a:rPr lang="en-US" dirty="0"/>
              <a:t>Wheel [</a:t>
            </a:r>
            <a:r>
              <a:rPr lang="en-US" dirty="0" smtClean="0"/>
              <a:t>Raman, </a:t>
            </a:r>
            <a:r>
              <a:rPr lang="en-US" dirty="0" err="1" smtClean="0"/>
              <a:t>Hellerstein</a:t>
            </a:r>
            <a:r>
              <a:rPr lang="en-US" dirty="0" smtClean="0"/>
              <a:t> </a:t>
            </a:r>
            <a:r>
              <a:rPr lang="en-US" dirty="0"/>
              <a:t>2001</a:t>
            </a:r>
            <a:r>
              <a:rPr lang="en-US" dirty="0" smtClean="0"/>
              <a:t>], </a:t>
            </a:r>
            <a:r>
              <a:rPr lang="en-US" dirty="0" err="1" smtClean="0"/>
              <a:t>ProactiveWrangler</a:t>
            </a:r>
            <a:r>
              <a:rPr lang="en-US" dirty="0" smtClean="0"/>
              <a:t> [</a:t>
            </a:r>
            <a:r>
              <a:rPr lang="en-US" dirty="0" err="1" smtClean="0"/>
              <a:t>Guo</a:t>
            </a:r>
            <a:r>
              <a:rPr lang="en-US" dirty="0" smtClean="0"/>
              <a:t> et. al. 2011]</a:t>
            </a:r>
          </a:p>
          <a:p>
            <a:r>
              <a:rPr lang="en-US" dirty="0"/>
              <a:t>Baselines</a:t>
            </a:r>
          </a:p>
          <a:p>
            <a:pPr lvl="1"/>
            <a:r>
              <a:rPr lang="en-US" dirty="0" err="1"/>
              <a:t>FlashRelate</a:t>
            </a:r>
            <a:r>
              <a:rPr lang="en-US" dirty="0"/>
              <a:t>, </a:t>
            </a:r>
            <a:r>
              <a:rPr lang="en-US" dirty="0" err="1" smtClean="0"/>
              <a:t>ProgFromEx</a:t>
            </a:r>
            <a:r>
              <a:rPr lang="en-US" dirty="0" smtClean="0"/>
              <a:t>, Wrangler</a:t>
            </a:r>
            <a:endParaRPr lang="en-US" dirty="0"/>
          </a:p>
          <a:p>
            <a:r>
              <a:rPr lang="en-US" dirty="0" smtClean="0"/>
              <a:t>Test Environment</a:t>
            </a:r>
            <a:endParaRPr lang="en-US" dirty="0"/>
          </a:p>
          <a:p>
            <a:pPr lvl="1"/>
            <a:r>
              <a:rPr lang="en-US" dirty="0"/>
              <a:t>a 16-core (2.53GHz) Intel Xeon E5630 machine with 120 GB </a:t>
            </a:r>
            <a:r>
              <a:rPr lang="en-US" dirty="0" smtClean="0"/>
              <a:t>RAM</a:t>
            </a:r>
          </a:p>
          <a:p>
            <a:pPr lvl="1"/>
            <a:endParaRPr lang="en-US" dirty="0" smtClean="0"/>
          </a:p>
        </p:txBody>
      </p:sp>
      <p:sp>
        <p:nvSpPr>
          <p:cNvPr id="3" name="Slide Number Placeholder 2"/>
          <p:cNvSpPr>
            <a:spLocks noGrp="1"/>
          </p:cNvSpPr>
          <p:nvPr>
            <p:ph type="sldNum" sz="quarter" idx="12"/>
          </p:nvPr>
        </p:nvSpPr>
        <p:spPr/>
        <p:txBody>
          <a:bodyPr/>
          <a:lstStyle/>
          <a:p>
            <a:fld id="{7D90CF49-B821-9548-BD4D-FE3C82A57277}" type="slidenum">
              <a:rPr lang="en-US" smtClean="0"/>
              <a:t>38</a:t>
            </a:fld>
            <a:endParaRPr lang="en-US"/>
          </a:p>
        </p:txBody>
      </p:sp>
    </p:spTree>
    <p:extLst>
      <p:ext uri="{BB962C8B-B14F-4D97-AF65-F5344CB8AC3E}">
        <p14:creationId xmlns:p14="http://schemas.microsoft.com/office/powerpoint/2010/main" val="9154154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Approach</a:t>
            </a:r>
            <a:r>
              <a:rPr lang="en-US" altLang="zh-CN" dirty="0" smtClean="0"/>
              <a:t>:</a:t>
            </a:r>
            <a:r>
              <a:rPr lang="zh-CN" altLang="en-US" dirty="0" smtClean="0"/>
              <a:t> </a:t>
            </a:r>
            <a:r>
              <a:rPr lang="en-US" altLang="zh-CN" i="1" dirty="0" smtClean="0"/>
              <a:t>lazy</a:t>
            </a:r>
            <a:r>
              <a:rPr lang="zh-CN" altLang="en-US" dirty="0" smtClean="0"/>
              <a:t> </a:t>
            </a:r>
            <a:r>
              <a:rPr lang="en-US" altLang="zh-CN" dirty="0" smtClean="0"/>
              <a:t>approach</a:t>
            </a:r>
            <a:r>
              <a:rPr lang="zh-CN" altLang="en-US" dirty="0"/>
              <a:t> </a:t>
            </a:r>
            <a:r>
              <a:rPr lang="en-US" altLang="zh-CN" sz="3200" dirty="0" smtClean="0"/>
              <a:t>[</a:t>
            </a:r>
            <a:r>
              <a:rPr lang="en-US" sz="3200" dirty="0" smtClean="0"/>
              <a:t>Harris</a:t>
            </a:r>
            <a:r>
              <a:rPr lang="en-US" sz="3200" dirty="0"/>
              <a:t>, </a:t>
            </a:r>
            <a:r>
              <a:rPr lang="en-US" sz="3200" dirty="0" err="1"/>
              <a:t>Gulwani</a:t>
            </a:r>
            <a:r>
              <a:rPr lang="en-US" sz="3200" dirty="0"/>
              <a:t> 2011</a:t>
            </a:r>
            <a:r>
              <a:rPr lang="en-US" altLang="zh-CN" sz="3200" dirty="0" smtClean="0"/>
              <a:t>]</a:t>
            </a:r>
            <a:endParaRPr lang="en-US" sz="3200" dirty="0"/>
          </a:p>
        </p:txBody>
      </p:sp>
      <p:sp>
        <p:nvSpPr>
          <p:cNvPr id="6" name="Slide Number Placeholder 5"/>
          <p:cNvSpPr>
            <a:spLocks noGrp="1"/>
          </p:cNvSpPr>
          <p:nvPr>
            <p:ph type="sldNum" sz="quarter" idx="12"/>
          </p:nvPr>
        </p:nvSpPr>
        <p:spPr/>
        <p:txBody>
          <a:bodyPr/>
          <a:lstStyle/>
          <a:p>
            <a:fld id="{7D90CF49-B821-9548-BD4D-FE3C82A57277}" type="slidenum">
              <a:rPr lang="en-US" smtClean="0"/>
              <a:t>39</a:t>
            </a:fld>
            <a:endParaRPr lang="en-US"/>
          </a:p>
        </p:txBody>
      </p:sp>
      <p:pic>
        <p:nvPicPr>
          <p:cNvPr id="106" name="Picture 105"/>
          <p:cNvPicPr>
            <a:picLocks noChangeAspect="1"/>
          </p:cNvPicPr>
          <p:nvPr/>
        </p:nvPicPr>
        <p:blipFill>
          <a:blip r:embed="rId3"/>
          <a:stretch>
            <a:fillRect/>
          </a:stretch>
        </p:blipFill>
        <p:spPr>
          <a:xfrm>
            <a:off x="838200" y="3417623"/>
            <a:ext cx="996357" cy="996357"/>
          </a:xfrm>
          <a:prstGeom prst="rect">
            <a:avLst/>
          </a:prstGeom>
        </p:spPr>
      </p:pic>
      <p:pic>
        <p:nvPicPr>
          <p:cNvPr id="107" name="Picture 106"/>
          <p:cNvPicPr>
            <a:picLocks noChangeAspect="1"/>
          </p:cNvPicPr>
          <p:nvPr/>
        </p:nvPicPr>
        <p:blipFill>
          <a:blip r:embed="rId4"/>
          <a:stretch>
            <a:fillRect/>
          </a:stretch>
        </p:blipFill>
        <p:spPr>
          <a:xfrm>
            <a:off x="6096000" y="3387561"/>
            <a:ext cx="1063687" cy="1063687"/>
          </a:xfrm>
          <a:prstGeom prst="rect">
            <a:avLst/>
          </a:prstGeom>
        </p:spPr>
      </p:pic>
      <p:sp>
        <p:nvSpPr>
          <p:cNvPr id="108" name="TextBox 107"/>
          <p:cNvSpPr txBox="1"/>
          <p:nvPr/>
        </p:nvSpPr>
        <p:spPr>
          <a:xfrm>
            <a:off x="591490" y="4447644"/>
            <a:ext cx="1489775" cy="461665"/>
          </a:xfrm>
          <a:prstGeom prst="rect">
            <a:avLst/>
          </a:prstGeom>
          <a:noFill/>
        </p:spPr>
        <p:txBody>
          <a:bodyPr wrap="square" rtlCol="0">
            <a:spAutoFit/>
          </a:bodyPr>
          <a:lstStyle/>
          <a:p>
            <a:pPr algn="ctr"/>
            <a:r>
              <a:rPr lang="en-US" altLang="zh-CN" sz="2400" dirty="0"/>
              <a:t>r</a:t>
            </a:r>
            <a:r>
              <a:rPr lang="en-US" altLang="zh-CN" sz="2400" dirty="0" smtClean="0"/>
              <a:t>aw</a:t>
            </a:r>
            <a:r>
              <a:rPr lang="zh-CN" altLang="en-US" sz="2400" dirty="0" smtClean="0"/>
              <a:t> </a:t>
            </a:r>
            <a:r>
              <a:rPr lang="en-US" altLang="zh-CN" sz="2400" dirty="0"/>
              <a:t>d</a:t>
            </a:r>
            <a:r>
              <a:rPr lang="en-US" altLang="zh-CN" sz="2400" dirty="0" smtClean="0"/>
              <a:t>ata</a:t>
            </a:r>
            <a:endParaRPr lang="en-US" sz="2400" dirty="0"/>
          </a:p>
        </p:txBody>
      </p:sp>
      <p:sp>
        <p:nvSpPr>
          <p:cNvPr id="110" name="TextBox 109"/>
          <p:cNvSpPr txBox="1"/>
          <p:nvPr/>
        </p:nvSpPr>
        <p:spPr>
          <a:xfrm>
            <a:off x="5882955" y="4448794"/>
            <a:ext cx="1489775" cy="461665"/>
          </a:xfrm>
          <a:prstGeom prst="rect">
            <a:avLst/>
          </a:prstGeom>
          <a:noFill/>
        </p:spPr>
        <p:txBody>
          <a:bodyPr wrap="square" rtlCol="0">
            <a:spAutoFit/>
          </a:bodyPr>
          <a:lstStyle/>
          <a:p>
            <a:pPr algn="ctr"/>
            <a:r>
              <a:rPr lang="en-US" altLang="zh-CN" sz="2400" dirty="0" smtClean="0"/>
              <a:t>Foofah</a:t>
            </a:r>
            <a:endParaRPr lang="en-US" sz="2400" dirty="0"/>
          </a:p>
        </p:txBody>
      </p:sp>
      <p:pic>
        <p:nvPicPr>
          <p:cNvPr id="114" name="Picture 1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7316" y="3275502"/>
            <a:ext cx="860112" cy="860112"/>
          </a:xfrm>
          <a:prstGeom prst="rect">
            <a:avLst/>
          </a:prstGeom>
        </p:spPr>
      </p:pic>
      <p:pic>
        <p:nvPicPr>
          <p:cNvPr id="124" name="Picture 123"/>
          <p:cNvPicPr>
            <a:picLocks noChangeAspect="1"/>
          </p:cNvPicPr>
          <p:nvPr/>
        </p:nvPicPr>
        <p:blipFill>
          <a:blip r:embed="rId3"/>
          <a:stretch>
            <a:fillRect/>
          </a:stretch>
        </p:blipFill>
        <p:spPr>
          <a:xfrm>
            <a:off x="8810505" y="1681688"/>
            <a:ext cx="996357" cy="996357"/>
          </a:xfrm>
          <a:prstGeom prst="rect">
            <a:avLst/>
          </a:prstGeom>
        </p:spPr>
      </p:pic>
      <p:sp>
        <p:nvSpPr>
          <p:cNvPr id="125" name="TextBox 124"/>
          <p:cNvSpPr txBox="1"/>
          <p:nvPr/>
        </p:nvSpPr>
        <p:spPr>
          <a:xfrm>
            <a:off x="9864025" y="2190296"/>
            <a:ext cx="1489775" cy="461665"/>
          </a:xfrm>
          <a:prstGeom prst="rect">
            <a:avLst/>
          </a:prstGeom>
          <a:noFill/>
        </p:spPr>
        <p:txBody>
          <a:bodyPr wrap="square" rtlCol="0">
            <a:spAutoFit/>
          </a:bodyPr>
          <a:lstStyle/>
          <a:p>
            <a:pPr algn="ctr"/>
            <a:r>
              <a:rPr lang="en-US" altLang="zh-CN" sz="2400" dirty="0"/>
              <a:t>r</a:t>
            </a:r>
            <a:r>
              <a:rPr lang="en-US" altLang="zh-CN" sz="2400" dirty="0" smtClean="0"/>
              <a:t>aw</a:t>
            </a:r>
            <a:r>
              <a:rPr lang="zh-CN" altLang="en-US" sz="2400" dirty="0" smtClean="0"/>
              <a:t> </a:t>
            </a:r>
            <a:r>
              <a:rPr lang="en-US" altLang="zh-CN" sz="2400" dirty="0"/>
              <a:t>d</a:t>
            </a:r>
            <a:r>
              <a:rPr lang="en-US" altLang="zh-CN" sz="2400" dirty="0" smtClean="0"/>
              <a:t>ata</a:t>
            </a:r>
            <a:endParaRPr lang="en-US" sz="2400" dirty="0"/>
          </a:p>
        </p:txBody>
      </p:sp>
      <p:cxnSp>
        <p:nvCxnSpPr>
          <p:cNvPr id="132" name="Curved Connector 131"/>
          <p:cNvCxnSpPr>
            <a:stCxn id="119" idx="2"/>
            <a:endCxn id="180" idx="2"/>
          </p:cNvCxnSpPr>
          <p:nvPr/>
        </p:nvCxnSpPr>
        <p:spPr>
          <a:xfrm rot="16200000" flipH="1">
            <a:off x="9288796" y="4443748"/>
            <a:ext cx="1382334" cy="1340070"/>
          </a:xfrm>
          <a:prstGeom prst="curvedConnector2">
            <a:avLst/>
          </a:prstGeom>
          <a:ln w="38100">
            <a:headEnd type="none" w="med" len="med"/>
            <a:tailEnd type="stealth" w="lg" len="lg"/>
          </a:ln>
        </p:spPr>
        <p:style>
          <a:lnRef idx="1">
            <a:schemeClr val="accent1"/>
          </a:lnRef>
          <a:fillRef idx="0">
            <a:schemeClr val="accent1"/>
          </a:fillRef>
          <a:effectRef idx="0">
            <a:schemeClr val="accent1"/>
          </a:effectRef>
          <a:fontRef idx="minor">
            <a:schemeClr val="tx1"/>
          </a:fontRef>
        </p:style>
      </p:cxnSp>
      <p:pic>
        <p:nvPicPr>
          <p:cNvPr id="136" name="Picture 135"/>
          <p:cNvPicPr>
            <a:picLocks noChangeAspect="1"/>
          </p:cNvPicPr>
          <p:nvPr/>
        </p:nvPicPr>
        <p:blipFill>
          <a:blip r:embed="rId6"/>
          <a:stretch>
            <a:fillRect/>
          </a:stretch>
        </p:blipFill>
        <p:spPr>
          <a:xfrm>
            <a:off x="4757988" y="5160004"/>
            <a:ext cx="975983" cy="975983"/>
          </a:xfrm>
          <a:prstGeom prst="rect">
            <a:avLst/>
          </a:prstGeom>
        </p:spPr>
      </p:pic>
      <p:cxnSp>
        <p:nvCxnSpPr>
          <p:cNvPr id="138" name="Curved Connector 137"/>
          <p:cNvCxnSpPr>
            <a:stCxn id="119" idx="2"/>
            <a:endCxn id="136" idx="3"/>
          </p:cNvCxnSpPr>
          <p:nvPr/>
        </p:nvCxnSpPr>
        <p:spPr>
          <a:xfrm rot="5400000">
            <a:off x="6909260" y="3247328"/>
            <a:ext cx="1225380" cy="3575957"/>
          </a:xfrm>
          <a:prstGeom prst="curvedConnector2">
            <a:avLst/>
          </a:prstGeom>
          <a:ln w="38100">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43" name="Curved Connector 142"/>
          <p:cNvCxnSpPr>
            <a:stCxn id="136" idx="1"/>
            <a:endCxn id="185" idx="1"/>
          </p:cNvCxnSpPr>
          <p:nvPr/>
        </p:nvCxnSpPr>
        <p:spPr>
          <a:xfrm rot="10800000">
            <a:off x="3414016" y="3923008"/>
            <a:ext cx="1343972" cy="1724988"/>
          </a:xfrm>
          <a:prstGeom prst="curvedConnector3">
            <a:avLst>
              <a:gd name="adj1" fmla="val 117009"/>
            </a:avLst>
          </a:prstGeom>
          <a:ln w="38100">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76" name="TextBox 175"/>
          <p:cNvSpPr txBox="1"/>
          <p:nvPr/>
        </p:nvSpPr>
        <p:spPr>
          <a:xfrm>
            <a:off x="1628078" y="1525129"/>
            <a:ext cx="2105722" cy="461665"/>
          </a:xfrm>
          <a:prstGeom prst="rect">
            <a:avLst/>
          </a:prstGeom>
          <a:noFill/>
        </p:spPr>
        <p:txBody>
          <a:bodyPr wrap="square" rtlCol="0">
            <a:spAutoFit/>
          </a:bodyPr>
          <a:lstStyle/>
          <a:p>
            <a:pPr algn="ctr"/>
            <a:r>
              <a:rPr lang="en-US" altLang="zh-CN" sz="2400" dirty="0" smtClean="0"/>
              <a:t>Input</a:t>
            </a:r>
            <a:r>
              <a:rPr lang="zh-CN" altLang="en-US" sz="2400" dirty="0" smtClean="0"/>
              <a:t> </a:t>
            </a:r>
            <a:r>
              <a:rPr lang="en-US" altLang="zh-CN" sz="2400" dirty="0" smtClean="0"/>
              <a:t>Example</a:t>
            </a:r>
            <a:endParaRPr lang="en-US" sz="2400" dirty="0"/>
          </a:p>
        </p:txBody>
      </p:sp>
      <p:sp>
        <p:nvSpPr>
          <p:cNvPr id="177" name="TextBox 176"/>
          <p:cNvSpPr txBox="1"/>
          <p:nvPr/>
        </p:nvSpPr>
        <p:spPr>
          <a:xfrm>
            <a:off x="3465531" y="1521289"/>
            <a:ext cx="2521015" cy="461665"/>
          </a:xfrm>
          <a:prstGeom prst="rect">
            <a:avLst/>
          </a:prstGeom>
          <a:noFill/>
        </p:spPr>
        <p:txBody>
          <a:bodyPr wrap="square" rtlCol="0">
            <a:spAutoFit/>
          </a:bodyPr>
          <a:lstStyle/>
          <a:p>
            <a:pPr algn="ctr"/>
            <a:r>
              <a:rPr lang="en-US" altLang="zh-CN" sz="2400" dirty="0" smtClean="0"/>
              <a:t>+</a:t>
            </a:r>
            <a:r>
              <a:rPr lang="zh-CN" altLang="en-US" sz="2400" dirty="0" smtClean="0"/>
              <a:t> </a:t>
            </a:r>
            <a:r>
              <a:rPr lang="en-US" altLang="zh-CN" sz="2400" dirty="0" smtClean="0"/>
              <a:t>Output</a:t>
            </a:r>
            <a:r>
              <a:rPr lang="zh-CN" altLang="en-US" sz="2400" dirty="0" smtClean="0"/>
              <a:t> </a:t>
            </a:r>
            <a:r>
              <a:rPr lang="en-US" altLang="zh-CN" sz="2400" dirty="0" smtClean="0"/>
              <a:t>Example</a:t>
            </a:r>
            <a:endParaRPr lang="en-US" sz="2400" dirty="0"/>
          </a:p>
        </p:txBody>
      </p:sp>
      <p:grpSp>
        <p:nvGrpSpPr>
          <p:cNvPr id="201" name="Group 200"/>
          <p:cNvGrpSpPr/>
          <p:nvPr/>
        </p:nvGrpSpPr>
        <p:grpSpPr>
          <a:xfrm>
            <a:off x="8820748" y="3444257"/>
            <a:ext cx="2716163" cy="978359"/>
            <a:chOff x="8802737" y="3392956"/>
            <a:chExt cx="2716163" cy="978359"/>
          </a:xfrm>
        </p:grpSpPr>
        <p:pic>
          <p:nvPicPr>
            <p:cNvPr id="119" name="Picture 118"/>
            <p:cNvPicPr>
              <a:picLocks noChangeAspect="1"/>
            </p:cNvPicPr>
            <p:nvPr/>
          </p:nvPicPr>
          <p:blipFill>
            <a:blip r:embed="rId7"/>
            <a:stretch>
              <a:fillRect/>
            </a:stretch>
          </p:blipFill>
          <p:spPr>
            <a:xfrm>
              <a:off x="8802737" y="3392956"/>
              <a:ext cx="978359" cy="978359"/>
            </a:xfrm>
            <a:prstGeom prst="rect">
              <a:avLst/>
            </a:prstGeom>
          </p:spPr>
        </p:pic>
        <p:sp>
          <p:nvSpPr>
            <p:cNvPr id="179" name="TextBox 178"/>
            <p:cNvSpPr txBox="1"/>
            <p:nvPr/>
          </p:nvSpPr>
          <p:spPr>
            <a:xfrm>
              <a:off x="9781096" y="3466636"/>
              <a:ext cx="1737804" cy="830997"/>
            </a:xfrm>
            <a:prstGeom prst="rect">
              <a:avLst/>
            </a:prstGeom>
            <a:noFill/>
          </p:spPr>
          <p:txBody>
            <a:bodyPr wrap="square" rtlCol="0">
              <a:spAutoFit/>
            </a:bodyPr>
            <a:lstStyle/>
            <a:p>
              <a:pPr algn="ctr"/>
              <a:r>
                <a:rPr lang="en-US" altLang="zh-CN" sz="2400" dirty="0"/>
                <a:t>s</a:t>
              </a:r>
              <a:r>
                <a:rPr lang="en-US" altLang="zh-CN" sz="2400" dirty="0" smtClean="0"/>
                <a:t>ynthesized</a:t>
              </a:r>
              <a:r>
                <a:rPr lang="zh-CN" altLang="en-US" sz="2400" dirty="0" smtClean="0"/>
                <a:t> </a:t>
              </a:r>
              <a:r>
                <a:rPr lang="en-US" altLang="zh-CN" sz="2400" dirty="0"/>
                <a:t>p</a:t>
              </a:r>
              <a:r>
                <a:rPr lang="en-US" altLang="zh-CN" sz="2400" dirty="0" smtClean="0"/>
                <a:t>rogram</a:t>
              </a:r>
              <a:endParaRPr lang="en-US" sz="2400" dirty="0"/>
            </a:p>
          </p:txBody>
        </p:sp>
      </p:grpSp>
      <p:sp>
        <p:nvSpPr>
          <p:cNvPr id="180" name="Oval 179"/>
          <p:cNvSpPr/>
          <p:nvPr/>
        </p:nvSpPr>
        <p:spPr>
          <a:xfrm>
            <a:off x="10649998" y="5277900"/>
            <a:ext cx="1054100" cy="1054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t>End</a:t>
            </a:r>
            <a:endParaRPr lang="en-US" sz="2800" dirty="0"/>
          </a:p>
        </p:txBody>
      </p:sp>
      <p:sp>
        <p:nvSpPr>
          <p:cNvPr id="182" name="TextBox 181"/>
          <p:cNvSpPr txBox="1"/>
          <p:nvPr/>
        </p:nvSpPr>
        <p:spPr>
          <a:xfrm>
            <a:off x="9174448" y="4545085"/>
            <a:ext cx="2371204" cy="830997"/>
          </a:xfrm>
          <a:prstGeom prst="rect">
            <a:avLst/>
          </a:prstGeom>
          <a:noFill/>
        </p:spPr>
        <p:txBody>
          <a:bodyPr wrap="square" rtlCol="0">
            <a:spAutoFit/>
          </a:bodyPr>
          <a:lstStyle/>
          <a:p>
            <a:pPr algn="ctr"/>
            <a:r>
              <a:rPr lang="en-US" altLang="zh-CN" sz="2400" dirty="0"/>
              <a:t>p</a:t>
            </a:r>
            <a:r>
              <a:rPr lang="en-US" altLang="zh-CN" sz="2400" dirty="0" smtClean="0"/>
              <a:t>erfectly</a:t>
            </a:r>
            <a:r>
              <a:rPr lang="zh-CN" altLang="en-US" sz="2400" dirty="0" smtClean="0"/>
              <a:t> </a:t>
            </a:r>
            <a:r>
              <a:rPr lang="en-US" altLang="zh-CN" sz="2400" dirty="0"/>
              <a:t>t</a:t>
            </a:r>
            <a:r>
              <a:rPr lang="en-US" altLang="zh-CN" sz="2400" dirty="0" smtClean="0"/>
              <a:t>ransformed</a:t>
            </a:r>
            <a:endParaRPr lang="en-US" sz="2400" dirty="0"/>
          </a:p>
        </p:txBody>
      </p:sp>
      <p:sp>
        <p:nvSpPr>
          <p:cNvPr id="183" name="TextBox 182"/>
          <p:cNvSpPr txBox="1"/>
          <p:nvPr/>
        </p:nvSpPr>
        <p:spPr>
          <a:xfrm rot="20901464">
            <a:off x="4742770" y="5842752"/>
            <a:ext cx="4672116" cy="461665"/>
          </a:xfrm>
          <a:prstGeom prst="rect">
            <a:avLst/>
          </a:prstGeom>
          <a:noFill/>
        </p:spPr>
        <p:txBody>
          <a:bodyPr wrap="square" rtlCol="0">
            <a:spAutoFit/>
          </a:bodyPr>
          <a:lstStyle/>
          <a:p>
            <a:pPr algn="ctr"/>
            <a:r>
              <a:rPr lang="en-US" altLang="zh-CN" sz="2400" dirty="0" smtClean="0"/>
              <a:t>one</a:t>
            </a:r>
            <a:r>
              <a:rPr lang="zh-CN" altLang="en-US" sz="2400" dirty="0" smtClean="0"/>
              <a:t> </a:t>
            </a:r>
            <a:r>
              <a:rPr lang="en-US" altLang="zh-CN" sz="2400" dirty="0" smtClean="0"/>
              <a:t>record</a:t>
            </a:r>
            <a:r>
              <a:rPr lang="zh-CN" altLang="en-US" sz="2400" dirty="0" smtClean="0"/>
              <a:t> </a:t>
            </a:r>
            <a:r>
              <a:rPr lang="en-US" altLang="zh-CN" sz="2400" dirty="0" smtClean="0"/>
              <a:t>incorrectly</a:t>
            </a:r>
            <a:r>
              <a:rPr lang="zh-CN" altLang="en-US" sz="2400" dirty="0" smtClean="0"/>
              <a:t> </a:t>
            </a:r>
            <a:r>
              <a:rPr lang="en-US" altLang="zh-CN" sz="2400" dirty="0" smtClean="0"/>
              <a:t>transformed</a:t>
            </a:r>
            <a:endParaRPr lang="en-US" sz="2400" dirty="0"/>
          </a:p>
        </p:txBody>
      </p:sp>
      <p:grpSp>
        <p:nvGrpSpPr>
          <p:cNvPr id="184" name="Group 183"/>
          <p:cNvGrpSpPr/>
          <p:nvPr/>
        </p:nvGrpSpPr>
        <p:grpSpPr>
          <a:xfrm>
            <a:off x="3414016" y="3432035"/>
            <a:ext cx="981945" cy="981945"/>
            <a:chOff x="1338519" y="3438260"/>
            <a:chExt cx="1451324" cy="1451324"/>
          </a:xfrm>
        </p:grpSpPr>
        <p:pic>
          <p:nvPicPr>
            <p:cNvPr id="185" name="Picture 184"/>
            <p:cNvPicPr>
              <a:picLocks noChangeAspect="1"/>
            </p:cNvPicPr>
            <p:nvPr/>
          </p:nvPicPr>
          <p:blipFill>
            <a:blip r:embed="rId8"/>
            <a:stretch>
              <a:fillRect/>
            </a:stretch>
          </p:blipFill>
          <p:spPr>
            <a:xfrm>
              <a:off x="1338519" y="3438260"/>
              <a:ext cx="1451324" cy="1451324"/>
            </a:xfrm>
            <a:prstGeom prst="rect">
              <a:avLst/>
            </a:prstGeom>
          </p:spPr>
        </p:pic>
        <p:sp>
          <p:nvSpPr>
            <p:cNvPr id="186" name="Rectangle 185"/>
            <p:cNvSpPr/>
            <p:nvPr/>
          </p:nvSpPr>
          <p:spPr>
            <a:xfrm>
              <a:off x="1407695" y="3866147"/>
              <a:ext cx="1307126" cy="585537"/>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200" name="TextBox 199"/>
          <p:cNvSpPr txBox="1"/>
          <p:nvPr/>
        </p:nvSpPr>
        <p:spPr>
          <a:xfrm>
            <a:off x="1736613" y="3316592"/>
            <a:ext cx="1821417" cy="461665"/>
          </a:xfrm>
          <a:prstGeom prst="rect">
            <a:avLst/>
          </a:prstGeom>
          <a:noFill/>
        </p:spPr>
        <p:txBody>
          <a:bodyPr wrap="square" rtlCol="0">
            <a:spAutoFit/>
          </a:bodyPr>
          <a:lstStyle/>
          <a:p>
            <a:pPr algn="ctr"/>
            <a:r>
              <a:rPr lang="en-US" sz="2400" smtClean="0"/>
              <a:t>one record</a:t>
            </a:r>
            <a:endParaRPr lang="en-US" sz="2400" dirty="0"/>
          </a:p>
        </p:txBody>
      </p:sp>
      <p:cxnSp>
        <p:nvCxnSpPr>
          <p:cNvPr id="7" name="Straight Arrow Connector 6"/>
          <p:cNvCxnSpPr>
            <a:stCxn id="106" idx="3"/>
            <a:endCxn id="185" idx="1"/>
          </p:cNvCxnSpPr>
          <p:nvPr/>
        </p:nvCxnSpPr>
        <p:spPr>
          <a:xfrm>
            <a:off x="1834557" y="3915802"/>
            <a:ext cx="1579459" cy="7206"/>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185" idx="3"/>
            <a:endCxn id="107" idx="1"/>
          </p:cNvCxnSpPr>
          <p:nvPr/>
        </p:nvCxnSpPr>
        <p:spPr>
          <a:xfrm flipV="1">
            <a:off x="4395961" y="3919405"/>
            <a:ext cx="1700039" cy="360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07" idx="3"/>
            <a:endCxn id="119" idx="1"/>
          </p:cNvCxnSpPr>
          <p:nvPr/>
        </p:nvCxnSpPr>
        <p:spPr>
          <a:xfrm>
            <a:off x="7159687" y="3919405"/>
            <a:ext cx="1661061" cy="14032"/>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24" idx="2"/>
            <a:endCxn id="119" idx="0"/>
          </p:cNvCxnSpPr>
          <p:nvPr/>
        </p:nvCxnSpPr>
        <p:spPr>
          <a:xfrm>
            <a:off x="9308684" y="2678045"/>
            <a:ext cx="1244" cy="766212"/>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98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114"/>
                                        </p:tgtEl>
                                        <p:attrNameLst>
                                          <p:attrName>style.visibility</p:attrName>
                                        </p:attrNameLst>
                                      </p:cBhvr>
                                      <p:to>
                                        <p:strVal val="visible"/>
                                      </p:to>
                                    </p:set>
                                    <p:animEffect transition="in" filter="wheel(1)">
                                      <p:cBhvr>
                                        <p:cTn id="53" dur="500"/>
                                        <p:tgtEl>
                                          <p:spTgt spid="114"/>
                                        </p:tgtEl>
                                      </p:cBhvr>
                                    </p:animEffect>
                                  </p:childTnLst>
                                </p:cTn>
                              </p:par>
                              <p:par>
                                <p:cTn id="54" presetID="21" presetClass="entr" presetSubtype="1" fill="hold" nodeType="withEffect">
                                  <p:stCondLst>
                                    <p:cond delay="0"/>
                                  </p:stCondLst>
                                  <p:childTnLst>
                                    <p:set>
                                      <p:cBhvr>
                                        <p:cTn id="55" dur="1" fill="hold">
                                          <p:stCondLst>
                                            <p:cond delay="0"/>
                                          </p:stCondLst>
                                        </p:cTn>
                                        <p:tgtEl>
                                          <p:spTgt spid="184"/>
                                        </p:tgtEl>
                                        <p:attrNameLst>
                                          <p:attrName>style.visibility</p:attrName>
                                        </p:attrNameLst>
                                      </p:cBhvr>
                                      <p:to>
                                        <p:strVal val="visible"/>
                                      </p:to>
                                    </p:set>
                                    <p:animEffect transition="in" filter="wheel(1)">
                                      <p:cBhvr>
                                        <p:cTn id="56"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80" grpId="0" animBg="1"/>
      <p:bldP spid="182" grpId="0"/>
      <p:bldP spid="183" grpId="0"/>
      <p:bldP spid="2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623715" y="5165645"/>
            <a:ext cx="8944567" cy="1200329"/>
          </a:xfrm>
          <a:prstGeom prst="rect">
            <a:avLst/>
          </a:prstGeom>
          <a:noFill/>
        </p:spPr>
        <p:txBody>
          <a:bodyPr wrap="square" rtlCol="0">
            <a:spAutoFit/>
          </a:bodyPr>
          <a:lstStyle/>
          <a:p>
            <a:pPr marL="342900" indent="-342900">
              <a:buAutoNum type="arabicPeriod"/>
            </a:pPr>
            <a:r>
              <a:rPr lang="en-US" sz="2400" dirty="0" smtClean="0">
                <a:solidFill>
                  <a:schemeClr val="bg2">
                    <a:lumMod val="75000"/>
                  </a:schemeClr>
                </a:solidFill>
              </a:rPr>
              <a:t>Use Excels</a:t>
            </a:r>
          </a:p>
          <a:p>
            <a:pPr marL="342900" indent="-342900">
              <a:buAutoNum type="arabicPeriod"/>
            </a:pPr>
            <a:r>
              <a:rPr lang="en-US" sz="2400" dirty="0" smtClean="0">
                <a:solidFill>
                  <a:schemeClr val="bg2">
                    <a:lumMod val="75000"/>
                  </a:schemeClr>
                </a:solidFill>
              </a:rPr>
              <a:t>Write programs</a:t>
            </a:r>
            <a:endParaRPr lang="en-US" sz="2400" dirty="0" smtClean="0"/>
          </a:p>
          <a:p>
            <a:pPr marL="342900" indent="-342900">
              <a:buAutoNum type="arabicPeriod"/>
            </a:pPr>
            <a:r>
              <a:rPr lang="en-US" sz="2400" dirty="0" smtClean="0">
                <a:solidFill>
                  <a:srgbClr val="FF0000"/>
                </a:solidFill>
              </a:rPr>
              <a:t>???</a:t>
            </a:r>
            <a:endParaRPr lang="en-US" sz="2400" dirty="0">
              <a:solidFill>
                <a:srgbClr val="FF0000"/>
              </a:solidFill>
            </a:endParaRPr>
          </a:p>
        </p:txBody>
      </p:sp>
      <p:sp>
        <p:nvSpPr>
          <p:cNvPr id="2" name="Title 1"/>
          <p:cNvSpPr>
            <a:spLocks noGrp="1"/>
          </p:cNvSpPr>
          <p:nvPr>
            <p:ph type="title"/>
          </p:nvPr>
        </p:nvSpPr>
        <p:spPr/>
        <p:txBody>
          <a:bodyPr/>
          <a:lstStyle/>
          <a:p>
            <a:pPr algn="ctr"/>
            <a:r>
              <a:rPr lang="en-US" dirty="0"/>
              <a:t>Traditional Data Transformation is Expensive</a:t>
            </a:r>
          </a:p>
        </p:txBody>
      </p:sp>
      <p:cxnSp>
        <p:nvCxnSpPr>
          <p:cNvPr id="11" name="Straight Arrow Connector 10"/>
          <p:cNvCxnSpPr/>
          <p:nvPr/>
        </p:nvCxnSpPr>
        <p:spPr>
          <a:xfrm>
            <a:off x="4707467" y="3420533"/>
            <a:ext cx="27432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261624" y="1885060"/>
            <a:ext cx="4563534" cy="461665"/>
          </a:xfrm>
          <a:prstGeom prst="rect">
            <a:avLst/>
          </a:prstGeom>
          <a:noFill/>
        </p:spPr>
        <p:txBody>
          <a:bodyPr wrap="square" rtlCol="0">
            <a:spAutoFit/>
          </a:bodyPr>
          <a:lstStyle/>
          <a:p>
            <a:pPr algn="ctr"/>
            <a:r>
              <a:rPr lang="en-US" altLang="zh-CN" sz="2400" dirty="0"/>
              <a:t>S</a:t>
            </a:r>
            <a:r>
              <a:rPr lang="en-US" sz="2400" dirty="0" smtClean="0"/>
              <a:t>tructured Contact Information</a:t>
            </a:r>
            <a:endParaRPr lang="en-US" sz="2400" dirty="0"/>
          </a:p>
        </p:txBody>
      </p:sp>
      <p:sp>
        <p:nvSpPr>
          <p:cNvPr id="29" name="Rectangle 28"/>
          <p:cNvSpPr/>
          <p:nvPr/>
        </p:nvSpPr>
        <p:spPr>
          <a:xfrm>
            <a:off x="5843366" y="2487398"/>
            <a:ext cx="505267" cy="923330"/>
          </a:xfrm>
          <a:prstGeom prst="rect">
            <a:avLst/>
          </a:prstGeom>
          <a:noFill/>
        </p:spPr>
        <p:txBody>
          <a:bodyPr wrap="none" lIns="91440" tIns="45720" rIns="91440" bIns="45720">
            <a:spAutoFit/>
          </a:bodyPr>
          <a:lstStyle/>
          <a:p>
            <a:pPr algn="ctr"/>
            <a:r>
              <a:rPr lang="en-US" sz="5400" b="1" cap="none" spc="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graphicFrame>
        <p:nvGraphicFramePr>
          <p:cNvPr id="33" name="Table 32"/>
          <p:cNvGraphicFramePr>
            <a:graphicFrameLocks noGrp="1"/>
          </p:cNvGraphicFramePr>
          <p:nvPr>
            <p:extLst>
              <p:ext uri="{D42A27DB-BD31-4B8C-83A1-F6EECF244321}">
                <p14:modId xmlns:p14="http://schemas.microsoft.com/office/powerpoint/2010/main" val="663226063"/>
              </p:ext>
            </p:extLst>
          </p:nvPr>
        </p:nvGraphicFramePr>
        <p:xfrm>
          <a:off x="2332567" y="2520944"/>
          <a:ext cx="1849966" cy="1752946"/>
        </p:xfrm>
        <a:graphic>
          <a:graphicData uri="http://schemas.openxmlformats.org/drawingml/2006/table">
            <a:tbl>
              <a:tblPr firstRow="1" bandRow="1">
                <a:tableStyleId>{5C22544A-7EE6-4342-B048-85BDC9FD1C3A}</a:tableStyleId>
              </a:tblPr>
              <a:tblGrid>
                <a:gridCol w="906105"/>
                <a:gridCol w="943861"/>
              </a:tblGrid>
              <a:tr h="1338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effectLst/>
                          <a:latin typeface="Calibri" charset="0"/>
                          <a:ea typeface="Calibri" charset="0"/>
                          <a:cs typeface="Calibri" charset="0"/>
                        </a:rPr>
                        <a:t>Bureau of I.A.</a:t>
                      </a:r>
                    </a:p>
                  </a:txBody>
                  <a:tcPr marL="35003" marR="35003" marT="17502" marB="17502"/>
                </a:tc>
                <a:tc>
                  <a:txBody>
                    <a:bodyPr/>
                    <a:lstStyle/>
                    <a:p>
                      <a:endParaRPr lang="en-US" sz="800"/>
                    </a:p>
                  </a:txBody>
                  <a:tcPr marL="35003" marR="35003" marT="17502" marB="17502"/>
                </a:tc>
              </a:tr>
              <a:tr h="1338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effectLst/>
                          <a:latin typeface="Calibri" charset="0"/>
                          <a:ea typeface="Calibri" charset="0"/>
                          <a:cs typeface="Calibri" charset="0"/>
                        </a:rPr>
                        <a:t>Regional Director</a:t>
                      </a:r>
                    </a:p>
                  </a:txBody>
                  <a:tcPr marL="35003" marR="35003" marT="17502" marB="1750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effectLst/>
                          <a:latin typeface="Calibri" charset="0"/>
                          <a:ea typeface="Calibri" charset="0"/>
                          <a:cs typeface="Calibri" charset="0"/>
                        </a:rPr>
                        <a:t>Numbers</a:t>
                      </a:r>
                    </a:p>
                  </a:txBody>
                  <a:tcPr marL="35003" marR="35003" marT="17502" marB="17502"/>
                </a:tc>
              </a:tr>
              <a:tr h="1338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effectLst/>
                          <a:latin typeface="Calibri" charset="0"/>
                          <a:ea typeface="Calibri" charset="0"/>
                          <a:cs typeface="Calibri" charset="0"/>
                        </a:rPr>
                        <a:t>Niles C.</a:t>
                      </a:r>
                    </a:p>
                  </a:txBody>
                  <a:tcPr marL="35003" marR="35003" marT="17502" marB="1750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800" dirty="0" err="1" smtClean="0">
                          <a:effectLst/>
                          <a:latin typeface="Calibri" charset="0"/>
                          <a:ea typeface="Calibri" charset="0"/>
                          <a:cs typeface="Calibri" charset="0"/>
                        </a:rPr>
                        <a:t>Tel</a:t>
                      </a:r>
                      <a:r>
                        <a:rPr lang="mr-IN" sz="800" dirty="0" smtClean="0">
                          <a:effectLst/>
                          <a:latin typeface="Calibri" charset="0"/>
                          <a:ea typeface="Calibri" charset="0"/>
                          <a:cs typeface="Calibri" charset="0"/>
                        </a:rPr>
                        <a:t>:(800)645-8397</a:t>
                      </a:r>
                    </a:p>
                  </a:txBody>
                  <a:tcPr marL="35003" marR="35003" marT="17502" marB="17502"/>
                </a:tc>
              </a:tr>
              <a:tr h="133830">
                <a:tc>
                  <a:txBody>
                    <a:bodyPr/>
                    <a:lstStyle/>
                    <a:p>
                      <a:endParaRPr lang="en-US" sz="800"/>
                    </a:p>
                  </a:txBody>
                  <a:tcPr marL="35003" marR="35003" marT="17502" marB="1750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800" dirty="0" err="1" smtClean="0">
                          <a:effectLst/>
                          <a:latin typeface="Calibri" charset="0"/>
                          <a:ea typeface="Calibri" charset="0"/>
                          <a:cs typeface="Calibri" charset="0"/>
                        </a:rPr>
                        <a:t>Fax</a:t>
                      </a:r>
                      <a:r>
                        <a:rPr lang="mr-IN" sz="800" dirty="0" smtClean="0">
                          <a:effectLst/>
                          <a:latin typeface="Calibri" charset="0"/>
                          <a:ea typeface="Calibri" charset="0"/>
                          <a:cs typeface="Calibri" charset="0"/>
                        </a:rPr>
                        <a:t>:(907)586-7252</a:t>
                      </a:r>
                    </a:p>
                  </a:txBody>
                  <a:tcPr marL="35003" marR="35003" marT="17502" marB="17502"/>
                </a:tc>
              </a:tr>
              <a:tr h="133830">
                <a:tc>
                  <a:txBody>
                    <a:bodyPr/>
                    <a:lstStyle/>
                    <a:p>
                      <a:endParaRPr lang="en-US" sz="800"/>
                    </a:p>
                  </a:txBody>
                  <a:tcPr marL="35003" marR="35003" marT="17502" marB="17502"/>
                </a:tc>
                <a:tc>
                  <a:txBody>
                    <a:bodyPr/>
                    <a:lstStyle/>
                    <a:p>
                      <a:endParaRPr lang="en-US" sz="800" dirty="0"/>
                    </a:p>
                  </a:txBody>
                  <a:tcPr marL="35003" marR="35003" marT="17502" marB="17502"/>
                </a:tc>
              </a:tr>
              <a:tr h="1338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effectLst/>
                          <a:latin typeface="Calibri" charset="0"/>
                          <a:ea typeface="Calibri" charset="0"/>
                          <a:cs typeface="Calibri" charset="0"/>
                        </a:rPr>
                        <a:t>Jean H.</a:t>
                      </a:r>
                    </a:p>
                  </a:txBody>
                  <a:tcPr marL="35003" marR="35003" marT="17502" marB="1750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800" dirty="0" err="1" smtClean="0">
                          <a:effectLst/>
                          <a:latin typeface="Calibri" charset="0"/>
                          <a:ea typeface="Calibri" charset="0"/>
                          <a:cs typeface="Calibri" charset="0"/>
                        </a:rPr>
                        <a:t>Tel</a:t>
                      </a:r>
                      <a:r>
                        <a:rPr lang="mr-IN" sz="800" dirty="0" smtClean="0">
                          <a:effectLst/>
                          <a:latin typeface="Calibri" charset="0"/>
                          <a:ea typeface="Calibri" charset="0"/>
                          <a:cs typeface="Calibri" charset="0"/>
                        </a:rPr>
                        <a:t>:(918)781-4600</a:t>
                      </a:r>
                    </a:p>
                  </a:txBody>
                  <a:tcPr marL="35003" marR="35003" marT="17502" marB="17502"/>
                </a:tc>
              </a:tr>
              <a:tr h="133830">
                <a:tc>
                  <a:txBody>
                    <a:bodyPr/>
                    <a:lstStyle/>
                    <a:p>
                      <a:endParaRPr lang="en-US" sz="800" dirty="0"/>
                    </a:p>
                  </a:txBody>
                  <a:tcPr marL="35003" marR="35003" marT="17502" marB="1750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800" dirty="0" err="1" smtClean="0">
                          <a:effectLst/>
                          <a:latin typeface="Calibri" charset="0"/>
                          <a:ea typeface="Calibri" charset="0"/>
                          <a:cs typeface="Calibri" charset="0"/>
                        </a:rPr>
                        <a:t>Fax</a:t>
                      </a:r>
                      <a:r>
                        <a:rPr lang="mr-IN" sz="800" dirty="0" smtClean="0">
                          <a:effectLst/>
                          <a:latin typeface="Calibri" charset="0"/>
                          <a:ea typeface="Calibri" charset="0"/>
                          <a:cs typeface="Calibri" charset="0"/>
                        </a:rPr>
                        <a:t>:(918)781-4604</a:t>
                      </a:r>
                    </a:p>
                  </a:txBody>
                  <a:tcPr marL="35003" marR="35003" marT="17502" marB="17502"/>
                </a:tc>
              </a:tr>
              <a:tr h="133830">
                <a:tc>
                  <a:txBody>
                    <a:bodyPr/>
                    <a:lstStyle/>
                    <a:p>
                      <a:endParaRPr lang="en-US" sz="800" dirty="0"/>
                    </a:p>
                  </a:txBody>
                  <a:tcPr marL="35003" marR="35003" marT="17502" marB="17502"/>
                </a:tc>
                <a:tc>
                  <a:txBody>
                    <a:bodyPr/>
                    <a:lstStyle/>
                    <a:p>
                      <a:endParaRPr lang="en-US" sz="800" dirty="0"/>
                    </a:p>
                  </a:txBody>
                  <a:tcPr marL="35003" marR="35003" marT="17502" marB="17502"/>
                </a:tc>
              </a:tr>
              <a:tr h="1338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effectLst/>
                          <a:latin typeface="Calibri" charset="0"/>
                          <a:ea typeface="Calibri" charset="0"/>
                          <a:cs typeface="Calibri" charset="0"/>
                        </a:rPr>
                        <a:t>Frank K.</a:t>
                      </a:r>
                    </a:p>
                  </a:txBody>
                  <a:tcPr marL="35003" marR="35003" marT="17502" marB="1750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800" dirty="0" err="1" smtClean="0">
                          <a:effectLst/>
                          <a:latin typeface="Calibri" charset="0"/>
                          <a:ea typeface="Calibri" charset="0"/>
                          <a:cs typeface="Calibri" charset="0"/>
                        </a:rPr>
                        <a:t>Tel</a:t>
                      </a:r>
                      <a:r>
                        <a:rPr lang="mr-IN" sz="800" dirty="0" smtClean="0">
                          <a:effectLst/>
                          <a:latin typeface="Calibri" charset="0"/>
                          <a:ea typeface="Calibri" charset="0"/>
                          <a:cs typeface="Calibri" charset="0"/>
                        </a:rPr>
                        <a:t>:(615)564-6500</a:t>
                      </a:r>
                    </a:p>
                  </a:txBody>
                  <a:tcPr marL="35003" marR="35003" marT="17502" marB="17502"/>
                </a:tc>
              </a:tr>
              <a:tr h="1837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00" dirty="0" smtClean="0">
                        <a:effectLst/>
                        <a:latin typeface="Calibri" charset="0"/>
                        <a:ea typeface="Calibri" charset="0"/>
                        <a:cs typeface="Calibri" charset="0"/>
                      </a:endParaRPr>
                    </a:p>
                  </a:txBody>
                  <a:tcPr marL="35003" marR="35003" marT="17502" marB="1750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800" dirty="0" err="1" smtClean="0">
                          <a:effectLst/>
                          <a:latin typeface="Calibri" charset="0"/>
                          <a:ea typeface="Calibri" charset="0"/>
                          <a:cs typeface="Calibri" charset="0"/>
                        </a:rPr>
                        <a:t>Fax</a:t>
                      </a:r>
                      <a:r>
                        <a:rPr lang="mr-IN" sz="800" dirty="0" smtClean="0">
                          <a:effectLst/>
                          <a:latin typeface="Calibri" charset="0"/>
                          <a:ea typeface="Calibri" charset="0"/>
                          <a:cs typeface="Calibri" charset="0"/>
                        </a:rPr>
                        <a:t>:(615)564-6701</a:t>
                      </a:r>
                    </a:p>
                  </a:txBody>
                  <a:tcPr marL="35003" marR="35003" marT="17502" marB="17502"/>
                </a:tc>
              </a:tr>
              <a:tr h="13383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mr-IN" sz="800" dirty="0" smtClean="0">
                          <a:effectLst/>
                          <a:latin typeface="Calibri" charset="0"/>
                          <a:ea typeface="Calibri" charset="0"/>
                          <a:cs typeface="Calibri" charset="0"/>
                        </a:rPr>
                        <a:t>…</a:t>
                      </a:r>
                      <a:endParaRPr lang="en-US" sz="800" dirty="0" smtClean="0">
                        <a:effectLst/>
                        <a:latin typeface="Calibri" charset="0"/>
                        <a:ea typeface="Calibri" charset="0"/>
                        <a:cs typeface="Calibri" charset="0"/>
                      </a:endParaRPr>
                    </a:p>
                  </a:txBody>
                  <a:tcPr marL="35003" marR="35003" marT="17502" marB="17502"/>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mr-IN" sz="800" dirty="0" smtClean="0">
                        <a:effectLst/>
                        <a:latin typeface="Calibri" charset="0"/>
                        <a:ea typeface="Calibri" charset="0"/>
                        <a:cs typeface="Calibri" charset="0"/>
                      </a:endParaRPr>
                    </a:p>
                  </a:txBody>
                  <a:tcPr marL="35003" marR="35003" marT="17502" marB="17502"/>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0653924"/>
              </p:ext>
            </p:extLst>
          </p:nvPr>
        </p:nvGraphicFramePr>
        <p:xfrm>
          <a:off x="1431452" y="1895635"/>
          <a:ext cx="3084315" cy="3039441"/>
        </p:xfrm>
        <a:graphic>
          <a:graphicData uri="http://schemas.openxmlformats.org/drawingml/2006/table">
            <a:tbl>
              <a:tblPr bandRow="1">
                <a:tableStyleId>{5C22544A-7EE6-4342-B048-85BDC9FD1C3A}</a:tableStyleId>
              </a:tblPr>
              <a:tblGrid>
                <a:gridCol w="1510683"/>
                <a:gridCol w="1573632"/>
              </a:tblGrid>
              <a:tr h="2733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Bureau of I.A.</a:t>
                      </a:r>
                    </a:p>
                  </a:txBody>
                  <a:tcPr marL="58358" marR="58358" marT="29180" marB="29180"/>
                </a:tc>
                <a:tc>
                  <a:txBody>
                    <a:bodyPr/>
                    <a:lstStyle/>
                    <a:p>
                      <a:endParaRPr lang="en-US" sz="1400"/>
                    </a:p>
                  </a:txBody>
                  <a:tcPr marL="58358" marR="58358" marT="29180" marB="29180"/>
                </a:tc>
              </a:tr>
              <a:tr h="2733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Regional Director</a:t>
                      </a:r>
                    </a:p>
                  </a:txBody>
                  <a:tcPr marL="58358" marR="58358" marT="29180" marB="291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Numbers</a:t>
                      </a:r>
                    </a:p>
                  </a:txBody>
                  <a:tcPr marL="58358" marR="58358" marT="29180" marB="29180"/>
                </a:tc>
              </a:tr>
              <a:tr h="2733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Niles C.</a:t>
                      </a:r>
                    </a:p>
                  </a:txBody>
                  <a:tcPr marL="58358" marR="58358" marT="29180" marB="291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err="1" smtClean="0">
                          <a:effectLst/>
                          <a:latin typeface="Calibri" charset="0"/>
                          <a:ea typeface="Calibri" charset="0"/>
                          <a:cs typeface="Calibri" charset="0"/>
                        </a:rPr>
                        <a:t>Tel</a:t>
                      </a:r>
                      <a:r>
                        <a:rPr lang="mr-IN" sz="1400" dirty="0" smtClean="0">
                          <a:effectLst/>
                          <a:latin typeface="Calibri" charset="0"/>
                          <a:ea typeface="Calibri" charset="0"/>
                          <a:cs typeface="Calibri" charset="0"/>
                        </a:rPr>
                        <a:t>:(800)645-8397</a:t>
                      </a:r>
                    </a:p>
                  </a:txBody>
                  <a:tcPr marL="58358" marR="58358" marT="29180" marB="29180"/>
                </a:tc>
              </a:tr>
              <a:tr h="273316">
                <a:tc>
                  <a:txBody>
                    <a:bodyPr/>
                    <a:lstStyle/>
                    <a:p>
                      <a:endParaRPr lang="en-US" sz="1400"/>
                    </a:p>
                  </a:txBody>
                  <a:tcPr marL="58358" marR="58358" marT="29180" marB="291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err="1" smtClean="0">
                          <a:effectLst/>
                          <a:latin typeface="Calibri" charset="0"/>
                          <a:ea typeface="Calibri" charset="0"/>
                          <a:cs typeface="Calibri" charset="0"/>
                        </a:rPr>
                        <a:t>Fax</a:t>
                      </a:r>
                      <a:r>
                        <a:rPr lang="mr-IN" sz="1400" dirty="0" smtClean="0">
                          <a:effectLst/>
                          <a:latin typeface="Calibri" charset="0"/>
                          <a:ea typeface="Calibri" charset="0"/>
                          <a:cs typeface="Calibri" charset="0"/>
                        </a:rPr>
                        <a:t>:(907)586-7252</a:t>
                      </a:r>
                    </a:p>
                  </a:txBody>
                  <a:tcPr marL="58358" marR="58358" marT="29180" marB="29180"/>
                </a:tc>
              </a:tr>
              <a:tr h="273316">
                <a:tc>
                  <a:txBody>
                    <a:bodyPr/>
                    <a:lstStyle/>
                    <a:p>
                      <a:endParaRPr lang="en-US" sz="1400"/>
                    </a:p>
                  </a:txBody>
                  <a:tcPr marL="58358" marR="58358" marT="29180" marB="29180"/>
                </a:tc>
                <a:tc>
                  <a:txBody>
                    <a:bodyPr/>
                    <a:lstStyle/>
                    <a:p>
                      <a:endParaRPr lang="en-US" sz="1400" dirty="0"/>
                    </a:p>
                  </a:txBody>
                  <a:tcPr marL="58358" marR="58358" marT="29180" marB="29180"/>
                </a:tc>
              </a:tr>
              <a:tr h="2733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Jean H.</a:t>
                      </a:r>
                    </a:p>
                  </a:txBody>
                  <a:tcPr marL="58358" marR="58358" marT="29180" marB="291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err="1" smtClean="0">
                          <a:effectLst/>
                          <a:latin typeface="Calibri" charset="0"/>
                          <a:ea typeface="Calibri" charset="0"/>
                          <a:cs typeface="Calibri" charset="0"/>
                        </a:rPr>
                        <a:t>Tel</a:t>
                      </a:r>
                      <a:r>
                        <a:rPr lang="mr-IN" sz="1400" dirty="0" smtClean="0">
                          <a:effectLst/>
                          <a:latin typeface="Calibri" charset="0"/>
                          <a:ea typeface="Calibri" charset="0"/>
                          <a:cs typeface="Calibri" charset="0"/>
                        </a:rPr>
                        <a:t>:(918)781-4600</a:t>
                      </a:r>
                    </a:p>
                  </a:txBody>
                  <a:tcPr marL="58358" marR="58358" marT="29180" marB="29180"/>
                </a:tc>
              </a:tr>
              <a:tr h="273316">
                <a:tc>
                  <a:txBody>
                    <a:bodyPr/>
                    <a:lstStyle/>
                    <a:p>
                      <a:endParaRPr lang="en-US" sz="1400" dirty="0"/>
                    </a:p>
                  </a:txBody>
                  <a:tcPr marL="58358" marR="58358" marT="29180" marB="291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err="1" smtClean="0">
                          <a:effectLst/>
                          <a:latin typeface="Calibri" charset="0"/>
                          <a:ea typeface="Calibri" charset="0"/>
                          <a:cs typeface="Calibri" charset="0"/>
                        </a:rPr>
                        <a:t>Fax</a:t>
                      </a:r>
                      <a:r>
                        <a:rPr lang="mr-IN" sz="1400" dirty="0" smtClean="0">
                          <a:effectLst/>
                          <a:latin typeface="Calibri" charset="0"/>
                          <a:ea typeface="Calibri" charset="0"/>
                          <a:cs typeface="Calibri" charset="0"/>
                        </a:rPr>
                        <a:t>:(918)781-4604</a:t>
                      </a:r>
                    </a:p>
                  </a:txBody>
                  <a:tcPr marL="58358" marR="58358" marT="29180" marB="29180"/>
                </a:tc>
              </a:tr>
              <a:tr h="273316">
                <a:tc>
                  <a:txBody>
                    <a:bodyPr/>
                    <a:lstStyle/>
                    <a:p>
                      <a:endParaRPr lang="en-US" sz="1400" dirty="0"/>
                    </a:p>
                  </a:txBody>
                  <a:tcPr marL="58358" marR="58358" marT="29180" marB="29180"/>
                </a:tc>
                <a:tc>
                  <a:txBody>
                    <a:bodyPr/>
                    <a:lstStyle/>
                    <a:p>
                      <a:endParaRPr lang="en-US" sz="1400" dirty="0"/>
                    </a:p>
                  </a:txBody>
                  <a:tcPr marL="58358" marR="58358" marT="29180" marB="29180"/>
                </a:tc>
              </a:tr>
              <a:tr h="2733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Frank K.</a:t>
                      </a:r>
                    </a:p>
                  </a:txBody>
                  <a:tcPr marL="58358" marR="58358" marT="29180" marB="291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err="1" smtClean="0">
                          <a:effectLst/>
                          <a:latin typeface="Calibri" charset="0"/>
                          <a:ea typeface="Calibri" charset="0"/>
                          <a:cs typeface="Calibri" charset="0"/>
                        </a:rPr>
                        <a:t>Tel</a:t>
                      </a:r>
                      <a:r>
                        <a:rPr lang="mr-IN" sz="1400" dirty="0" smtClean="0">
                          <a:effectLst/>
                          <a:latin typeface="Calibri" charset="0"/>
                          <a:ea typeface="Calibri" charset="0"/>
                          <a:cs typeface="Calibri" charset="0"/>
                        </a:rPr>
                        <a:t>:(615)564-6500</a:t>
                      </a:r>
                    </a:p>
                  </a:txBody>
                  <a:tcPr marL="58358" marR="58358" marT="29180" marB="29180"/>
                </a:tc>
              </a:tr>
              <a:tr h="3062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effectLst/>
                        <a:latin typeface="Calibri" charset="0"/>
                        <a:ea typeface="Calibri" charset="0"/>
                        <a:cs typeface="Calibri" charset="0"/>
                      </a:endParaRPr>
                    </a:p>
                  </a:txBody>
                  <a:tcPr marL="58358" marR="58358" marT="29180" marB="291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err="1" smtClean="0">
                          <a:effectLst/>
                          <a:latin typeface="Calibri" charset="0"/>
                          <a:ea typeface="Calibri" charset="0"/>
                          <a:cs typeface="Calibri" charset="0"/>
                        </a:rPr>
                        <a:t>Fax</a:t>
                      </a:r>
                      <a:r>
                        <a:rPr lang="mr-IN" sz="1400" dirty="0" smtClean="0">
                          <a:effectLst/>
                          <a:latin typeface="Calibri" charset="0"/>
                          <a:ea typeface="Calibri" charset="0"/>
                          <a:cs typeface="Calibri" charset="0"/>
                        </a:rPr>
                        <a:t>:(615)564-6701</a:t>
                      </a:r>
                    </a:p>
                  </a:txBody>
                  <a:tcPr marL="58358" marR="58358" marT="29180" marB="29180"/>
                </a:tc>
              </a:tr>
              <a:tr h="27331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mr-IN" sz="1400" dirty="0" smtClean="0">
                          <a:effectLst/>
                          <a:latin typeface="Calibri" charset="0"/>
                          <a:ea typeface="Calibri" charset="0"/>
                          <a:cs typeface="Calibri" charset="0"/>
                        </a:rPr>
                        <a:t>…</a:t>
                      </a:r>
                      <a:endParaRPr lang="en-US" sz="1400" dirty="0" smtClean="0">
                        <a:effectLst/>
                        <a:latin typeface="Calibri" charset="0"/>
                        <a:ea typeface="Calibri" charset="0"/>
                        <a:cs typeface="Calibri" charset="0"/>
                      </a:endParaRPr>
                    </a:p>
                  </a:txBody>
                  <a:tcPr marL="58358" marR="58358" marT="29180" marB="29180"/>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mr-IN" sz="800" dirty="0" smtClean="0">
                        <a:effectLst/>
                        <a:latin typeface="Calibri" charset="0"/>
                        <a:ea typeface="Calibri" charset="0"/>
                        <a:cs typeface="Calibri" charset="0"/>
                      </a:endParaRPr>
                    </a:p>
                  </a:txBody>
                  <a:tcPr marL="35003" marR="35003" marT="17502" marB="17502"/>
                </a:tc>
              </a:tr>
            </a:tbl>
          </a:graphicData>
        </a:graphic>
      </p:graphicFrame>
      <p:sp>
        <p:nvSpPr>
          <p:cNvPr id="14" name="TextBox 13"/>
          <p:cNvSpPr txBox="1"/>
          <p:nvPr/>
        </p:nvSpPr>
        <p:spPr>
          <a:xfrm>
            <a:off x="838200" y="1358584"/>
            <a:ext cx="4563534" cy="461665"/>
          </a:xfrm>
          <a:prstGeom prst="rect">
            <a:avLst/>
          </a:prstGeom>
          <a:noFill/>
        </p:spPr>
        <p:txBody>
          <a:bodyPr wrap="square" rtlCol="0">
            <a:spAutoFit/>
          </a:bodyPr>
          <a:lstStyle/>
          <a:p>
            <a:pPr algn="ctr"/>
            <a:r>
              <a:rPr lang="en-US" sz="2400" dirty="0" smtClean="0"/>
              <a:t>Unstructured Contact Information</a:t>
            </a:r>
            <a:endParaRPr lang="en-US" sz="2400" dirty="0"/>
          </a:p>
        </p:txBody>
      </p:sp>
      <p:graphicFrame>
        <p:nvGraphicFramePr>
          <p:cNvPr id="15" name="Table 14"/>
          <p:cNvGraphicFramePr>
            <a:graphicFrameLocks noGrp="1"/>
          </p:cNvGraphicFramePr>
          <p:nvPr>
            <p:extLst>
              <p:ext uri="{D42A27DB-BD31-4B8C-83A1-F6EECF244321}">
                <p14:modId xmlns:p14="http://schemas.microsoft.com/office/powerpoint/2010/main" val="1637064726"/>
              </p:ext>
            </p:extLst>
          </p:nvPr>
        </p:nvGraphicFramePr>
        <p:xfrm>
          <a:off x="7732982" y="2541098"/>
          <a:ext cx="3620818" cy="1758870"/>
        </p:xfrm>
        <a:graphic>
          <a:graphicData uri="http://schemas.openxmlformats.org/drawingml/2006/table">
            <a:tbl>
              <a:tblPr firstRow="1" bandRow="1">
                <a:tableStyleId>{5C22544A-7EE6-4342-B048-85BDC9FD1C3A}</a:tableStyleId>
              </a:tblPr>
              <a:tblGrid>
                <a:gridCol w="858337"/>
                <a:gridCol w="1340616"/>
                <a:gridCol w="1421865"/>
              </a:tblGrid>
              <a:tr h="351774">
                <a:tc>
                  <a:txBody>
                    <a:bodyPr/>
                    <a:lstStyle/>
                    <a:p>
                      <a:endParaRPr lang="en-US" sz="1400" dirty="0"/>
                    </a:p>
                  </a:txBody>
                  <a:tcPr marL="109687" marR="109687" marT="54843" marB="54843"/>
                </a:tc>
                <a:tc>
                  <a:txBody>
                    <a:bodyPr/>
                    <a:lstStyle/>
                    <a:p>
                      <a:r>
                        <a:rPr lang="en-US" altLang="zh-CN" sz="1400" dirty="0" smtClean="0"/>
                        <a:t>Tel</a:t>
                      </a:r>
                      <a:endParaRPr lang="en-US" sz="1400" dirty="0"/>
                    </a:p>
                  </a:txBody>
                  <a:tcPr marL="109687" marR="109687" marT="54843" marB="54843"/>
                </a:tc>
                <a:tc>
                  <a:txBody>
                    <a:bodyPr/>
                    <a:lstStyle/>
                    <a:p>
                      <a:r>
                        <a:rPr lang="en-US" altLang="zh-CN" sz="1400" dirty="0" smtClean="0"/>
                        <a:t>Fax</a:t>
                      </a:r>
                      <a:endParaRPr lang="en-US" sz="1400" dirty="0"/>
                    </a:p>
                  </a:txBody>
                  <a:tcPr marL="109687" marR="109687" marT="54843" marB="54843"/>
                </a:tc>
              </a:tr>
              <a:tr h="3517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Niles C.</a:t>
                      </a:r>
                    </a:p>
                  </a:txBody>
                  <a:tcPr marL="109687" marR="109687" marT="54843" marB="54843"/>
                </a:tc>
                <a:tc>
                  <a:txBody>
                    <a:bodyPr/>
                    <a:lstStyle/>
                    <a:p>
                      <a:r>
                        <a:rPr lang="en-US" altLang="zh-CN" sz="1400" dirty="0" smtClean="0">
                          <a:effectLst/>
                          <a:latin typeface="Calibri" charset="0"/>
                          <a:ea typeface="Calibri" charset="0"/>
                          <a:cs typeface="Calibri" charset="0"/>
                        </a:rPr>
                        <a:t>(</a:t>
                      </a:r>
                      <a:r>
                        <a:rPr lang="mr-IN" sz="1400" dirty="0" smtClean="0">
                          <a:effectLst/>
                          <a:latin typeface="Calibri" charset="0"/>
                          <a:ea typeface="Calibri" charset="0"/>
                          <a:cs typeface="Calibri" charset="0"/>
                        </a:rPr>
                        <a:t>800)645-8397</a:t>
                      </a:r>
                      <a:endParaRPr lang="en-US" sz="1400" dirty="0"/>
                    </a:p>
                  </a:txBody>
                  <a:tcPr marL="109687" marR="109687" marT="54843" marB="5484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smtClean="0">
                          <a:effectLst/>
                          <a:latin typeface="Calibri" charset="0"/>
                          <a:ea typeface="Calibri" charset="0"/>
                          <a:cs typeface="Calibri" charset="0"/>
                        </a:rPr>
                        <a:t>(907)586-7252</a:t>
                      </a:r>
                    </a:p>
                  </a:txBody>
                  <a:tcPr marL="109687" marR="109687" marT="54843" marB="54843"/>
                </a:tc>
              </a:tr>
              <a:tr h="3517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Jean H.</a:t>
                      </a:r>
                    </a:p>
                  </a:txBody>
                  <a:tcPr marL="109687" marR="109687" marT="54843" marB="54843"/>
                </a:tc>
                <a:tc>
                  <a:txBody>
                    <a:bodyPr/>
                    <a:lstStyle/>
                    <a:p>
                      <a:r>
                        <a:rPr lang="mr-IN" sz="1400" dirty="0" smtClean="0">
                          <a:effectLst/>
                          <a:latin typeface="Calibri" charset="0"/>
                          <a:ea typeface="Calibri" charset="0"/>
                          <a:cs typeface="Calibri" charset="0"/>
                        </a:rPr>
                        <a:t>(918)781-4600</a:t>
                      </a:r>
                      <a:endParaRPr lang="en-US" sz="1400" dirty="0"/>
                    </a:p>
                  </a:txBody>
                  <a:tcPr marL="109687" marR="109687" marT="54843" marB="54843"/>
                </a:tc>
                <a:tc>
                  <a:txBody>
                    <a:bodyPr/>
                    <a:lstStyle/>
                    <a:p>
                      <a:r>
                        <a:rPr lang="mr-IN" sz="1400" dirty="0" smtClean="0">
                          <a:effectLst/>
                          <a:latin typeface="Calibri" charset="0"/>
                          <a:ea typeface="Calibri" charset="0"/>
                          <a:cs typeface="Calibri" charset="0"/>
                        </a:rPr>
                        <a:t>(918)781-4604</a:t>
                      </a:r>
                      <a:endParaRPr lang="en-US" sz="1400" dirty="0"/>
                    </a:p>
                  </a:txBody>
                  <a:tcPr marL="109687" marR="109687" marT="54843" marB="54843"/>
                </a:tc>
              </a:tr>
              <a:tr h="3517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alibri" charset="0"/>
                          <a:ea typeface="Calibri" charset="0"/>
                          <a:cs typeface="Calibri" charset="0"/>
                        </a:rPr>
                        <a:t>Frank K.</a:t>
                      </a:r>
                    </a:p>
                  </a:txBody>
                  <a:tcPr marL="109687" marR="109687" marT="54843" marB="5484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smtClean="0">
                          <a:effectLst/>
                          <a:latin typeface="Calibri" charset="0"/>
                          <a:ea typeface="Calibri" charset="0"/>
                          <a:cs typeface="Calibri" charset="0"/>
                        </a:rPr>
                        <a:t>(615)564-6500</a:t>
                      </a:r>
                    </a:p>
                  </a:txBody>
                  <a:tcPr marL="109687" marR="109687" marT="54843" marB="5484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400" dirty="0" smtClean="0">
                          <a:effectLst/>
                          <a:latin typeface="Calibri" charset="0"/>
                          <a:ea typeface="Calibri" charset="0"/>
                          <a:cs typeface="Calibri" charset="0"/>
                        </a:rPr>
                        <a:t>(615)564-6701</a:t>
                      </a:r>
                    </a:p>
                  </a:txBody>
                  <a:tcPr marL="109687" marR="109687" marT="54843" marB="54843"/>
                </a:tc>
              </a:tr>
              <a:tr h="351774">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mr-IN" sz="1400" dirty="0" smtClean="0">
                          <a:effectLst/>
                          <a:latin typeface="Calibri" charset="0"/>
                          <a:ea typeface="Calibri" charset="0"/>
                          <a:cs typeface="Calibri" charset="0"/>
                        </a:rPr>
                        <a:t>…</a:t>
                      </a:r>
                      <a:endParaRPr lang="en-US" sz="1400" dirty="0" smtClean="0">
                        <a:effectLst/>
                        <a:latin typeface="Calibri" charset="0"/>
                        <a:ea typeface="Calibri" charset="0"/>
                        <a:cs typeface="Calibri" charset="0"/>
                      </a:endParaRPr>
                    </a:p>
                  </a:txBody>
                  <a:tcPr marL="109687" marR="109687" marT="54843" marB="54843"/>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mr-IN" sz="1200" dirty="0" smtClean="0">
                        <a:effectLst/>
                        <a:latin typeface="Calibri" charset="0"/>
                        <a:ea typeface="Calibri" charset="0"/>
                        <a:cs typeface="Calibri" charset="0"/>
                      </a:endParaRP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mr-IN" sz="1200" dirty="0" smtClean="0">
                        <a:effectLst/>
                        <a:latin typeface="Calibri" charset="0"/>
                        <a:ea typeface="Calibri" charset="0"/>
                        <a:cs typeface="Calibri" charset="0"/>
                      </a:endParaRPr>
                    </a:p>
                  </a:txBody>
                  <a:tcPr/>
                </a:tc>
              </a:tr>
            </a:tbl>
          </a:graphicData>
        </a:graphic>
      </p:graphicFrame>
      <p:sp>
        <p:nvSpPr>
          <p:cNvPr id="3" name="Slide Number Placeholder 2"/>
          <p:cNvSpPr>
            <a:spLocks noGrp="1"/>
          </p:cNvSpPr>
          <p:nvPr>
            <p:ph type="sldNum" sz="quarter" idx="12"/>
          </p:nvPr>
        </p:nvSpPr>
        <p:spPr/>
        <p:txBody>
          <a:bodyPr/>
          <a:lstStyle/>
          <a:p>
            <a:fld id="{7D90CF49-B821-9548-BD4D-FE3C82A57277}" type="slidenum">
              <a:rPr lang="en-US" smtClean="0"/>
              <a:t>4</a:t>
            </a:fld>
            <a:endParaRPr lang="en-US"/>
          </a:p>
        </p:txBody>
      </p:sp>
    </p:spTree>
    <p:extLst>
      <p:ext uri="{BB962C8B-B14F-4D97-AF65-F5344CB8AC3E}">
        <p14:creationId xmlns:p14="http://schemas.microsoft.com/office/powerpoint/2010/main" val="9726953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Foofah Handles Most Transformation Tasks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43714108"/>
              </p:ext>
            </p:extLst>
          </p:nvPr>
        </p:nvGraphicFramePr>
        <p:xfrm>
          <a:off x="581029" y="1702690"/>
          <a:ext cx="5210172" cy="3449125"/>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7D90CF49-B821-9548-BD4D-FE3C82A57277}" type="slidenum">
              <a:rPr lang="en-US" smtClean="0"/>
              <a:t>40</a:t>
            </a:fld>
            <a:endParaRPr lang="en-US"/>
          </a:p>
        </p:txBody>
      </p:sp>
      <p:sp>
        <p:nvSpPr>
          <p:cNvPr id="3" name="TextBox 2"/>
          <p:cNvSpPr txBox="1"/>
          <p:nvPr/>
        </p:nvSpPr>
        <p:spPr>
          <a:xfrm>
            <a:off x="838200" y="5151815"/>
            <a:ext cx="10811435" cy="1200329"/>
          </a:xfrm>
          <a:prstGeom prst="rect">
            <a:avLst/>
          </a:prstGeom>
          <a:noFill/>
        </p:spPr>
        <p:txBody>
          <a:bodyPr wrap="square" rtlCol="0">
            <a:spAutoFit/>
          </a:bodyPr>
          <a:lstStyle/>
          <a:p>
            <a:r>
              <a:rPr lang="en-US" sz="2400" dirty="0" smtClean="0"/>
              <a:t>Conclusion:</a:t>
            </a:r>
          </a:p>
          <a:p>
            <a:pPr marL="285750" indent="-285750">
              <a:buFont typeface="Arial" charset="0"/>
              <a:buChar char="•"/>
            </a:pPr>
            <a:r>
              <a:rPr lang="en-US" sz="2400" dirty="0" smtClean="0"/>
              <a:t>Foofah can handle most of benchmark workload</a:t>
            </a:r>
            <a:endParaRPr lang="en-US" sz="2400" dirty="0"/>
          </a:p>
          <a:p>
            <a:pPr marL="285750" indent="-285750">
              <a:buFont typeface="Arial" charset="0"/>
              <a:buChar char="•"/>
            </a:pPr>
            <a:r>
              <a:rPr lang="en-US" sz="2400" dirty="0" smtClean="0"/>
              <a:t>Ideally, Wrangler should handle as many tasks as our system</a:t>
            </a:r>
          </a:p>
        </p:txBody>
      </p:sp>
      <p:graphicFrame>
        <p:nvGraphicFramePr>
          <p:cNvPr id="7" name="Content Placeholder 4"/>
          <p:cNvGraphicFramePr>
            <a:graphicFrameLocks/>
          </p:cNvGraphicFramePr>
          <p:nvPr>
            <p:extLst>
              <p:ext uri="{D42A27DB-BD31-4B8C-83A1-F6EECF244321}">
                <p14:modId xmlns:p14="http://schemas.microsoft.com/office/powerpoint/2010/main" val="1644676905"/>
              </p:ext>
            </p:extLst>
          </p:nvPr>
        </p:nvGraphicFramePr>
        <p:xfrm>
          <a:off x="6096000" y="1702690"/>
          <a:ext cx="5553635" cy="346112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533847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Foofah Requires Few Inputs</a:t>
            </a:r>
            <a:endParaRPr lang="en-US" dirty="0"/>
          </a:p>
        </p:txBody>
      </p:sp>
      <p:sp>
        <p:nvSpPr>
          <p:cNvPr id="4" name="Slide Number Placeholder 3"/>
          <p:cNvSpPr>
            <a:spLocks noGrp="1"/>
          </p:cNvSpPr>
          <p:nvPr>
            <p:ph type="sldNum" sz="quarter" idx="12"/>
          </p:nvPr>
        </p:nvSpPr>
        <p:spPr/>
        <p:txBody>
          <a:bodyPr/>
          <a:lstStyle/>
          <a:p>
            <a:fld id="{7D90CF49-B821-9548-BD4D-FE3C82A57277}" type="slidenum">
              <a:rPr lang="en-US" smtClean="0"/>
              <a:t>41</a:t>
            </a:fld>
            <a:endParaRPr lang="en-US"/>
          </a:p>
        </p:txBody>
      </p:sp>
      <p:sp>
        <p:nvSpPr>
          <p:cNvPr id="3" name="TextBox 2"/>
          <p:cNvSpPr txBox="1"/>
          <p:nvPr/>
        </p:nvSpPr>
        <p:spPr>
          <a:xfrm>
            <a:off x="838200" y="5151815"/>
            <a:ext cx="10811435" cy="1569660"/>
          </a:xfrm>
          <a:prstGeom prst="rect">
            <a:avLst/>
          </a:prstGeom>
          <a:noFill/>
        </p:spPr>
        <p:txBody>
          <a:bodyPr wrap="square" rtlCol="0">
            <a:spAutoFit/>
          </a:bodyPr>
          <a:lstStyle/>
          <a:p>
            <a:r>
              <a:rPr lang="en-US" sz="2400" dirty="0" smtClean="0"/>
              <a:t>Conclusion:</a:t>
            </a:r>
          </a:p>
          <a:p>
            <a:pPr marL="285750" indent="-285750">
              <a:buFont typeface="Arial" charset="0"/>
              <a:buChar char="•"/>
            </a:pPr>
            <a:r>
              <a:rPr lang="en-US" sz="2400" dirty="0" smtClean="0"/>
              <a:t>Foofah mostly requires a small input-output example (input example contains no more than 2 records) in our test workload</a:t>
            </a:r>
          </a:p>
          <a:p>
            <a:pPr marL="285750" indent="-285750">
              <a:buFont typeface="Arial" charset="0"/>
              <a:buChar char="•"/>
            </a:pPr>
            <a:endParaRPr lang="en-US" sz="2400" dirty="0"/>
          </a:p>
        </p:txBody>
      </p:sp>
      <p:graphicFrame>
        <p:nvGraphicFramePr>
          <p:cNvPr id="10" name="Chart 9"/>
          <p:cNvGraphicFramePr/>
          <p:nvPr>
            <p:extLst>
              <p:ext uri="{D42A27DB-BD31-4B8C-83A1-F6EECF244321}">
                <p14:modId xmlns:p14="http://schemas.microsoft.com/office/powerpoint/2010/main" val="1051434890"/>
              </p:ext>
            </p:extLst>
          </p:nvPr>
        </p:nvGraphicFramePr>
        <p:xfrm>
          <a:off x="3486431" y="1690688"/>
          <a:ext cx="5514971" cy="34413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751231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Foofah is Efficient</a:t>
            </a:r>
            <a:endParaRPr lang="en-US" dirty="0"/>
          </a:p>
        </p:txBody>
      </p:sp>
      <p:sp>
        <p:nvSpPr>
          <p:cNvPr id="3" name="Slide Number Placeholder 2"/>
          <p:cNvSpPr>
            <a:spLocks noGrp="1"/>
          </p:cNvSpPr>
          <p:nvPr>
            <p:ph type="sldNum" sz="quarter" idx="12"/>
          </p:nvPr>
        </p:nvSpPr>
        <p:spPr/>
        <p:txBody>
          <a:bodyPr/>
          <a:lstStyle/>
          <a:p>
            <a:fld id="{7D90CF49-B821-9548-BD4D-FE3C82A57277}" type="slidenum">
              <a:rPr lang="en-US" smtClean="0"/>
              <a:t>42</a:t>
            </a:fld>
            <a:endParaRPr lang="en-US"/>
          </a:p>
        </p:txBody>
      </p:sp>
      <p:sp>
        <p:nvSpPr>
          <p:cNvPr id="5" name="TextBox 4"/>
          <p:cNvSpPr txBox="1"/>
          <p:nvPr/>
        </p:nvSpPr>
        <p:spPr>
          <a:xfrm>
            <a:off x="5569681" y="5102591"/>
            <a:ext cx="4740729" cy="523220"/>
          </a:xfrm>
          <a:prstGeom prst="rect">
            <a:avLst/>
          </a:prstGeom>
          <a:noFill/>
        </p:spPr>
        <p:txBody>
          <a:bodyPr wrap="square" rtlCol="0">
            <a:spAutoFit/>
          </a:bodyPr>
          <a:lstStyle/>
          <a:p>
            <a:r>
              <a:rPr lang="en-US" sz="2800" dirty="0" smtClean="0">
                <a:solidFill>
                  <a:srgbClr val="FF0000"/>
                </a:solidFill>
              </a:rPr>
              <a:t>Average Runtime: 1.4 Seconds</a:t>
            </a:r>
            <a:endParaRPr lang="en-US" sz="2800" dirty="0">
              <a:solidFill>
                <a:srgbClr val="FF0000"/>
              </a:solidFill>
            </a:endParaRPr>
          </a:p>
        </p:txBody>
      </p:sp>
      <p:sp>
        <p:nvSpPr>
          <p:cNvPr id="7" name="TextBox 6"/>
          <p:cNvSpPr txBox="1"/>
          <p:nvPr/>
        </p:nvSpPr>
        <p:spPr>
          <a:xfrm>
            <a:off x="838200" y="5145080"/>
            <a:ext cx="10248900" cy="1200329"/>
          </a:xfrm>
          <a:prstGeom prst="rect">
            <a:avLst/>
          </a:prstGeom>
          <a:noFill/>
        </p:spPr>
        <p:txBody>
          <a:bodyPr wrap="square" rtlCol="0">
            <a:spAutoFit/>
          </a:bodyPr>
          <a:lstStyle/>
          <a:p>
            <a:r>
              <a:rPr lang="en-US" sz="2400" dirty="0" smtClean="0"/>
              <a:t>Conclusion:</a:t>
            </a:r>
          </a:p>
          <a:p>
            <a:pPr marL="342900" indent="-342900">
              <a:buFont typeface="Arial" charset="0"/>
              <a:buChar char="•"/>
            </a:pPr>
            <a:r>
              <a:rPr lang="en-US" sz="2400" dirty="0" smtClean="0"/>
              <a:t>System runtime for each synthesis is short for most benchmark workload</a:t>
            </a:r>
          </a:p>
          <a:p>
            <a:pPr marL="285750" indent="-285750">
              <a:buFont typeface="Arial" charset="0"/>
              <a:buChar char="•"/>
            </a:pPr>
            <a:endParaRPr lang="en-US" sz="2400" dirty="0"/>
          </a:p>
        </p:txBody>
      </p:sp>
      <p:graphicFrame>
        <p:nvGraphicFramePr>
          <p:cNvPr id="10" name="Chart 9"/>
          <p:cNvGraphicFramePr/>
          <p:nvPr>
            <p:extLst>
              <p:ext uri="{D42A27DB-BD31-4B8C-83A1-F6EECF244321}">
                <p14:modId xmlns:p14="http://schemas.microsoft.com/office/powerpoint/2010/main" val="2072629597"/>
              </p:ext>
            </p:extLst>
          </p:nvPr>
        </p:nvGraphicFramePr>
        <p:xfrm>
          <a:off x="3486431" y="1690688"/>
          <a:ext cx="5514972" cy="34413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6977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Foofah Saves More User Effort than Wrangler</a:t>
            </a:r>
            <a:endParaRPr lang="en-US" dirty="0"/>
          </a:p>
        </p:txBody>
      </p:sp>
      <p:sp>
        <p:nvSpPr>
          <p:cNvPr id="3" name="Slide Number Placeholder 2"/>
          <p:cNvSpPr>
            <a:spLocks noGrp="1"/>
          </p:cNvSpPr>
          <p:nvPr>
            <p:ph type="sldNum" sz="quarter" idx="12"/>
          </p:nvPr>
        </p:nvSpPr>
        <p:spPr/>
        <p:txBody>
          <a:bodyPr/>
          <a:lstStyle/>
          <a:p>
            <a:fld id="{7D90CF49-B821-9548-BD4D-FE3C82A57277}" type="slidenum">
              <a:rPr lang="en-US" smtClean="0"/>
              <a:t>43</a:t>
            </a:fld>
            <a:endParaRPr lang="en-US"/>
          </a:p>
        </p:txBody>
      </p:sp>
      <p:graphicFrame>
        <p:nvGraphicFramePr>
          <p:cNvPr id="5" name="Chart 4"/>
          <p:cNvGraphicFramePr/>
          <p:nvPr>
            <p:extLst>
              <p:ext uri="{D42A27DB-BD31-4B8C-83A1-F6EECF244321}">
                <p14:modId xmlns:p14="http://schemas.microsoft.com/office/powerpoint/2010/main" val="1156628835"/>
              </p:ext>
            </p:extLst>
          </p:nvPr>
        </p:nvGraphicFramePr>
        <p:xfrm>
          <a:off x="5176157" y="1646086"/>
          <a:ext cx="6755935" cy="393828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838200" y="5149286"/>
            <a:ext cx="7910945" cy="1200329"/>
          </a:xfrm>
          <a:prstGeom prst="rect">
            <a:avLst/>
          </a:prstGeom>
          <a:noFill/>
        </p:spPr>
        <p:txBody>
          <a:bodyPr wrap="square" rtlCol="0">
            <a:spAutoFit/>
          </a:bodyPr>
          <a:lstStyle/>
          <a:p>
            <a:r>
              <a:rPr lang="en-US" sz="2400" dirty="0" smtClean="0"/>
              <a:t>Conclusion</a:t>
            </a:r>
          </a:p>
          <a:p>
            <a:pPr marL="285750" indent="-285750">
              <a:buFont typeface="Arial" charset="0"/>
              <a:buChar char="•"/>
            </a:pPr>
            <a:r>
              <a:rPr lang="en-US" sz="2400" dirty="0" smtClean="0"/>
              <a:t>Foofah </a:t>
            </a:r>
            <a:r>
              <a:rPr lang="en-US" sz="2400" dirty="0"/>
              <a:t>on average </a:t>
            </a:r>
            <a:r>
              <a:rPr lang="en-US" sz="2400" dirty="0" smtClean="0"/>
              <a:t>requires about 60% less user effort than Wrangler and never loses</a:t>
            </a:r>
            <a:endParaRPr lang="en-US" sz="2400" dirty="0"/>
          </a:p>
        </p:txBody>
      </p:sp>
      <p:sp>
        <p:nvSpPr>
          <p:cNvPr id="4" name="TextBox 3"/>
          <p:cNvSpPr txBox="1"/>
          <p:nvPr/>
        </p:nvSpPr>
        <p:spPr>
          <a:xfrm>
            <a:off x="838200" y="1690688"/>
            <a:ext cx="4337957" cy="1938992"/>
          </a:xfrm>
          <a:prstGeom prst="rect">
            <a:avLst/>
          </a:prstGeom>
          <a:noFill/>
        </p:spPr>
        <p:txBody>
          <a:bodyPr wrap="square" rtlCol="0">
            <a:spAutoFit/>
          </a:bodyPr>
          <a:lstStyle/>
          <a:p>
            <a:r>
              <a:rPr lang="en-US" sz="2400" dirty="0" smtClean="0"/>
              <a:t>Test Settings:</a:t>
            </a:r>
          </a:p>
          <a:p>
            <a:pPr marL="285750" indent="-285750">
              <a:buFont typeface="Arial" charset="0"/>
              <a:buChar char="•"/>
            </a:pPr>
            <a:r>
              <a:rPr lang="en-US" sz="2400" dirty="0" smtClean="0">
                <a:solidFill>
                  <a:srgbClr val="FF0000"/>
                </a:solidFill>
              </a:rPr>
              <a:t>8 selected tasks</a:t>
            </a:r>
            <a:r>
              <a:rPr lang="en-US" sz="2400" dirty="0" smtClean="0"/>
              <a:t> covering both complex and simple tasks</a:t>
            </a:r>
          </a:p>
          <a:p>
            <a:pPr marL="285750" indent="-285750">
              <a:buFont typeface="Arial" charset="0"/>
              <a:buChar char="•"/>
            </a:pPr>
            <a:r>
              <a:rPr lang="en-US" sz="2400" dirty="0" smtClean="0">
                <a:solidFill>
                  <a:srgbClr val="FF0000"/>
                </a:solidFill>
              </a:rPr>
              <a:t>10 grad student participants</a:t>
            </a:r>
          </a:p>
          <a:p>
            <a:pPr marL="285750" indent="-285750">
              <a:buFont typeface="Arial" charset="0"/>
              <a:buChar char="•"/>
            </a:pPr>
            <a:r>
              <a:rPr lang="en-US" sz="2400" dirty="0" smtClean="0">
                <a:solidFill>
                  <a:srgbClr val="FF0000"/>
                </a:solidFill>
              </a:rPr>
              <a:t>600 seconds</a:t>
            </a:r>
            <a:r>
              <a:rPr lang="en-US" sz="2400" dirty="0" smtClean="0"/>
              <a:t> limit for each task</a:t>
            </a:r>
            <a:endParaRPr lang="en-US" sz="2400" dirty="0"/>
          </a:p>
        </p:txBody>
      </p:sp>
    </p:spTree>
    <p:extLst>
      <p:ext uri="{BB962C8B-B14F-4D97-AF65-F5344CB8AC3E}">
        <p14:creationId xmlns:p14="http://schemas.microsoft.com/office/powerpoint/2010/main" val="5937798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and Future Work	</a:t>
            </a:r>
            <a:endParaRPr lang="en-US" dirty="0"/>
          </a:p>
        </p:txBody>
      </p:sp>
      <p:sp>
        <p:nvSpPr>
          <p:cNvPr id="3" name="Content Placeholder 2"/>
          <p:cNvSpPr>
            <a:spLocks noGrp="1"/>
          </p:cNvSpPr>
          <p:nvPr>
            <p:ph idx="1"/>
          </p:nvPr>
        </p:nvSpPr>
        <p:spPr/>
        <p:txBody>
          <a:bodyPr/>
          <a:lstStyle/>
          <a:p>
            <a:r>
              <a:rPr lang="en-US" dirty="0" smtClean="0"/>
              <a:t>The proposed PBE data transformation technique:</a:t>
            </a:r>
          </a:p>
          <a:p>
            <a:pPr marL="971550" lvl="1" indent="-514350">
              <a:buFont typeface="+mj-lt"/>
              <a:buAutoNum type="arabicPeriod"/>
            </a:pPr>
            <a:r>
              <a:rPr lang="en-US" dirty="0" smtClean="0">
                <a:solidFill>
                  <a:srgbClr val="FF0000"/>
                </a:solidFill>
              </a:rPr>
              <a:t>Consumes less user effort</a:t>
            </a:r>
            <a:r>
              <a:rPr lang="en-US" dirty="0" smtClean="0"/>
              <a:t> than state-of-the-art PBD data wrangling system Data Wrangler </a:t>
            </a:r>
          </a:p>
          <a:p>
            <a:pPr marL="971550" lvl="1" indent="-514350">
              <a:buFont typeface="+mj-lt"/>
              <a:buAutoNum type="arabicPeriod"/>
            </a:pPr>
            <a:r>
              <a:rPr lang="en-US" dirty="0">
                <a:solidFill>
                  <a:srgbClr val="FF0000"/>
                </a:solidFill>
              </a:rPr>
              <a:t>S</a:t>
            </a:r>
            <a:r>
              <a:rPr lang="en-US" dirty="0" smtClean="0">
                <a:solidFill>
                  <a:srgbClr val="FF0000"/>
                </a:solidFill>
              </a:rPr>
              <a:t>olves more data transformation tasks</a:t>
            </a:r>
            <a:r>
              <a:rPr lang="en-US" dirty="0" smtClean="0"/>
              <a:t> than existing PBE data transformation systems</a:t>
            </a:r>
          </a:p>
          <a:p>
            <a:endParaRPr lang="en-US" dirty="0"/>
          </a:p>
          <a:p>
            <a:r>
              <a:rPr lang="en-US" dirty="0" smtClean="0"/>
              <a:t>Next:</a:t>
            </a:r>
          </a:p>
          <a:p>
            <a:pPr lvl="1"/>
            <a:r>
              <a:rPr lang="en-US" dirty="0" smtClean="0"/>
              <a:t>Build interface allowing the user to incorporate new operators</a:t>
            </a:r>
          </a:p>
          <a:p>
            <a:pPr lvl="1"/>
            <a:r>
              <a:rPr lang="en-US" dirty="0" smtClean="0"/>
              <a:t>Add tolerance for inaccurate user-provided examples</a:t>
            </a:r>
          </a:p>
          <a:p>
            <a:pPr lvl="1"/>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fld id="{7D90CF49-B821-9548-BD4D-FE3C82A57277}" type="slidenum">
              <a:rPr lang="en-US" smtClean="0"/>
              <a:t>44</a:t>
            </a:fld>
            <a:endParaRPr lang="en-US"/>
          </a:p>
        </p:txBody>
      </p:sp>
    </p:spTree>
    <p:extLst>
      <p:ext uri="{BB962C8B-B14F-4D97-AF65-F5344CB8AC3E}">
        <p14:creationId xmlns:p14="http://schemas.microsoft.com/office/powerpoint/2010/main" val="9062307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hanks to prior works and, of course, you!</a:t>
            </a:r>
            <a:endParaRPr lang="en-US" dirty="0"/>
          </a:p>
        </p:txBody>
      </p:sp>
      <p:sp>
        <p:nvSpPr>
          <p:cNvPr id="3" name="Content Placeholder 2"/>
          <p:cNvSpPr>
            <a:spLocks noGrp="1"/>
          </p:cNvSpPr>
          <p:nvPr>
            <p:ph idx="1"/>
          </p:nvPr>
        </p:nvSpPr>
        <p:spPr/>
        <p:txBody>
          <a:bodyPr>
            <a:normAutofit fontScale="85000" lnSpcReduction="20000"/>
          </a:bodyPr>
          <a:lstStyle/>
          <a:p>
            <a:pPr marL="514350" indent="-514350">
              <a:buFont typeface="+mj-lt"/>
              <a:buAutoNum type="arabicPeriod"/>
            </a:pPr>
            <a:r>
              <a:rPr lang="en-US" dirty="0" err="1"/>
              <a:t>Kandel</a:t>
            </a:r>
            <a:r>
              <a:rPr lang="en-US" dirty="0"/>
              <a:t>, Sean, et al. </a:t>
            </a:r>
            <a:r>
              <a:rPr lang="en-US" dirty="0" smtClean="0"/>
              <a:t>“Wrangler</a:t>
            </a:r>
            <a:r>
              <a:rPr lang="en-US" dirty="0"/>
              <a:t>: Interactive visual specification of data transformation scripts</a:t>
            </a:r>
            <a:r>
              <a:rPr lang="en-US" dirty="0" smtClean="0"/>
              <a:t>.”</a:t>
            </a:r>
            <a:r>
              <a:rPr lang="en-US" dirty="0"/>
              <a:t> </a:t>
            </a:r>
            <a:r>
              <a:rPr lang="en-US" i="1" dirty="0" smtClean="0"/>
              <a:t>CHI</a:t>
            </a:r>
            <a:r>
              <a:rPr lang="en-US" dirty="0" smtClean="0"/>
              <a:t>, </a:t>
            </a:r>
            <a:r>
              <a:rPr lang="en-US" dirty="0"/>
              <a:t>2011</a:t>
            </a:r>
            <a:r>
              <a:rPr lang="en-US" dirty="0" smtClean="0"/>
              <a:t>.</a:t>
            </a:r>
          </a:p>
          <a:p>
            <a:pPr marL="514350" indent="-514350">
              <a:buFont typeface="+mj-lt"/>
              <a:buAutoNum type="arabicPeriod"/>
            </a:pPr>
            <a:r>
              <a:rPr lang="en-US" dirty="0" smtClean="0"/>
              <a:t>V</a:t>
            </a:r>
            <a:r>
              <a:rPr lang="en-US" dirty="0"/>
              <a:t>. Raman and J. M. </a:t>
            </a:r>
            <a:r>
              <a:rPr lang="en-US" dirty="0" err="1"/>
              <a:t>Hellerstein</a:t>
            </a:r>
            <a:r>
              <a:rPr lang="en-US" dirty="0"/>
              <a:t>. </a:t>
            </a:r>
            <a:r>
              <a:rPr lang="en-US" dirty="0" smtClean="0"/>
              <a:t>“Potter’s </a:t>
            </a:r>
            <a:r>
              <a:rPr lang="en-US" dirty="0"/>
              <a:t>Wheel: An interactive data cleaning </a:t>
            </a:r>
            <a:r>
              <a:rPr lang="en-US" dirty="0" smtClean="0"/>
              <a:t>system”. VLDB, </a:t>
            </a:r>
            <a:r>
              <a:rPr lang="en-US" dirty="0"/>
              <a:t>2001</a:t>
            </a:r>
            <a:r>
              <a:rPr lang="en-US" dirty="0" smtClean="0"/>
              <a:t>.</a:t>
            </a:r>
          </a:p>
          <a:p>
            <a:pPr marL="514350" indent="-514350">
              <a:buFont typeface="+mj-lt"/>
              <a:buAutoNum type="arabicPeriod"/>
            </a:pPr>
            <a:r>
              <a:rPr lang="en-US" dirty="0" err="1"/>
              <a:t>Gulwani</a:t>
            </a:r>
            <a:r>
              <a:rPr lang="en-US" dirty="0"/>
              <a:t>, </a:t>
            </a:r>
            <a:r>
              <a:rPr lang="en-US" dirty="0" err="1"/>
              <a:t>Sumit</a:t>
            </a:r>
            <a:r>
              <a:rPr lang="en-US" dirty="0"/>
              <a:t>. "Automating string processing in spreadsheets using input-output examples." </a:t>
            </a:r>
            <a:r>
              <a:rPr lang="en-US" i="1" dirty="0"/>
              <a:t>ACM SIGPLAN Notices</a:t>
            </a:r>
            <a:r>
              <a:rPr lang="en-US" dirty="0"/>
              <a:t>. Vol. 46. No. 1. ACM, 2011</a:t>
            </a:r>
            <a:r>
              <a:rPr lang="en-US" dirty="0" smtClean="0"/>
              <a:t>.</a:t>
            </a:r>
          </a:p>
          <a:p>
            <a:pPr marL="514350" indent="-514350">
              <a:buFont typeface="+mj-lt"/>
              <a:buAutoNum type="arabicPeriod"/>
            </a:pPr>
            <a:r>
              <a:rPr lang="en-US" dirty="0"/>
              <a:t>Harris, William R., and </a:t>
            </a:r>
            <a:r>
              <a:rPr lang="en-US" dirty="0" err="1"/>
              <a:t>Sumit</a:t>
            </a:r>
            <a:r>
              <a:rPr lang="en-US" dirty="0"/>
              <a:t> </a:t>
            </a:r>
            <a:r>
              <a:rPr lang="en-US" dirty="0" err="1"/>
              <a:t>Gulwani</a:t>
            </a:r>
            <a:r>
              <a:rPr lang="en-US" dirty="0"/>
              <a:t>. "Spreadsheet table transformations from examples." </a:t>
            </a:r>
            <a:r>
              <a:rPr lang="en-US" i="1" dirty="0"/>
              <a:t>ACM SIGPLAN Notices</a:t>
            </a:r>
            <a:r>
              <a:rPr lang="en-US" dirty="0"/>
              <a:t>. Vol. 46. No. 6. ACM, 2011</a:t>
            </a:r>
            <a:r>
              <a:rPr lang="en-US" dirty="0" smtClean="0"/>
              <a:t>.</a:t>
            </a:r>
          </a:p>
          <a:p>
            <a:pPr marL="514350" indent="-514350">
              <a:buFont typeface="+mj-lt"/>
              <a:buAutoNum type="arabicPeriod"/>
            </a:pPr>
            <a:r>
              <a:rPr lang="en-US" dirty="0" err="1"/>
              <a:t>Barowy</a:t>
            </a:r>
            <a:r>
              <a:rPr lang="en-US" dirty="0"/>
              <a:t>, Daniel W., et al. "</a:t>
            </a:r>
            <a:r>
              <a:rPr lang="en-US" dirty="0" err="1"/>
              <a:t>FlashRelate</a:t>
            </a:r>
            <a:r>
              <a:rPr lang="en-US" dirty="0"/>
              <a:t>: extracting relational data from semi-structured spreadsheets using examples." </a:t>
            </a:r>
            <a:r>
              <a:rPr lang="en-US" i="1" dirty="0"/>
              <a:t>ACM SIGPLAN Notices</a:t>
            </a:r>
            <a:r>
              <a:rPr lang="en-US" dirty="0"/>
              <a:t>. Vol. 50. No. 6. ACM, 2015</a:t>
            </a:r>
            <a:r>
              <a:rPr lang="en-US" dirty="0" smtClean="0"/>
              <a:t>.</a:t>
            </a:r>
          </a:p>
          <a:p>
            <a:pPr marL="514350" indent="-514350">
              <a:buFont typeface="+mj-lt"/>
              <a:buAutoNum type="arabicPeriod"/>
            </a:pPr>
            <a:r>
              <a:rPr lang="en-US" dirty="0" err="1"/>
              <a:t>Guo</a:t>
            </a:r>
            <a:r>
              <a:rPr lang="en-US" dirty="0"/>
              <a:t>, Philip J., et al. "Proactive wrangling: mixed-initiative end-user programming of data transformation scripts." </a:t>
            </a:r>
            <a:r>
              <a:rPr lang="en-US" i="1" dirty="0"/>
              <a:t>Proceedings of the 24th annual ACM symposium on User interface software and technology</a:t>
            </a:r>
            <a:r>
              <a:rPr lang="en-US" dirty="0"/>
              <a:t>. ACM, 2011.</a:t>
            </a:r>
          </a:p>
        </p:txBody>
      </p:sp>
      <p:sp>
        <p:nvSpPr>
          <p:cNvPr id="4" name="Slide Number Placeholder 3"/>
          <p:cNvSpPr>
            <a:spLocks noGrp="1"/>
          </p:cNvSpPr>
          <p:nvPr>
            <p:ph type="sldNum" sz="quarter" idx="12"/>
          </p:nvPr>
        </p:nvSpPr>
        <p:spPr/>
        <p:txBody>
          <a:bodyPr/>
          <a:lstStyle/>
          <a:p>
            <a:fld id="{7D90CF49-B821-9548-BD4D-FE3C82A57277}" type="slidenum">
              <a:rPr lang="en-US" smtClean="0"/>
              <a:t>45</a:t>
            </a:fld>
            <a:endParaRPr lang="en-US"/>
          </a:p>
        </p:txBody>
      </p:sp>
    </p:spTree>
    <p:extLst>
      <p:ext uri="{BB962C8B-B14F-4D97-AF65-F5344CB8AC3E}">
        <p14:creationId xmlns:p14="http://schemas.microsoft.com/office/powerpoint/2010/main" val="11782697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3103419" y="2307839"/>
          <a:ext cx="3337559" cy="736600"/>
        </p:xfrm>
        <a:graphic>
          <a:graphicData uri="http://schemas.openxmlformats.org/drawingml/2006/table">
            <a:tbl>
              <a:tblPr>
                <a:tableStyleId>{22838BEF-8BB2-4498-84A7-C5851F593DF1}</a:tableStyleId>
              </a:tblPr>
              <a:tblGrid>
                <a:gridCol w="897341"/>
                <a:gridCol w="514867"/>
                <a:gridCol w="1925351"/>
              </a:tblGrid>
              <a:tr h="3494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effectLst/>
                          <a:latin typeface="Calibri" charset="0"/>
                          <a:ea typeface="Calibri" charset="0"/>
                          <a:cs typeface="Calibri" charset="0"/>
                        </a:rPr>
                        <a:t>Niles C.</a:t>
                      </a:r>
                    </a:p>
                  </a:txBody>
                  <a:tcPr/>
                </a:tc>
                <a:tc>
                  <a:txBody>
                    <a:bodyPr/>
                    <a:lstStyle/>
                    <a:p>
                      <a:r>
                        <a:rPr lang="en-US" b="1" dirty="0" smtClean="0"/>
                        <a:t>Tel</a:t>
                      </a:r>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(800)645-8397</a:t>
                      </a:r>
                      <a:endParaRPr lang="en-US" b="1"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effectLst/>
                          <a:latin typeface="Calibri" charset="0"/>
                          <a:ea typeface="Calibri" charset="0"/>
                          <a:cs typeface="Calibri" charset="0"/>
                        </a:rPr>
                        <a:t>Niles C.</a:t>
                      </a:r>
                    </a:p>
                  </a:txBody>
                  <a:tcPr/>
                </a:tc>
                <a:tc>
                  <a:txBody>
                    <a:bodyPr/>
                    <a:lstStyle/>
                    <a:p>
                      <a:r>
                        <a:rPr lang="mr-IN" sz="1800" b="1" dirty="0" err="1" smtClean="0">
                          <a:effectLst/>
                          <a:latin typeface="Calibri" charset="0"/>
                          <a:ea typeface="Calibri" charset="0"/>
                          <a:cs typeface="Calibri" charset="0"/>
                        </a:rPr>
                        <a:t>Fax</a:t>
                      </a:r>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dirty="0" smtClean="0">
                          <a:effectLst/>
                          <a:latin typeface="Calibri" charset="0"/>
                          <a:ea typeface="Calibri" charset="0"/>
                          <a:cs typeface="Calibri" charset="0"/>
                        </a:rPr>
                        <a:t>(907)586-7252</a:t>
                      </a:r>
                      <a:endParaRPr lang="en-US" b="1" dirty="0" smtClean="0"/>
                    </a:p>
                  </a:txBody>
                  <a:tcPr/>
                </a:tc>
              </a:tr>
            </a:tbl>
          </a:graphicData>
        </a:graphic>
      </p:graphicFrame>
      <p:sp>
        <p:nvSpPr>
          <p:cNvPr id="9" name="TextBox 8"/>
          <p:cNvSpPr txBox="1"/>
          <p:nvPr/>
        </p:nvSpPr>
        <p:spPr>
          <a:xfrm>
            <a:off x="5868257" y="1563890"/>
            <a:ext cx="2318270" cy="646331"/>
          </a:xfrm>
          <a:prstGeom prst="rect">
            <a:avLst/>
          </a:prstGeom>
          <a:noFill/>
        </p:spPr>
        <p:txBody>
          <a:bodyPr wrap="square" rtlCol="0">
            <a:spAutoFit/>
          </a:bodyPr>
          <a:lstStyle/>
          <a:p>
            <a:pPr marL="0" lvl="2"/>
            <a:r>
              <a:rPr lang="en-US" dirty="0" smtClean="0"/>
              <a:t>Unfold columns2, column3  on column3</a:t>
            </a:r>
            <a:endParaRPr lang="en-US" dirty="0"/>
          </a:p>
        </p:txBody>
      </p:sp>
      <p:sp>
        <p:nvSpPr>
          <p:cNvPr id="12" name="Right Arrow 11"/>
          <p:cNvSpPr/>
          <p:nvPr/>
        </p:nvSpPr>
        <p:spPr>
          <a:xfrm>
            <a:off x="6634263" y="2516394"/>
            <a:ext cx="798059" cy="307561"/>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p:cNvGraphicFramePr>
            <a:graphicFrameLocks noGrp="1"/>
          </p:cNvGraphicFramePr>
          <p:nvPr>
            <p:extLst/>
          </p:nvPr>
        </p:nvGraphicFramePr>
        <p:xfrm>
          <a:off x="7635411" y="2307839"/>
          <a:ext cx="4391116" cy="736600"/>
        </p:xfrm>
        <a:graphic>
          <a:graphicData uri="http://schemas.openxmlformats.org/drawingml/2006/table">
            <a:tbl>
              <a:tblPr>
                <a:tableStyleId>{22838BEF-8BB2-4498-84A7-C5851F593DF1}</a:tableStyleId>
              </a:tblPr>
              <a:tblGrid>
                <a:gridCol w="1061981"/>
                <a:gridCol w="1590155"/>
                <a:gridCol w="1738980"/>
              </a:tblGrid>
              <a:tr h="3494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effectLst/>
                        <a:latin typeface="Calibri" charset="0"/>
                        <a:ea typeface="Calibri" charset="0"/>
                        <a:cs typeface="Calibri" charset="0"/>
                      </a:endParaRPr>
                    </a:p>
                  </a:txBody>
                  <a:tcPr/>
                </a:tc>
                <a:tc>
                  <a:txBody>
                    <a:bodyPr/>
                    <a:lstStyle/>
                    <a:p>
                      <a:r>
                        <a:rPr lang="en-US" b="1" dirty="0" smtClean="0"/>
                        <a:t>Tel</a:t>
                      </a:r>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dirty="0" err="1" smtClean="0">
                          <a:effectLst/>
                          <a:latin typeface="Calibri" charset="0"/>
                          <a:ea typeface="Calibri" charset="0"/>
                          <a:cs typeface="Calibri" charset="0"/>
                        </a:rPr>
                        <a:t>Fax</a:t>
                      </a:r>
                      <a:endParaRPr lang="en-US" b="1"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effectLst/>
                          <a:latin typeface="Calibri" charset="0"/>
                          <a:ea typeface="Calibri" charset="0"/>
                          <a:cs typeface="Calibri" charset="0"/>
                        </a:rPr>
                        <a:t>Niles C.</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(800)645-8397</a:t>
                      </a:r>
                      <a:endParaRPr 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dirty="0" smtClean="0">
                          <a:effectLst/>
                          <a:latin typeface="Calibri" charset="0"/>
                          <a:ea typeface="Calibri" charset="0"/>
                          <a:cs typeface="Calibri" charset="0"/>
                        </a:rPr>
                        <a:t>(907)586-7252</a:t>
                      </a:r>
                      <a:endParaRPr lang="en-US" b="1" dirty="0" smtClean="0"/>
                    </a:p>
                  </a:txBody>
                  <a:tcPr/>
                </a:tc>
              </a:tr>
            </a:tbl>
          </a:graphicData>
        </a:graphic>
      </p:graphicFrame>
      <p:graphicFrame>
        <p:nvGraphicFramePr>
          <p:cNvPr id="10" name="Table 9"/>
          <p:cNvGraphicFramePr>
            <a:graphicFrameLocks noGrp="1"/>
          </p:cNvGraphicFramePr>
          <p:nvPr>
            <p:extLst/>
          </p:nvPr>
        </p:nvGraphicFramePr>
        <p:xfrm>
          <a:off x="4281356" y="4465396"/>
          <a:ext cx="566676" cy="385426"/>
        </p:xfrm>
        <a:graphic>
          <a:graphicData uri="http://schemas.openxmlformats.org/drawingml/2006/table">
            <a:tbl>
              <a:tblPr firstRow="1" bandRow="1">
                <a:tableStyleId>{22838BEF-8BB2-4498-84A7-C5851F593DF1}</a:tableStyleId>
              </a:tblPr>
              <a:tblGrid>
                <a:gridCol w="566676"/>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Tel</a:t>
                      </a:r>
                      <a:endParaRPr lang="en-US" b="1" baseline="0" dirty="0" smtClean="0"/>
                    </a:p>
                  </a:txBody>
                  <a:tcPr/>
                </a:tc>
              </a:tr>
            </a:tbl>
          </a:graphicData>
        </a:graphic>
      </p:graphicFrame>
      <p:graphicFrame>
        <p:nvGraphicFramePr>
          <p:cNvPr id="11" name="Table 10"/>
          <p:cNvGraphicFramePr>
            <a:graphicFrameLocks noGrp="1"/>
          </p:cNvGraphicFramePr>
          <p:nvPr>
            <p:extLst/>
          </p:nvPr>
        </p:nvGraphicFramePr>
        <p:xfrm>
          <a:off x="5003093" y="4465396"/>
          <a:ext cx="1591664" cy="385426"/>
        </p:xfrm>
        <a:graphic>
          <a:graphicData uri="http://schemas.openxmlformats.org/drawingml/2006/table">
            <a:tbl>
              <a:tblPr firstRow="1" bandRow="1">
                <a:tableStyleId>{22838BEF-8BB2-4498-84A7-C5851F593DF1}</a:tableStyleId>
              </a:tblPr>
              <a:tblGrid>
                <a:gridCol w="1591664"/>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(800)645-8397</a:t>
                      </a:r>
                    </a:p>
                  </a:txBody>
                  <a:tcPr>
                    <a:lnL w="38100" cap="flat" cmpd="sng" algn="ctr">
                      <a:solidFill>
                        <a:srgbClr val="FF0000"/>
                      </a:solidFill>
                      <a:prstDash val="sysDash"/>
                      <a:round/>
                      <a:headEnd type="none" w="med" len="med"/>
                      <a:tailEnd type="none" w="med" len="med"/>
                    </a:lnL>
                    <a:lnR w="38100" cap="flat" cmpd="sng" algn="ctr">
                      <a:solidFill>
                        <a:srgbClr val="FF0000"/>
                      </a:solidFill>
                      <a:prstDash val="sysDash"/>
                      <a:round/>
                      <a:headEnd type="none" w="med" len="med"/>
                      <a:tailEnd type="none" w="med" len="med"/>
                    </a:lnR>
                    <a:lnT w="38100" cap="flat" cmpd="sng" algn="ctr">
                      <a:solidFill>
                        <a:srgbClr val="FF0000"/>
                      </a:solidFill>
                      <a:prstDash val="sysDash"/>
                      <a:round/>
                      <a:headEnd type="none" w="med" len="med"/>
                      <a:tailEnd type="none" w="med" len="med"/>
                    </a:lnT>
                    <a:lnB w="38100" cap="flat" cmpd="sng" algn="ctr">
                      <a:solidFill>
                        <a:srgbClr val="FF0000"/>
                      </a:solidFill>
                      <a:prstDash val="sysDash"/>
                      <a:round/>
                      <a:headEnd type="none" w="med" len="med"/>
                      <a:tailEnd type="none" w="med" len="med"/>
                    </a:lnB>
                  </a:tcPr>
                </a:tc>
              </a:tr>
            </a:tbl>
          </a:graphicData>
        </a:graphic>
      </p:graphicFrame>
      <p:graphicFrame>
        <p:nvGraphicFramePr>
          <p:cNvPr id="13" name="Table 12"/>
          <p:cNvGraphicFramePr>
            <a:graphicFrameLocks noGrp="1"/>
          </p:cNvGraphicFramePr>
          <p:nvPr>
            <p:extLst/>
          </p:nvPr>
        </p:nvGraphicFramePr>
        <p:xfrm>
          <a:off x="4281356" y="4985759"/>
          <a:ext cx="566676" cy="385426"/>
        </p:xfrm>
        <a:graphic>
          <a:graphicData uri="http://schemas.openxmlformats.org/drawingml/2006/table">
            <a:tbl>
              <a:tblPr firstRow="1" bandRow="1">
                <a:tableStyleId>{22838BEF-8BB2-4498-84A7-C5851F593DF1}</a:tableStyleId>
              </a:tblPr>
              <a:tblGrid>
                <a:gridCol w="566676"/>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Fax</a:t>
                      </a:r>
                      <a:endParaRPr lang="en-US" b="1" baseline="0" dirty="0" smtClean="0"/>
                    </a:p>
                  </a:txBody>
                  <a:tcPr>
                    <a:lnL w="38100" cap="flat" cmpd="sng" algn="ctr">
                      <a:solidFill>
                        <a:srgbClr val="FF0000"/>
                      </a:solidFill>
                      <a:prstDash val="sysDash"/>
                      <a:round/>
                      <a:headEnd type="none" w="med" len="med"/>
                      <a:tailEnd type="none" w="med" len="med"/>
                    </a:lnL>
                    <a:lnR w="38100" cap="flat" cmpd="sng" algn="ctr">
                      <a:solidFill>
                        <a:srgbClr val="FF0000"/>
                      </a:solidFill>
                      <a:prstDash val="sysDash"/>
                      <a:round/>
                      <a:headEnd type="none" w="med" len="med"/>
                      <a:tailEnd type="none" w="med" len="med"/>
                    </a:lnR>
                    <a:lnT w="38100" cap="flat" cmpd="sng" algn="ctr">
                      <a:solidFill>
                        <a:srgbClr val="FF0000"/>
                      </a:solidFill>
                      <a:prstDash val="sysDash"/>
                      <a:round/>
                      <a:headEnd type="none" w="med" len="med"/>
                      <a:tailEnd type="none" w="med" len="med"/>
                    </a:lnT>
                    <a:lnB w="38100" cap="flat" cmpd="sng" algn="ctr">
                      <a:solidFill>
                        <a:srgbClr val="FF0000"/>
                      </a:solidFill>
                      <a:prstDash val="sysDash"/>
                      <a:round/>
                      <a:headEnd type="none" w="med" len="med"/>
                      <a:tailEnd type="none" w="med" len="med"/>
                    </a:lnB>
                  </a:tcPr>
                </a:tc>
              </a:tr>
            </a:tbl>
          </a:graphicData>
        </a:graphic>
      </p:graphicFrame>
      <p:graphicFrame>
        <p:nvGraphicFramePr>
          <p:cNvPr id="14" name="Table 13"/>
          <p:cNvGraphicFramePr>
            <a:graphicFrameLocks noGrp="1"/>
          </p:cNvGraphicFramePr>
          <p:nvPr>
            <p:extLst/>
          </p:nvPr>
        </p:nvGraphicFramePr>
        <p:xfrm>
          <a:off x="5003093" y="4988988"/>
          <a:ext cx="1591664" cy="385426"/>
        </p:xfrm>
        <a:graphic>
          <a:graphicData uri="http://schemas.openxmlformats.org/drawingml/2006/table">
            <a:tbl>
              <a:tblPr firstRow="1" bandRow="1">
                <a:tableStyleId>{22838BEF-8BB2-4498-84A7-C5851F593DF1}</a:tableStyleId>
              </a:tblPr>
              <a:tblGrid>
                <a:gridCol w="1591664"/>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dirty="0" smtClean="0">
                          <a:effectLst/>
                          <a:latin typeface="Calibri" charset="0"/>
                          <a:ea typeface="Calibri" charset="0"/>
                          <a:cs typeface="Calibri" charset="0"/>
                        </a:rPr>
                        <a:t>(907)586-7252</a:t>
                      </a:r>
                      <a:endParaRPr lang="en-US" b="1" baseline="0" dirty="0" smtClean="0"/>
                    </a:p>
                  </a:txBody>
                  <a:tcPr/>
                </a:tc>
              </a:tr>
            </a:tbl>
          </a:graphicData>
        </a:graphic>
      </p:graphicFrame>
      <p:graphicFrame>
        <p:nvGraphicFramePr>
          <p:cNvPr id="15" name="Table 14"/>
          <p:cNvGraphicFramePr>
            <a:graphicFrameLocks noGrp="1"/>
          </p:cNvGraphicFramePr>
          <p:nvPr>
            <p:extLst/>
          </p:nvPr>
        </p:nvGraphicFramePr>
        <p:xfrm>
          <a:off x="10415408" y="4967290"/>
          <a:ext cx="1591664" cy="385426"/>
        </p:xfrm>
        <a:graphic>
          <a:graphicData uri="http://schemas.openxmlformats.org/drawingml/2006/table">
            <a:tbl>
              <a:tblPr firstRow="1" bandRow="1">
                <a:tableStyleId>{22838BEF-8BB2-4498-84A7-C5851F593DF1}</a:tableStyleId>
              </a:tblPr>
              <a:tblGrid>
                <a:gridCol w="1591664"/>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dirty="0" smtClean="0">
                          <a:effectLst/>
                          <a:latin typeface="Calibri" charset="0"/>
                          <a:ea typeface="Calibri" charset="0"/>
                          <a:cs typeface="Calibri" charset="0"/>
                        </a:rPr>
                        <a:t>(907)586-7252</a:t>
                      </a:r>
                      <a:endParaRPr lang="en-US" b="1" baseline="0" dirty="0" smtClean="0"/>
                    </a:p>
                  </a:txBody>
                  <a:tcPr/>
                </a:tc>
              </a:tr>
            </a:tbl>
          </a:graphicData>
        </a:graphic>
      </p:graphicFrame>
      <p:graphicFrame>
        <p:nvGraphicFramePr>
          <p:cNvPr id="16" name="Table 15"/>
          <p:cNvGraphicFramePr>
            <a:graphicFrameLocks noGrp="1"/>
          </p:cNvGraphicFramePr>
          <p:nvPr>
            <p:extLst/>
          </p:nvPr>
        </p:nvGraphicFramePr>
        <p:xfrm>
          <a:off x="8668683" y="4968316"/>
          <a:ext cx="1591664" cy="385426"/>
        </p:xfrm>
        <a:graphic>
          <a:graphicData uri="http://schemas.openxmlformats.org/drawingml/2006/table">
            <a:tbl>
              <a:tblPr firstRow="1" bandRow="1">
                <a:tableStyleId>{22838BEF-8BB2-4498-84A7-C5851F593DF1}</a:tableStyleId>
              </a:tblPr>
              <a:tblGrid>
                <a:gridCol w="1591664"/>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(800)645-8397</a:t>
                      </a:r>
                    </a:p>
                  </a:txBody>
                  <a:tcPr>
                    <a:lnL w="38100" cap="flat" cmpd="sng" algn="ctr">
                      <a:solidFill>
                        <a:srgbClr val="00B050"/>
                      </a:solidFill>
                      <a:prstDash val="sysDash"/>
                      <a:round/>
                      <a:headEnd type="none" w="med" len="med"/>
                      <a:tailEnd type="none" w="med" len="med"/>
                    </a:lnL>
                    <a:lnR w="38100" cap="flat" cmpd="sng" algn="ctr">
                      <a:solidFill>
                        <a:srgbClr val="00B050"/>
                      </a:solidFill>
                      <a:prstDash val="sysDash"/>
                      <a:round/>
                      <a:headEnd type="none" w="med" len="med"/>
                      <a:tailEnd type="none" w="med" len="med"/>
                    </a:lnR>
                    <a:lnT w="38100" cap="flat" cmpd="sng" algn="ctr">
                      <a:solidFill>
                        <a:srgbClr val="00B050"/>
                      </a:solidFill>
                      <a:prstDash val="sysDash"/>
                      <a:round/>
                      <a:headEnd type="none" w="med" len="med"/>
                      <a:tailEnd type="none" w="med" len="med"/>
                    </a:lnT>
                    <a:lnB w="38100" cap="flat" cmpd="sng" algn="ctr">
                      <a:solidFill>
                        <a:srgbClr val="00B050"/>
                      </a:solidFill>
                      <a:prstDash val="sysDash"/>
                      <a:round/>
                      <a:headEnd type="none" w="med" len="med"/>
                      <a:tailEnd type="none" w="med" len="med"/>
                    </a:lnB>
                  </a:tcPr>
                </a:tc>
              </a:tr>
            </a:tbl>
          </a:graphicData>
        </a:graphic>
      </p:graphicFrame>
      <p:graphicFrame>
        <p:nvGraphicFramePr>
          <p:cNvPr id="17" name="Table 16"/>
          <p:cNvGraphicFramePr>
            <a:graphicFrameLocks noGrp="1"/>
          </p:cNvGraphicFramePr>
          <p:nvPr>
            <p:extLst/>
          </p:nvPr>
        </p:nvGraphicFramePr>
        <p:xfrm>
          <a:off x="8668683" y="4470581"/>
          <a:ext cx="1591664" cy="385426"/>
        </p:xfrm>
        <a:graphic>
          <a:graphicData uri="http://schemas.openxmlformats.org/drawingml/2006/table">
            <a:tbl>
              <a:tblPr firstRow="1" bandRow="1">
                <a:tableStyleId>{22838BEF-8BB2-4498-84A7-C5851F593DF1}</a:tableStyleId>
              </a:tblPr>
              <a:tblGrid>
                <a:gridCol w="1591664"/>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Tel</a:t>
                      </a:r>
                      <a:endParaRPr lang="en-US" b="1" baseline="0" dirty="0" smtClean="0"/>
                    </a:p>
                  </a:txBody>
                  <a:tcPr/>
                </a:tc>
              </a:tr>
            </a:tbl>
          </a:graphicData>
        </a:graphic>
      </p:graphicFrame>
      <p:graphicFrame>
        <p:nvGraphicFramePr>
          <p:cNvPr id="18" name="Table 17"/>
          <p:cNvGraphicFramePr>
            <a:graphicFrameLocks noGrp="1"/>
          </p:cNvGraphicFramePr>
          <p:nvPr>
            <p:extLst/>
          </p:nvPr>
        </p:nvGraphicFramePr>
        <p:xfrm>
          <a:off x="10415408" y="4465396"/>
          <a:ext cx="1591664" cy="385426"/>
        </p:xfrm>
        <a:graphic>
          <a:graphicData uri="http://schemas.openxmlformats.org/drawingml/2006/table">
            <a:tbl>
              <a:tblPr firstRow="1" bandRow="1">
                <a:tableStyleId>{22838BEF-8BB2-4498-84A7-C5851F593DF1}</a:tableStyleId>
              </a:tblPr>
              <a:tblGrid>
                <a:gridCol w="1591664"/>
              </a:tblGrid>
              <a:tr h="38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Fax</a:t>
                      </a:r>
                      <a:endParaRPr lang="en-US" b="1" baseline="0" dirty="0" smtClean="0"/>
                    </a:p>
                  </a:txBody>
                  <a:tcPr>
                    <a:lnL w="38100" cap="flat" cmpd="sng" algn="ctr">
                      <a:solidFill>
                        <a:srgbClr val="00B050"/>
                      </a:solidFill>
                      <a:prstDash val="sysDash"/>
                      <a:round/>
                      <a:headEnd type="none" w="med" len="med"/>
                      <a:tailEnd type="none" w="med" len="med"/>
                    </a:lnL>
                    <a:lnR w="38100" cap="flat" cmpd="sng" algn="ctr">
                      <a:solidFill>
                        <a:srgbClr val="00B050"/>
                      </a:solidFill>
                      <a:prstDash val="sysDash"/>
                      <a:round/>
                      <a:headEnd type="none" w="med" len="med"/>
                      <a:tailEnd type="none" w="med" len="med"/>
                    </a:lnR>
                    <a:lnT w="38100" cap="flat" cmpd="sng" algn="ctr">
                      <a:solidFill>
                        <a:srgbClr val="00B050"/>
                      </a:solidFill>
                      <a:prstDash val="sysDash"/>
                      <a:round/>
                      <a:headEnd type="none" w="med" len="med"/>
                      <a:tailEnd type="none" w="med" len="med"/>
                    </a:lnT>
                    <a:lnB w="38100" cap="flat" cmpd="sng" algn="ctr">
                      <a:solidFill>
                        <a:srgbClr val="00B050"/>
                      </a:solidFill>
                      <a:prstDash val="sysDash"/>
                      <a:round/>
                      <a:headEnd type="none" w="med" len="med"/>
                      <a:tailEnd type="none" w="med" len="med"/>
                    </a:lnB>
                  </a:tcPr>
                </a:tc>
              </a:tr>
            </a:tbl>
          </a:graphicData>
        </a:graphic>
      </p:graphicFrame>
      <p:sp>
        <p:nvSpPr>
          <p:cNvPr id="19" name="TextBox 18"/>
          <p:cNvSpPr txBox="1"/>
          <p:nvPr/>
        </p:nvSpPr>
        <p:spPr>
          <a:xfrm>
            <a:off x="6282335" y="5631233"/>
            <a:ext cx="2386348" cy="369332"/>
          </a:xfrm>
          <a:prstGeom prst="rect">
            <a:avLst/>
          </a:prstGeom>
          <a:noFill/>
        </p:spPr>
        <p:txBody>
          <a:bodyPr wrap="square" rtlCol="0">
            <a:spAutoFit/>
          </a:bodyPr>
          <a:lstStyle/>
          <a:p>
            <a:pPr marL="0" lvl="2"/>
            <a:r>
              <a:rPr lang="en-US" b="1" smtClean="0">
                <a:latin typeface="Courier New" charset="0"/>
                <a:ea typeface="Courier New" charset="0"/>
                <a:cs typeface="Courier New" charset="0"/>
              </a:rPr>
              <a:t>Move</a:t>
            </a:r>
            <a:r>
              <a:rPr lang="en-US" smtClean="0"/>
              <a:t> (</a:t>
            </a:r>
            <a:r>
              <a:rPr lang="en-US" dirty="0" smtClean="0"/>
              <a:t>1,1) to (0,2) </a:t>
            </a:r>
            <a:endParaRPr lang="en-US" dirty="0"/>
          </a:p>
        </p:txBody>
      </p:sp>
      <p:graphicFrame>
        <p:nvGraphicFramePr>
          <p:cNvPr id="20" name="Table 19"/>
          <p:cNvGraphicFramePr>
            <a:graphicFrameLocks noGrp="1"/>
          </p:cNvGraphicFramePr>
          <p:nvPr>
            <p:extLst/>
          </p:nvPr>
        </p:nvGraphicFramePr>
        <p:xfrm>
          <a:off x="3070154" y="4446927"/>
          <a:ext cx="1056141" cy="403895"/>
        </p:xfrm>
        <a:graphic>
          <a:graphicData uri="http://schemas.openxmlformats.org/drawingml/2006/table">
            <a:tbl>
              <a:tblPr firstRow="1" bandRow="1">
                <a:tableStyleId>{22838BEF-8BB2-4498-84A7-C5851F593DF1}</a:tableStyleId>
              </a:tblPr>
              <a:tblGrid>
                <a:gridCol w="1056141"/>
              </a:tblGrid>
              <a:tr h="4038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Calibri" charset="0"/>
                          <a:ea typeface="Calibri" charset="0"/>
                          <a:cs typeface="Calibri" charset="0"/>
                        </a:rPr>
                        <a:t>Niles C.</a:t>
                      </a:r>
                    </a:p>
                  </a:txBody>
                  <a:tcPr>
                    <a:lnL w="38100" cap="flat" cmpd="sng" algn="ctr">
                      <a:solidFill>
                        <a:srgbClr val="FF0000"/>
                      </a:solidFill>
                      <a:prstDash val="sysDash"/>
                      <a:round/>
                      <a:headEnd type="none" w="med" len="med"/>
                      <a:tailEnd type="none" w="med" len="med"/>
                    </a:lnL>
                    <a:lnR w="38100" cap="flat" cmpd="sng" algn="ctr">
                      <a:solidFill>
                        <a:srgbClr val="FF0000"/>
                      </a:solidFill>
                      <a:prstDash val="sysDash"/>
                      <a:round/>
                      <a:headEnd type="none" w="med" len="med"/>
                      <a:tailEnd type="none" w="med" len="med"/>
                    </a:lnR>
                    <a:lnT w="38100" cap="flat" cmpd="sng" algn="ctr">
                      <a:solidFill>
                        <a:srgbClr val="FF0000"/>
                      </a:solidFill>
                      <a:prstDash val="sysDash"/>
                      <a:round/>
                      <a:headEnd type="none" w="med" len="med"/>
                      <a:tailEnd type="none" w="med" len="med"/>
                    </a:lnT>
                    <a:lnB w="38100" cap="flat" cmpd="sng" algn="ctr">
                      <a:solidFill>
                        <a:srgbClr val="FF0000"/>
                      </a:solidFill>
                      <a:prstDash val="sysDash"/>
                      <a:round/>
                      <a:headEnd type="none" w="med" len="med"/>
                      <a:tailEnd type="none" w="med" len="med"/>
                    </a:lnB>
                  </a:tcPr>
                </a:tc>
              </a:tr>
            </a:tbl>
          </a:graphicData>
        </a:graphic>
      </p:graphicFrame>
      <p:graphicFrame>
        <p:nvGraphicFramePr>
          <p:cNvPr id="21" name="Table 20"/>
          <p:cNvGraphicFramePr>
            <a:graphicFrameLocks noGrp="1"/>
          </p:cNvGraphicFramePr>
          <p:nvPr>
            <p:extLst/>
          </p:nvPr>
        </p:nvGraphicFramePr>
        <p:xfrm>
          <a:off x="3070154" y="4976524"/>
          <a:ext cx="1056141" cy="403895"/>
        </p:xfrm>
        <a:graphic>
          <a:graphicData uri="http://schemas.openxmlformats.org/drawingml/2006/table">
            <a:tbl>
              <a:tblPr firstRow="1" bandRow="1">
                <a:tableStyleId>{22838BEF-8BB2-4498-84A7-C5851F593DF1}</a:tableStyleId>
              </a:tblPr>
              <a:tblGrid>
                <a:gridCol w="1056141"/>
              </a:tblGrid>
              <a:tr h="4038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Calibri" charset="0"/>
                          <a:ea typeface="Calibri" charset="0"/>
                          <a:cs typeface="Calibri" charset="0"/>
                        </a:rPr>
                        <a:t>Niles C.</a:t>
                      </a:r>
                    </a:p>
                  </a:txBody>
                  <a:tcPr/>
                </a:tc>
              </a:tr>
            </a:tbl>
          </a:graphicData>
        </a:graphic>
      </p:graphicFrame>
      <p:graphicFrame>
        <p:nvGraphicFramePr>
          <p:cNvPr id="22" name="Table 21"/>
          <p:cNvGraphicFramePr>
            <a:graphicFrameLocks noGrp="1"/>
          </p:cNvGraphicFramePr>
          <p:nvPr>
            <p:extLst/>
          </p:nvPr>
        </p:nvGraphicFramePr>
        <p:xfrm>
          <a:off x="7457481" y="4967290"/>
          <a:ext cx="1056141" cy="403895"/>
        </p:xfrm>
        <a:graphic>
          <a:graphicData uri="http://schemas.openxmlformats.org/drawingml/2006/table">
            <a:tbl>
              <a:tblPr firstRow="1" bandRow="1">
                <a:tableStyleId>{22838BEF-8BB2-4498-84A7-C5851F593DF1}</a:tableStyleId>
              </a:tblPr>
              <a:tblGrid>
                <a:gridCol w="1056141"/>
              </a:tblGrid>
              <a:tr h="4038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Calibri" charset="0"/>
                          <a:ea typeface="Calibri" charset="0"/>
                          <a:cs typeface="Calibri" charset="0"/>
                        </a:rPr>
                        <a:t>Niles C.</a:t>
                      </a:r>
                    </a:p>
                  </a:txBody>
                  <a:tcPr/>
                </a:tc>
              </a:tr>
            </a:tbl>
          </a:graphicData>
        </a:graphic>
      </p:graphicFrame>
      <p:graphicFrame>
        <p:nvGraphicFramePr>
          <p:cNvPr id="23" name="Table 22"/>
          <p:cNvGraphicFramePr>
            <a:graphicFrameLocks noGrp="1"/>
          </p:cNvGraphicFramePr>
          <p:nvPr>
            <p:extLst/>
          </p:nvPr>
        </p:nvGraphicFramePr>
        <p:xfrm>
          <a:off x="7457480" y="4465396"/>
          <a:ext cx="1056141" cy="403895"/>
        </p:xfrm>
        <a:graphic>
          <a:graphicData uri="http://schemas.openxmlformats.org/drawingml/2006/table">
            <a:tbl>
              <a:tblPr firstRow="1" bandRow="1">
                <a:tableStyleId>{22838BEF-8BB2-4498-84A7-C5851F593DF1}</a:tableStyleId>
              </a:tblPr>
              <a:tblGrid>
                <a:gridCol w="1056141"/>
              </a:tblGrid>
              <a:tr h="4038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effectLst/>
                        <a:latin typeface="Calibri" charset="0"/>
                        <a:ea typeface="Calibri" charset="0"/>
                        <a:cs typeface="Calibri" charset="0"/>
                      </a:endParaRPr>
                    </a:p>
                  </a:txBody>
                  <a:tcPr/>
                </a:tc>
              </a:tr>
            </a:tbl>
          </a:graphicData>
        </a:graphic>
      </p:graphicFrame>
      <p:cxnSp>
        <p:nvCxnSpPr>
          <p:cNvPr id="25" name="Straight Connector 24"/>
          <p:cNvCxnSpPr/>
          <p:nvPr/>
        </p:nvCxnSpPr>
        <p:spPr>
          <a:xfrm flipH="1">
            <a:off x="720658" y="3815412"/>
            <a:ext cx="10750684" cy="0"/>
          </a:xfrm>
          <a:prstGeom prst="line">
            <a:avLst/>
          </a:prstGeom>
          <a:ln w="38100">
            <a:prstDash val="lg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09768" y="3137139"/>
            <a:ext cx="3871608" cy="523220"/>
          </a:xfrm>
          <a:prstGeom prst="rect">
            <a:avLst/>
          </a:prstGeom>
          <a:noFill/>
        </p:spPr>
        <p:txBody>
          <a:bodyPr wrap="square" rtlCol="0">
            <a:spAutoFit/>
          </a:bodyPr>
          <a:lstStyle/>
          <a:p>
            <a:r>
              <a:rPr lang="en-US" sz="2800" dirty="0" smtClean="0"/>
              <a:t>Potter’s Wheel Operator</a:t>
            </a:r>
            <a:endParaRPr lang="en-US" sz="2800" dirty="0"/>
          </a:p>
        </p:txBody>
      </p:sp>
      <p:sp>
        <p:nvSpPr>
          <p:cNvPr id="29" name="TextBox 28"/>
          <p:cNvSpPr txBox="1"/>
          <p:nvPr/>
        </p:nvSpPr>
        <p:spPr>
          <a:xfrm>
            <a:off x="1318359" y="3841005"/>
            <a:ext cx="3054426" cy="523220"/>
          </a:xfrm>
          <a:prstGeom prst="rect">
            <a:avLst/>
          </a:prstGeom>
          <a:noFill/>
        </p:spPr>
        <p:txBody>
          <a:bodyPr wrap="square" rtlCol="0">
            <a:spAutoFit/>
          </a:bodyPr>
          <a:lstStyle/>
          <a:p>
            <a:r>
              <a:rPr lang="en-US" sz="2800" smtClean="0"/>
              <a:t>Cell-level Operator</a:t>
            </a:r>
            <a:endParaRPr lang="en-US" sz="2800" dirty="0"/>
          </a:p>
        </p:txBody>
      </p:sp>
      <p:sp>
        <p:nvSpPr>
          <p:cNvPr id="44" name="TextBox 43"/>
          <p:cNvSpPr txBox="1"/>
          <p:nvPr/>
        </p:nvSpPr>
        <p:spPr>
          <a:xfrm>
            <a:off x="6841430" y="3867584"/>
            <a:ext cx="2153058" cy="369332"/>
          </a:xfrm>
          <a:prstGeom prst="rect">
            <a:avLst/>
          </a:prstGeom>
          <a:noFill/>
        </p:spPr>
        <p:txBody>
          <a:bodyPr wrap="square" rtlCol="0">
            <a:spAutoFit/>
          </a:bodyPr>
          <a:lstStyle/>
          <a:p>
            <a:pPr marL="0" lvl="2"/>
            <a:r>
              <a:rPr lang="en-US" b="1" dirty="0" smtClean="0">
                <a:latin typeface="Courier" charset="0"/>
                <a:ea typeface="Courier" charset="0"/>
                <a:cs typeface="Courier" charset="0"/>
              </a:rPr>
              <a:t>Move</a:t>
            </a:r>
            <a:r>
              <a:rPr lang="en-US" dirty="0" smtClean="0"/>
              <a:t> (0,2) to (1,1) </a:t>
            </a:r>
            <a:endParaRPr lang="en-US" dirty="0"/>
          </a:p>
        </p:txBody>
      </p:sp>
      <p:sp>
        <p:nvSpPr>
          <p:cNvPr id="49" name="TextBox 48"/>
          <p:cNvSpPr txBox="1"/>
          <p:nvPr/>
        </p:nvSpPr>
        <p:spPr>
          <a:xfrm>
            <a:off x="1137464" y="4636081"/>
            <a:ext cx="2031735" cy="369332"/>
          </a:xfrm>
          <a:prstGeom prst="rect">
            <a:avLst/>
          </a:prstGeom>
          <a:noFill/>
        </p:spPr>
        <p:txBody>
          <a:bodyPr wrap="square" rtlCol="0">
            <a:spAutoFit/>
          </a:bodyPr>
          <a:lstStyle/>
          <a:p>
            <a:pPr marL="0" lvl="2"/>
            <a:r>
              <a:rPr lang="en-US" b="1" dirty="0" smtClean="0">
                <a:latin typeface="Courier New" charset="0"/>
                <a:ea typeface="Courier New" charset="0"/>
                <a:cs typeface="Courier New" charset="0"/>
              </a:rPr>
              <a:t>Delete</a:t>
            </a:r>
            <a:r>
              <a:rPr lang="en-US" dirty="0" smtClean="0"/>
              <a:t> (0,0) </a:t>
            </a:r>
            <a:endParaRPr lang="en-US" dirty="0"/>
          </a:p>
        </p:txBody>
      </p:sp>
      <p:sp>
        <p:nvSpPr>
          <p:cNvPr id="6" name="Freeform 5"/>
          <p:cNvSpPr/>
          <p:nvPr/>
        </p:nvSpPr>
        <p:spPr>
          <a:xfrm>
            <a:off x="6583680" y="4327514"/>
            <a:ext cx="2668558" cy="670969"/>
          </a:xfrm>
          <a:custGeom>
            <a:avLst/>
            <a:gdLst>
              <a:gd name="connsiteX0" fmla="*/ 0 w 2668558"/>
              <a:gd name="connsiteY0" fmla="*/ 266983 h 670969"/>
              <a:gd name="connsiteX1" fmla="*/ 1711234 w 2668558"/>
              <a:gd name="connsiteY1" fmla="*/ 12257 h 670969"/>
              <a:gd name="connsiteX2" fmla="*/ 2586446 w 2668558"/>
              <a:gd name="connsiteY2" fmla="*/ 613149 h 670969"/>
              <a:gd name="connsiteX3" fmla="*/ 2579914 w 2668558"/>
              <a:gd name="connsiteY3" fmla="*/ 613149 h 670969"/>
            </a:gdLst>
            <a:ahLst/>
            <a:cxnLst>
              <a:cxn ang="0">
                <a:pos x="connsiteX0" y="connsiteY0"/>
              </a:cxn>
              <a:cxn ang="0">
                <a:pos x="connsiteX1" y="connsiteY1"/>
              </a:cxn>
              <a:cxn ang="0">
                <a:pos x="connsiteX2" y="connsiteY2"/>
              </a:cxn>
              <a:cxn ang="0">
                <a:pos x="connsiteX3" y="connsiteY3"/>
              </a:cxn>
            </a:cxnLst>
            <a:rect l="l" t="t" r="r" b="b"/>
            <a:pathLst>
              <a:path w="2668558" h="670969">
                <a:moveTo>
                  <a:pt x="0" y="266983"/>
                </a:moveTo>
                <a:cubicBezTo>
                  <a:pt x="640080" y="110773"/>
                  <a:pt x="1280160" y="-45437"/>
                  <a:pt x="1711234" y="12257"/>
                </a:cubicBezTo>
                <a:cubicBezTo>
                  <a:pt x="2142308" y="69951"/>
                  <a:pt x="2441666" y="513000"/>
                  <a:pt x="2586446" y="613149"/>
                </a:cubicBezTo>
                <a:cubicBezTo>
                  <a:pt x="2731226" y="713298"/>
                  <a:pt x="2655570" y="663223"/>
                  <a:pt x="2579914" y="613149"/>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4837043" y="4814957"/>
            <a:ext cx="5910470" cy="829824"/>
          </a:xfrm>
          <a:custGeom>
            <a:avLst/>
            <a:gdLst>
              <a:gd name="connsiteX0" fmla="*/ 0 w 5910470"/>
              <a:gd name="connsiteY0" fmla="*/ 516834 h 829824"/>
              <a:gd name="connsiteX1" fmla="*/ 4770783 w 5910470"/>
              <a:gd name="connsiteY1" fmla="*/ 808382 h 829824"/>
              <a:gd name="connsiteX2" fmla="*/ 5910470 w 5910470"/>
              <a:gd name="connsiteY2" fmla="*/ 0 h 829824"/>
              <a:gd name="connsiteX3" fmla="*/ 5910470 w 5910470"/>
              <a:gd name="connsiteY3" fmla="*/ 0 h 829824"/>
              <a:gd name="connsiteX4" fmla="*/ 5910470 w 5910470"/>
              <a:gd name="connsiteY4" fmla="*/ 0 h 829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0470" h="829824">
                <a:moveTo>
                  <a:pt x="0" y="516834"/>
                </a:moveTo>
                <a:cubicBezTo>
                  <a:pt x="1892852" y="705677"/>
                  <a:pt x="3785705" y="894521"/>
                  <a:pt x="4770783" y="808382"/>
                </a:cubicBezTo>
                <a:cubicBezTo>
                  <a:pt x="5755861" y="722243"/>
                  <a:pt x="5910470" y="0"/>
                  <a:pt x="5910470" y="0"/>
                </a:cubicBezTo>
                <a:lnTo>
                  <a:pt x="5910470" y="0"/>
                </a:lnTo>
                <a:lnTo>
                  <a:pt x="5910470" y="0"/>
                </a:ln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2026627" y="4310492"/>
            <a:ext cx="1037492" cy="436866"/>
          </a:xfrm>
          <a:custGeom>
            <a:avLst/>
            <a:gdLst>
              <a:gd name="connsiteX0" fmla="*/ 1037492 w 1037492"/>
              <a:gd name="connsiteY0" fmla="*/ 436866 h 436866"/>
              <a:gd name="connsiteX1" fmla="*/ 672611 w 1037492"/>
              <a:gd name="connsiteY1" fmla="*/ 239039 h 436866"/>
              <a:gd name="connsiteX2" fmla="*/ 791308 w 1037492"/>
              <a:gd name="connsiteY2" fmla="*/ 124739 h 436866"/>
              <a:gd name="connsiteX3" fmla="*/ 848458 w 1037492"/>
              <a:gd name="connsiteY3" fmla="*/ 283000 h 436866"/>
              <a:gd name="connsiteX4" fmla="*/ 483577 w 1037492"/>
              <a:gd name="connsiteY4" fmla="*/ 300585 h 436866"/>
              <a:gd name="connsiteX5" fmla="*/ 316523 w 1037492"/>
              <a:gd name="connsiteY5" fmla="*/ 107154 h 436866"/>
              <a:gd name="connsiteX6" fmla="*/ 479181 w 1037492"/>
              <a:gd name="connsiteY6" fmla="*/ 1646 h 436866"/>
              <a:gd name="connsiteX7" fmla="*/ 549519 w 1037492"/>
              <a:gd name="connsiteY7" fmla="*/ 186285 h 436866"/>
              <a:gd name="connsiteX8" fmla="*/ 101111 w 1037492"/>
              <a:gd name="connsiteY8" fmla="*/ 199473 h 436866"/>
              <a:gd name="connsiteX9" fmla="*/ 0 w 1037492"/>
              <a:gd name="connsiteY9" fmla="*/ 10439 h 436866"/>
              <a:gd name="connsiteX10" fmla="*/ 0 w 1037492"/>
              <a:gd name="connsiteY10" fmla="*/ 10439 h 43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7492" h="436866">
                <a:moveTo>
                  <a:pt x="1037492" y="436866"/>
                </a:moveTo>
                <a:cubicBezTo>
                  <a:pt x="875567" y="363963"/>
                  <a:pt x="713642" y="291060"/>
                  <a:pt x="672611" y="239039"/>
                </a:cubicBezTo>
                <a:cubicBezTo>
                  <a:pt x="631580" y="187018"/>
                  <a:pt x="762000" y="117412"/>
                  <a:pt x="791308" y="124739"/>
                </a:cubicBezTo>
                <a:cubicBezTo>
                  <a:pt x="820616" y="132066"/>
                  <a:pt x="899746" y="253692"/>
                  <a:pt x="848458" y="283000"/>
                </a:cubicBezTo>
                <a:cubicBezTo>
                  <a:pt x="797170" y="312308"/>
                  <a:pt x="572233" y="329893"/>
                  <a:pt x="483577" y="300585"/>
                </a:cubicBezTo>
                <a:cubicBezTo>
                  <a:pt x="394921" y="271277"/>
                  <a:pt x="317256" y="156977"/>
                  <a:pt x="316523" y="107154"/>
                </a:cubicBezTo>
                <a:cubicBezTo>
                  <a:pt x="315790" y="57331"/>
                  <a:pt x="440348" y="-11542"/>
                  <a:pt x="479181" y="1646"/>
                </a:cubicBezTo>
                <a:cubicBezTo>
                  <a:pt x="518014" y="14834"/>
                  <a:pt x="612530" y="153314"/>
                  <a:pt x="549519" y="186285"/>
                </a:cubicBezTo>
                <a:cubicBezTo>
                  <a:pt x="486508" y="219256"/>
                  <a:pt x="192697" y="228781"/>
                  <a:pt x="101111" y="199473"/>
                </a:cubicBezTo>
                <a:cubicBezTo>
                  <a:pt x="9525" y="170165"/>
                  <a:pt x="0" y="10439"/>
                  <a:pt x="0" y="10439"/>
                </a:cubicBezTo>
                <a:lnTo>
                  <a:pt x="0" y="10439"/>
                </a:ln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p:cNvSpPr txBox="1">
            <a:spLocks/>
          </p:cNvSpPr>
          <p:nvPr/>
        </p:nvSpPr>
        <p:spPr>
          <a:xfrm>
            <a:off x="838200" y="365125"/>
            <a:ext cx="10515600" cy="7417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Demonstrating Example: </a:t>
            </a:r>
            <a:r>
              <a:rPr lang="en-US" altLang="zh-CN" dirty="0" smtClean="0"/>
              <a:t>Unfold operation</a:t>
            </a:r>
            <a:endParaRPr lang="en-US" dirty="0"/>
          </a:p>
        </p:txBody>
      </p:sp>
      <p:sp>
        <p:nvSpPr>
          <p:cNvPr id="33" name="Slide Number Placeholder 3"/>
          <p:cNvSpPr>
            <a:spLocks noGrp="1"/>
          </p:cNvSpPr>
          <p:nvPr>
            <p:ph type="sldNum" sz="quarter" idx="12"/>
          </p:nvPr>
        </p:nvSpPr>
        <p:spPr>
          <a:xfrm>
            <a:off x="8610600" y="6356350"/>
            <a:ext cx="2743200" cy="365125"/>
          </a:xfrm>
        </p:spPr>
        <p:txBody>
          <a:bodyPr/>
          <a:lstStyle/>
          <a:p>
            <a:fld id="{7D90CF49-B821-9548-BD4D-FE3C82A57277}" type="slidenum">
              <a:rPr lang="en-US" smtClean="0"/>
              <a:t>46</a:t>
            </a:fld>
            <a:endParaRPr lang="en-US" dirty="0"/>
          </a:p>
        </p:txBody>
      </p:sp>
    </p:spTree>
    <p:extLst>
      <p:ext uri="{BB962C8B-B14F-4D97-AF65-F5344CB8AC3E}">
        <p14:creationId xmlns:p14="http://schemas.microsoft.com/office/powerpoint/2010/main" val="2142166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Edit Distance Batch</a:t>
            </a:r>
          </a:p>
        </p:txBody>
      </p:sp>
      <p:sp>
        <p:nvSpPr>
          <p:cNvPr id="3" name="Content Placeholder 2"/>
          <p:cNvSpPr>
            <a:spLocks noGrp="1"/>
          </p:cNvSpPr>
          <p:nvPr>
            <p:ph idx="1"/>
          </p:nvPr>
        </p:nvSpPr>
        <p:spPr/>
        <p:txBody>
          <a:bodyPr/>
          <a:lstStyle/>
          <a:p>
            <a:r>
              <a:rPr lang="en-US" dirty="0" smtClean="0"/>
              <a:t>Batch “geometric patterns”</a:t>
            </a:r>
          </a:p>
          <a:p>
            <a:pPr marL="514350" indent="-514350">
              <a:buFont typeface="+mj-lt"/>
              <a:buAutoNum type="arabicPeriod"/>
            </a:pPr>
            <a:r>
              <a:rPr lang="en-US" dirty="0" smtClean="0"/>
              <a:t>Vertical-to-vertical, vertical-to-horizontal, horizontal-to-horizontal, horizontal-to-vertical</a:t>
            </a:r>
          </a:p>
          <a:p>
            <a:pPr marL="514350" indent="-514350">
              <a:buFont typeface="+mj-lt"/>
              <a:buAutoNum type="arabicPeriod"/>
            </a:pPr>
            <a:r>
              <a:rPr lang="en-US" dirty="0" smtClean="0"/>
              <a:t>one-to-horizontal, one-to-vertical</a:t>
            </a:r>
          </a:p>
          <a:p>
            <a:pPr marL="514350" indent="-514350">
              <a:buFont typeface="+mj-lt"/>
              <a:buAutoNum type="arabicPeriod"/>
            </a:pPr>
            <a:r>
              <a:rPr lang="en-US" dirty="0" smtClean="0"/>
              <a:t>Horizontal-to-null, vertical-to-null</a:t>
            </a:r>
            <a:endParaRPr lang="en-US" dirty="0"/>
          </a:p>
        </p:txBody>
      </p:sp>
      <p:sp>
        <p:nvSpPr>
          <p:cNvPr id="4" name="Slide Number Placeholder 3"/>
          <p:cNvSpPr>
            <a:spLocks noGrp="1"/>
          </p:cNvSpPr>
          <p:nvPr>
            <p:ph type="sldNum" sz="quarter" idx="12"/>
          </p:nvPr>
        </p:nvSpPr>
        <p:spPr/>
        <p:txBody>
          <a:bodyPr/>
          <a:lstStyle/>
          <a:p>
            <a:fld id="{7D90CF49-B821-9548-BD4D-FE3C82A57277}" type="slidenum">
              <a:rPr lang="en-US" smtClean="0"/>
              <a:t>47</a:t>
            </a:fld>
            <a:endParaRPr lang="en-US"/>
          </a:p>
        </p:txBody>
      </p:sp>
    </p:spTree>
    <p:extLst>
      <p:ext uri="{BB962C8B-B14F-4D97-AF65-F5344CB8AC3E}">
        <p14:creationId xmlns:p14="http://schemas.microsoft.com/office/powerpoint/2010/main" val="6576896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 on Competing </a:t>
            </a:r>
            <a:r>
              <a:rPr lang="en-US" dirty="0"/>
              <a:t>A</a:t>
            </a:r>
            <a:r>
              <a:rPr lang="en-US" dirty="0" smtClean="0"/>
              <a:t>lgorithms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5015" y="1690688"/>
            <a:ext cx="4216400" cy="325120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2707" y="1646238"/>
            <a:ext cx="4432300" cy="3340100"/>
          </a:xfrm>
          <a:prstGeom prst="rect">
            <a:avLst/>
          </a:prstGeom>
        </p:spPr>
      </p:pic>
      <p:sp>
        <p:nvSpPr>
          <p:cNvPr id="3" name="Slide Number Placeholder 2"/>
          <p:cNvSpPr>
            <a:spLocks noGrp="1"/>
          </p:cNvSpPr>
          <p:nvPr>
            <p:ph type="sldNum" sz="quarter" idx="12"/>
          </p:nvPr>
        </p:nvSpPr>
        <p:spPr/>
        <p:txBody>
          <a:bodyPr/>
          <a:lstStyle/>
          <a:p>
            <a:fld id="{7D90CF49-B821-9548-BD4D-FE3C82A57277}" type="slidenum">
              <a:rPr lang="en-US" smtClean="0"/>
              <a:t>48</a:t>
            </a:fld>
            <a:endParaRPr lang="en-US"/>
          </a:p>
        </p:txBody>
      </p:sp>
    </p:spTree>
    <p:extLst>
      <p:ext uri="{BB962C8B-B14F-4D97-AF65-F5344CB8AC3E}">
        <p14:creationId xmlns:p14="http://schemas.microsoft.com/office/powerpoint/2010/main" val="12832732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Pruning Rules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94150" y="1690688"/>
            <a:ext cx="4203700" cy="3175000"/>
          </a:xfrm>
        </p:spPr>
      </p:pic>
      <p:sp>
        <p:nvSpPr>
          <p:cNvPr id="3" name="Slide Number Placeholder 2"/>
          <p:cNvSpPr>
            <a:spLocks noGrp="1"/>
          </p:cNvSpPr>
          <p:nvPr>
            <p:ph type="sldNum" sz="quarter" idx="12"/>
          </p:nvPr>
        </p:nvSpPr>
        <p:spPr/>
        <p:txBody>
          <a:bodyPr/>
          <a:lstStyle/>
          <a:p>
            <a:fld id="{7D90CF49-B821-9548-BD4D-FE3C82A57277}" type="slidenum">
              <a:rPr lang="en-US" smtClean="0"/>
              <a:t>49</a:t>
            </a:fld>
            <a:endParaRPr lang="en-US"/>
          </a:p>
        </p:txBody>
      </p:sp>
    </p:spTree>
    <p:extLst>
      <p:ext uri="{BB962C8B-B14F-4D97-AF65-F5344CB8AC3E}">
        <p14:creationId xmlns:p14="http://schemas.microsoft.com/office/powerpoint/2010/main" val="15191795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Wrangler</a:t>
            </a:r>
            <a:endParaRPr lang="en-US" dirty="0"/>
          </a:p>
        </p:txBody>
      </p:sp>
      <p:sp>
        <p:nvSpPr>
          <p:cNvPr id="3" name="Content Placeholder 2"/>
          <p:cNvSpPr>
            <a:spLocks noGrp="1"/>
          </p:cNvSpPr>
          <p:nvPr>
            <p:ph idx="1"/>
          </p:nvPr>
        </p:nvSpPr>
        <p:spPr/>
        <p:txBody>
          <a:bodyPr/>
          <a:lstStyle/>
          <a:p>
            <a:r>
              <a:rPr lang="en-US" dirty="0" smtClean="0"/>
              <a:t>“Wrangler</a:t>
            </a:r>
            <a:r>
              <a:rPr lang="en-US" dirty="0"/>
              <a:t>: Interactive Visual Specification of Data Transformation </a:t>
            </a:r>
            <a:r>
              <a:rPr lang="en-US" dirty="0" smtClean="0"/>
              <a:t>Scripts”, Sean </a:t>
            </a:r>
            <a:r>
              <a:rPr lang="en-US" dirty="0" err="1" smtClean="0"/>
              <a:t>Kandel</a:t>
            </a:r>
            <a:r>
              <a:rPr lang="en-US" dirty="0" smtClean="0"/>
              <a:t>, </a:t>
            </a:r>
            <a:r>
              <a:rPr lang="en-US" dirty="0"/>
              <a:t>Andreas </a:t>
            </a:r>
            <a:r>
              <a:rPr lang="en-US" dirty="0" err="1" smtClean="0"/>
              <a:t>Paepcke</a:t>
            </a:r>
            <a:r>
              <a:rPr lang="en-US" dirty="0" smtClean="0"/>
              <a:t>, </a:t>
            </a:r>
            <a:r>
              <a:rPr lang="en-US" dirty="0"/>
              <a:t>Joseph </a:t>
            </a:r>
            <a:r>
              <a:rPr lang="en-US" dirty="0" err="1" smtClean="0"/>
              <a:t>Hellerstein</a:t>
            </a:r>
            <a:r>
              <a:rPr lang="en-US" dirty="0" smtClean="0"/>
              <a:t> </a:t>
            </a:r>
            <a:r>
              <a:rPr lang="en-US" dirty="0"/>
              <a:t>and Jeffrey </a:t>
            </a:r>
            <a:r>
              <a:rPr lang="en-US" dirty="0" err="1" smtClean="0"/>
              <a:t>Heer</a:t>
            </a:r>
            <a:r>
              <a:rPr lang="en-US" dirty="0" smtClean="0"/>
              <a:t>, CHI 2011.</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0493" y="4229100"/>
            <a:ext cx="2883307" cy="2082800"/>
          </a:xfrm>
          <a:prstGeom prst="rect">
            <a:avLst/>
          </a:prstGeom>
        </p:spPr>
      </p:pic>
      <p:pic>
        <p:nvPicPr>
          <p:cNvPr id="5" name="Picture 4"/>
          <p:cNvPicPr>
            <a:picLocks noChangeAspect="1"/>
          </p:cNvPicPr>
          <p:nvPr/>
        </p:nvPicPr>
        <p:blipFill>
          <a:blip r:embed="rId4"/>
          <a:stretch>
            <a:fillRect/>
          </a:stretch>
        </p:blipFill>
        <p:spPr>
          <a:xfrm>
            <a:off x="1009178" y="3276615"/>
            <a:ext cx="3115839" cy="1003300"/>
          </a:xfrm>
          <a:prstGeom prst="rect">
            <a:avLst/>
          </a:prstGeom>
        </p:spPr>
      </p:pic>
      <p:pic>
        <p:nvPicPr>
          <p:cNvPr id="6" name="Picture 5"/>
          <p:cNvPicPr>
            <a:picLocks noChangeAspect="1"/>
          </p:cNvPicPr>
          <p:nvPr/>
        </p:nvPicPr>
        <p:blipFill>
          <a:blip r:embed="rId5"/>
          <a:stretch>
            <a:fillRect/>
          </a:stretch>
        </p:blipFill>
        <p:spPr>
          <a:xfrm>
            <a:off x="4978011" y="4843894"/>
            <a:ext cx="3492482" cy="57658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8828" y="1966854"/>
            <a:ext cx="5123330" cy="4401487"/>
          </a:xfrm>
          <a:prstGeom prst="rect">
            <a:avLst/>
          </a:prstGeom>
        </p:spPr>
      </p:pic>
      <p:sp>
        <p:nvSpPr>
          <p:cNvPr id="7" name="Slide Number Placeholder 6"/>
          <p:cNvSpPr>
            <a:spLocks noGrp="1"/>
          </p:cNvSpPr>
          <p:nvPr>
            <p:ph type="sldNum" sz="quarter" idx="12"/>
          </p:nvPr>
        </p:nvSpPr>
        <p:spPr/>
        <p:txBody>
          <a:bodyPr/>
          <a:lstStyle/>
          <a:p>
            <a:fld id="{7D90CF49-B821-9548-BD4D-FE3C82A57277}" type="slidenum">
              <a:rPr lang="en-US" smtClean="0"/>
              <a:t>5</a:t>
            </a:fld>
            <a:endParaRPr lang="en-US"/>
          </a:p>
        </p:txBody>
      </p:sp>
      <p:pic>
        <p:nvPicPr>
          <p:cNvPr id="9" name="Picture 8"/>
          <p:cNvPicPr>
            <a:picLocks noChangeAspect="1"/>
          </p:cNvPicPr>
          <p:nvPr/>
        </p:nvPicPr>
        <p:blipFill>
          <a:blip r:embed="rId7"/>
          <a:stretch>
            <a:fillRect/>
          </a:stretch>
        </p:blipFill>
        <p:spPr>
          <a:xfrm>
            <a:off x="1009178" y="4194502"/>
            <a:ext cx="3035354" cy="1875372"/>
          </a:xfrm>
          <a:prstGeom prst="rect">
            <a:avLst/>
          </a:prstGeom>
        </p:spPr>
      </p:pic>
    </p:spTree>
    <p:extLst>
      <p:ext uri="{BB962C8B-B14F-4D97-AF65-F5344CB8AC3E}">
        <p14:creationId xmlns:p14="http://schemas.microsoft.com/office/powerpoint/2010/main" val="62213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 on Adding New Operators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94150" y="1690688"/>
            <a:ext cx="4203700" cy="3225800"/>
          </a:xfrm>
        </p:spPr>
      </p:pic>
      <p:sp>
        <p:nvSpPr>
          <p:cNvPr id="3" name="Slide Number Placeholder 2"/>
          <p:cNvSpPr>
            <a:spLocks noGrp="1"/>
          </p:cNvSpPr>
          <p:nvPr>
            <p:ph type="sldNum" sz="quarter" idx="12"/>
          </p:nvPr>
        </p:nvSpPr>
        <p:spPr/>
        <p:txBody>
          <a:bodyPr/>
          <a:lstStyle/>
          <a:p>
            <a:fld id="{7D90CF49-B821-9548-BD4D-FE3C82A57277}" type="slidenum">
              <a:rPr lang="en-US" smtClean="0"/>
              <a:t>50</a:t>
            </a:fld>
            <a:endParaRPr lang="en-US"/>
          </a:p>
        </p:txBody>
      </p:sp>
    </p:spTree>
    <p:extLst>
      <p:ext uri="{BB962C8B-B14F-4D97-AF65-F5344CB8AC3E}">
        <p14:creationId xmlns:p14="http://schemas.microsoft.com/office/powerpoint/2010/main" val="4800793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Programming-By-Demonstration(PBD)  Model</a:t>
            </a:r>
            <a:endParaRPr lang="en-US" dirty="0"/>
          </a:p>
        </p:txBody>
      </p:sp>
      <p:sp>
        <p:nvSpPr>
          <p:cNvPr id="3" name="Content Placeholder 2"/>
          <p:cNvSpPr>
            <a:spLocks noGrp="1"/>
          </p:cNvSpPr>
          <p:nvPr>
            <p:ph idx="1"/>
          </p:nvPr>
        </p:nvSpPr>
        <p:spPr/>
        <p:txBody>
          <a:bodyPr/>
          <a:lstStyle/>
          <a:p>
            <a:r>
              <a:rPr lang="en-US" dirty="0"/>
              <a:t>System learns the program by user demonstrating the actions required to complete the task</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5249" y="62488"/>
            <a:ext cx="6324600" cy="4568670"/>
          </a:xfrm>
          <a:prstGeom prst="rect">
            <a:avLst/>
          </a:prstGeom>
        </p:spPr>
      </p:pic>
      <p:sp>
        <p:nvSpPr>
          <p:cNvPr id="25" name="TextBox 24"/>
          <p:cNvSpPr txBox="1"/>
          <p:nvPr/>
        </p:nvSpPr>
        <p:spPr>
          <a:xfrm>
            <a:off x="198110" y="5676262"/>
            <a:ext cx="3866029" cy="954107"/>
          </a:xfrm>
          <a:prstGeom prst="rect">
            <a:avLst/>
          </a:prstGeom>
          <a:solidFill>
            <a:srgbClr val="0070C0"/>
          </a:solidFill>
        </p:spPr>
        <p:txBody>
          <a:bodyPr wrap="square" rtlCol="0">
            <a:spAutoFit/>
          </a:bodyPr>
          <a:lstStyle/>
          <a:p>
            <a:r>
              <a:rPr lang="en-US" sz="2800" dirty="0" smtClean="0">
                <a:solidFill>
                  <a:schemeClr val="bg1"/>
                </a:solidFill>
              </a:rPr>
              <a:t>Step 2: System Suggests Some Operations</a:t>
            </a:r>
            <a:endParaRPr lang="en-US" sz="2800" dirty="0">
              <a:solidFill>
                <a:schemeClr val="bg1"/>
              </a:solidFill>
            </a:endParaRPr>
          </a:p>
        </p:txBody>
      </p:sp>
      <p:sp>
        <p:nvSpPr>
          <p:cNvPr id="28" name="TextBox 27"/>
          <p:cNvSpPr txBox="1"/>
          <p:nvPr/>
        </p:nvSpPr>
        <p:spPr>
          <a:xfrm>
            <a:off x="5355226" y="6005047"/>
            <a:ext cx="4707486" cy="523220"/>
          </a:xfrm>
          <a:prstGeom prst="rect">
            <a:avLst/>
          </a:prstGeom>
          <a:solidFill>
            <a:srgbClr val="0070C0"/>
          </a:solidFill>
        </p:spPr>
        <p:txBody>
          <a:bodyPr wrap="square" rtlCol="0">
            <a:spAutoFit/>
          </a:bodyPr>
          <a:lstStyle/>
          <a:p>
            <a:r>
              <a:rPr lang="en-US" sz="2800" dirty="0" smtClean="0">
                <a:solidFill>
                  <a:schemeClr val="bg1"/>
                </a:solidFill>
              </a:rPr>
              <a:t>Step 3: User Picks </a:t>
            </a:r>
            <a:r>
              <a:rPr lang="en-US" sz="2800" smtClean="0">
                <a:solidFill>
                  <a:schemeClr val="bg1"/>
                </a:solidFill>
              </a:rPr>
              <a:t>an Operation</a:t>
            </a:r>
            <a:endParaRPr lang="en-US" sz="2800" dirty="0">
              <a:solidFill>
                <a:schemeClr val="bg1"/>
              </a:solidFill>
            </a:endParaRPr>
          </a:p>
        </p:txBody>
      </p:sp>
      <p:sp>
        <p:nvSpPr>
          <p:cNvPr id="17" name="TextBox 16"/>
          <p:cNvSpPr txBox="1"/>
          <p:nvPr/>
        </p:nvSpPr>
        <p:spPr>
          <a:xfrm>
            <a:off x="1815279" y="3801381"/>
            <a:ext cx="7266042" cy="523220"/>
          </a:xfrm>
          <a:prstGeom prst="rect">
            <a:avLst/>
          </a:prstGeom>
          <a:solidFill>
            <a:srgbClr val="0070C0"/>
          </a:solidFill>
        </p:spPr>
        <p:txBody>
          <a:bodyPr wrap="square" rtlCol="0">
            <a:spAutoFit/>
          </a:bodyPr>
          <a:lstStyle/>
          <a:p>
            <a:r>
              <a:rPr lang="en-US" sz="2800" dirty="0" smtClean="0">
                <a:solidFill>
                  <a:schemeClr val="bg1"/>
                </a:solidFill>
              </a:rPr>
              <a:t>Step 1: User </a:t>
            </a:r>
            <a:r>
              <a:rPr lang="en-US" sz="2800" smtClean="0">
                <a:solidFill>
                  <a:schemeClr val="bg1"/>
                </a:solidFill>
              </a:rPr>
              <a:t>Partially Demonstrates </a:t>
            </a:r>
            <a:r>
              <a:rPr lang="en-US" sz="2800" dirty="0" smtClean="0">
                <a:solidFill>
                  <a:schemeClr val="bg1"/>
                </a:solidFill>
              </a:rPr>
              <a:t>an Operation</a:t>
            </a:r>
            <a:endParaRPr lang="en-US" sz="2800" dirty="0">
              <a:solidFill>
                <a:schemeClr val="bg1"/>
              </a:solidFill>
            </a:endParaRPr>
          </a:p>
        </p:txBody>
      </p:sp>
      <p:sp>
        <p:nvSpPr>
          <p:cNvPr id="7" name="Slide Number Placeholder 6"/>
          <p:cNvSpPr>
            <a:spLocks noGrp="1"/>
          </p:cNvSpPr>
          <p:nvPr>
            <p:ph type="sldNum" sz="quarter" idx="12"/>
          </p:nvPr>
        </p:nvSpPr>
        <p:spPr/>
        <p:txBody>
          <a:bodyPr/>
          <a:lstStyle/>
          <a:p>
            <a:fld id="{7D90CF49-B821-9548-BD4D-FE3C82A57277}" type="slidenum">
              <a:rPr lang="en-US" smtClean="0"/>
              <a:t>6</a:t>
            </a:fld>
            <a:endParaRPr lang="en-US"/>
          </a:p>
        </p:txBody>
      </p:sp>
      <p:sp>
        <p:nvSpPr>
          <p:cNvPr id="18" name="Rectangle 17"/>
          <p:cNvSpPr/>
          <p:nvPr/>
        </p:nvSpPr>
        <p:spPr>
          <a:xfrm>
            <a:off x="9081321" y="621102"/>
            <a:ext cx="1442905" cy="33801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2409965">
            <a:off x="3122762" y="4631158"/>
            <a:ext cx="569344" cy="61370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0" name="Rectangle 19"/>
          <p:cNvSpPr/>
          <p:nvPr/>
        </p:nvSpPr>
        <p:spPr>
          <a:xfrm>
            <a:off x="5755249" y="517585"/>
            <a:ext cx="1628962" cy="25706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wn Arrow 30"/>
          <p:cNvSpPr/>
          <p:nvPr/>
        </p:nvSpPr>
        <p:spPr>
          <a:xfrm rot="16200000">
            <a:off x="4443658" y="5846464"/>
            <a:ext cx="569344" cy="61370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Rectangle 20"/>
          <p:cNvSpPr/>
          <p:nvPr/>
        </p:nvSpPr>
        <p:spPr>
          <a:xfrm>
            <a:off x="5685522" y="853790"/>
            <a:ext cx="1768415" cy="3482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p:cNvSpPr/>
          <p:nvPr/>
        </p:nvSpPr>
        <p:spPr>
          <a:xfrm rot="9882440">
            <a:off x="6813741" y="4793462"/>
            <a:ext cx="569344" cy="61370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nvGrpSpPr>
          <p:cNvPr id="8" name="Group 7"/>
          <p:cNvGrpSpPr/>
          <p:nvPr/>
        </p:nvGrpSpPr>
        <p:grpSpPr>
          <a:xfrm>
            <a:off x="8037095" y="4001294"/>
            <a:ext cx="3874168" cy="2175669"/>
            <a:chOff x="8037095" y="4001294"/>
            <a:chExt cx="3874168" cy="2175669"/>
          </a:xfrm>
        </p:grpSpPr>
        <p:sp>
          <p:nvSpPr>
            <p:cNvPr id="5" name="Cloud 4"/>
            <p:cNvSpPr/>
            <p:nvPr/>
          </p:nvSpPr>
          <p:spPr>
            <a:xfrm>
              <a:off x="8037095" y="4001294"/>
              <a:ext cx="3874168" cy="2175669"/>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TextBox 5"/>
            <p:cNvSpPr txBox="1"/>
            <p:nvPr/>
          </p:nvSpPr>
          <p:spPr>
            <a:xfrm>
              <a:off x="8416161" y="4276602"/>
              <a:ext cx="3300663" cy="1384995"/>
            </a:xfrm>
            <a:prstGeom prst="rect">
              <a:avLst/>
            </a:prstGeom>
            <a:noFill/>
          </p:spPr>
          <p:txBody>
            <a:bodyPr wrap="square" rtlCol="0">
              <a:spAutoFit/>
            </a:bodyPr>
            <a:lstStyle/>
            <a:p>
              <a:r>
                <a:rPr lang="en-US" sz="2800" dirty="0" smtClean="0">
                  <a:solidFill>
                    <a:schemeClr val="bg1"/>
                  </a:solidFill>
                </a:rPr>
                <a:t>No programming skills required!</a:t>
              </a:r>
            </a:p>
            <a:p>
              <a:r>
                <a:rPr lang="en-US" sz="2800" dirty="0" smtClean="0">
                  <a:solidFill>
                    <a:schemeClr val="bg1"/>
                  </a:solidFill>
                </a:rPr>
                <a:t>Possible to improve?</a:t>
              </a:r>
              <a:endParaRPr lang="en-US" sz="2800" dirty="0">
                <a:solidFill>
                  <a:schemeClr val="bg1"/>
                </a:solidFill>
              </a:endParaRPr>
            </a:p>
          </p:txBody>
        </p:sp>
      </p:grpSp>
    </p:spTree>
    <p:extLst>
      <p:ext uri="{BB962C8B-B14F-4D97-AF65-F5344CB8AC3E}">
        <p14:creationId xmlns:p14="http://schemas.microsoft.com/office/powerpoint/2010/main" val="122212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17" grpId="0" animBg="1"/>
      <p:bldP spid="18" grpId="0" animBg="1"/>
      <p:bldP spid="18" grpId="1" animBg="1"/>
      <p:bldP spid="19" grpId="0" animBg="1"/>
      <p:bldP spid="20" grpId="0" animBg="1"/>
      <p:bldP spid="20" grpId="1" animBg="1"/>
      <p:bldP spid="31" grpId="0" animBg="1"/>
      <p:bldP spid="21" grpId="0" animBg="1"/>
      <p:bldP spid="21" grpId="1"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Usability Issues with Programming-By-Demonstration Data Transformation</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Repetitive and tedious</a:t>
            </a:r>
          </a:p>
          <a:p>
            <a:pPr lvl="1"/>
            <a:r>
              <a:rPr lang="en-US" dirty="0" smtClean="0"/>
              <a:t>User effort is proportional to program length</a:t>
            </a:r>
          </a:p>
          <a:p>
            <a:pPr marL="514350" indent="-514350">
              <a:buFont typeface="+mj-lt"/>
              <a:buAutoNum type="arabicPeriod"/>
            </a:pPr>
            <a:r>
              <a:rPr lang="en-US" dirty="0" smtClean="0"/>
              <a:t>Requires good knowledge about data transformation</a:t>
            </a:r>
          </a:p>
          <a:p>
            <a:pPr marL="514350" indent="-51435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7D90CF49-B821-9548-BD4D-FE3C82A57277}" type="slidenum">
              <a:rPr lang="en-US" smtClean="0"/>
              <a:t>7</a:t>
            </a:fld>
            <a:endParaRPr lang="en-US"/>
          </a:p>
        </p:txBody>
      </p:sp>
    </p:spTree>
    <p:extLst>
      <p:ext uri="{BB962C8B-B14F-4D97-AF65-F5344CB8AC3E}">
        <p14:creationId xmlns:p14="http://schemas.microsoft.com/office/powerpoint/2010/main" val="9410348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Proposal</a:t>
            </a:r>
            <a:endParaRPr lang="en-US" dirty="0"/>
          </a:p>
        </p:txBody>
      </p:sp>
      <p:sp>
        <p:nvSpPr>
          <p:cNvPr id="3" name="Content Placeholder 2"/>
          <p:cNvSpPr>
            <a:spLocks noGrp="1"/>
          </p:cNvSpPr>
          <p:nvPr>
            <p:ph idx="1"/>
          </p:nvPr>
        </p:nvSpPr>
        <p:spPr>
          <a:xfrm>
            <a:off x="838199" y="1825625"/>
            <a:ext cx="10860741" cy="4351338"/>
          </a:xfrm>
        </p:spPr>
        <p:txBody>
          <a:bodyPr/>
          <a:lstStyle/>
          <a:p>
            <a:r>
              <a:rPr lang="en-US" dirty="0" smtClean="0"/>
              <a:t>Data Transformation through Programming-By-Example (PBE)</a:t>
            </a:r>
          </a:p>
          <a:p>
            <a:pPr lvl="1"/>
            <a:r>
              <a:rPr lang="en-US" dirty="0"/>
              <a:t>U</a:t>
            </a:r>
            <a:r>
              <a:rPr lang="en-US" dirty="0" smtClean="0"/>
              <a:t>ser provides </a:t>
            </a:r>
            <a:r>
              <a:rPr lang="en-US" dirty="0" smtClean="0">
                <a:solidFill>
                  <a:srgbClr val="FF0000"/>
                </a:solidFill>
              </a:rPr>
              <a:t>input-output examples</a:t>
            </a:r>
            <a:r>
              <a:rPr lang="en-US" dirty="0" smtClean="0"/>
              <a:t> rather than selecting the correct operations</a:t>
            </a:r>
          </a:p>
          <a:p>
            <a:r>
              <a:rPr lang="en-US" dirty="0" smtClean="0"/>
              <a:t>Previous data transformation PBE work by </a:t>
            </a:r>
            <a:r>
              <a:rPr lang="en-US" dirty="0" err="1" smtClean="0"/>
              <a:t>Gulwani</a:t>
            </a:r>
            <a:r>
              <a:rPr lang="en-US" dirty="0" smtClean="0"/>
              <a:t> et. al.</a:t>
            </a:r>
          </a:p>
          <a:p>
            <a:pPr lvl="1"/>
            <a:r>
              <a:rPr lang="en-US" dirty="0" err="1" smtClean="0"/>
              <a:t>FlashFill</a:t>
            </a:r>
            <a:r>
              <a:rPr lang="en-US" dirty="0" smtClean="0"/>
              <a:t> [</a:t>
            </a:r>
            <a:r>
              <a:rPr lang="en-US" dirty="0" err="1" smtClean="0"/>
              <a:t>Gulwani</a:t>
            </a:r>
            <a:r>
              <a:rPr lang="en-US" dirty="0" smtClean="0"/>
              <a:t> 2011], </a:t>
            </a:r>
            <a:r>
              <a:rPr lang="en-US" dirty="0" err="1"/>
              <a:t>FlashRelate</a:t>
            </a:r>
            <a:r>
              <a:rPr lang="en-US" dirty="0"/>
              <a:t> </a:t>
            </a:r>
            <a:r>
              <a:rPr lang="en-US" dirty="0" smtClean="0"/>
              <a:t>[</a:t>
            </a:r>
            <a:r>
              <a:rPr lang="en-US" dirty="0" err="1" smtClean="0"/>
              <a:t>Barowy</a:t>
            </a:r>
            <a:r>
              <a:rPr lang="en-US" dirty="0" smtClean="0"/>
              <a:t> et. al. 2015], </a:t>
            </a:r>
            <a:r>
              <a:rPr lang="en-US" dirty="0" err="1" smtClean="0"/>
              <a:t>ProgFromEx</a:t>
            </a:r>
            <a:r>
              <a:rPr lang="en-US" dirty="0" smtClean="0"/>
              <a:t> </a:t>
            </a:r>
            <a:r>
              <a:rPr lang="en-US" dirty="0"/>
              <a:t>[</a:t>
            </a:r>
            <a:r>
              <a:rPr lang="en-US" dirty="0" smtClean="0"/>
              <a:t>Harris, </a:t>
            </a:r>
            <a:r>
              <a:rPr lang="en-US" dirty="0" err="1" smtClean="0"/>
              <a:t>Gulwani</a:t>
            </a:r>
            <a:r>
              <a:rPr lang="en-US" dirty="0" smtClean="0"/>
              <a:t> 2011]</a:t>
            </a:r>
          </a:p>
          <a:p>
            <a:pPr lvl="1"/>
            <a:endParaRPr lang="en-US" dirty="0"/>
          </a:p>
        </p:txBody>
      </p:sp>
      <p:sp>
        <p:nvSpPr>
          <p:cNvPr id="4" name="Slide Number Placeholder 3"/>
          <p:cNvSpPr>
            <a:spLocks noGrp="1"/>
          </p:cNvSpPr>
          <p:nvPr>
            <p:ph type="sldNum" sz="quarter" idx="12"/>
          </p:nvPr>
        </p:nvSpPr>
        <p:spPr/>
        <p:txBody>
          <a:bodyPr/>
          <a:lstStyle/>
          <a:p>
            <a:fld id="{7D90CF49-B821-9548-BD4D-FE3C82A57277}" type="slidenum">
              <a:rPr lang="en-US" smtClean="0"/>
              <a:t>8</a:t>
            </a:fld>
            <a:endParaRPr lang="en-US"/>
          </a:p>
        </p:txBody>
      </p:sp>
    </p:spTree>
    <p:extLst>
      <p:ext uri="{BB962C8B-B14F-4D97-AF65-F5344CB8AC3E}">
        <p14:creationId xmlns:p14="http://schemas.microsoft.com/office/powerpoint/2010/main" val="8157615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solidFill>
                  <a:schemeClr val="bg2">
                    <a:lumMod val="75000"/>
                  </a:schemeClr>
                </a:solidFill>
              </a:rPr>
              <a:t>Introduction</a:t>
            </a:r>
          </a:p>
          <a:p>
            <a:r>
              <a:rPr lang="en-US" dirty="0" smtClean="0">
                <a:solidFill>
                  <a:srgbClr val="FF0000"/>
                </a:solidFill>
              </a:rPr>
              <a:t>Problem Definition</a:t>
            </a:r>
          </a:p>
          <a:p>
            <a:r>
              <a:rPr lang="en-US" dirty="0" smtClean="0"/>
              <a:t>Our Solution</a:t>
            </a:r>
          </a:p>
          <a:p>
            <a:pPr lvl="1"/>
            <a:r>
              <a:rPr lang="en-US" dirty="0"/>
              <a:t>Program Synthesis as a </a:t>
            </a:r>
            <a:r>
              <a:rPr lang="en-US" dirty="0" smtClean="0"/>
              <a:t>Search Problem</a:t>
            </a:r>
            <a:endParaRPr lang="en-US" dirty="0"/>
          </a:p>
          <a:p>
            <a:pPr lvl="1"/>
            <a:r>
              <a:rPr lang="en-US" dirty="0"/>
              <a:t>A New Heuristic: Table Edit Distance + batching</a:t>
            </a:r>
          </a:p>
          <a:p>
            <a:r>
              <a:rPr lang="en-US" dirty="0" smtClean="0"/>
              <a:t>Experiments</a:t>
            </a:r>
          </a:p>
          <a:p>
            <a:r>
              <a:rPr lang="en-US" dirty="0" smtClean="0"/>
              <a:t>Conclusion</a:t>
            </a:r>
            <a:endParaRPr lang="en-US" dirty="0"/>
          </a:p>
        </p:txBody>
      </p:sp>
      <p:sp>
        <p:nvSpPr>
          <p:cNvPr id="4" name="Slide Number Placeholder 3"/>
          <p:cNvSpPr>
            <a:spLocks noGrp="1"/>
          </p:cNvSpPr>
          <p:nvPr>
            <p:ph type="sldNum" sz="quarter" idx="12"/>
          </p:nvPr>
        </p:nvSpPr>
        <p:spPr/>
        <p:txBody>
          <a:bodyPr/>
          <a:lstStyle/>
          <a:p>
            <a:fld id="{7D90CF49-B821-9548-BD4D-FE3C82A57277}" type="slidenum">
              <a:rPr lang="en-US" smtClean="0"/>
              <a:t>9</a:t>
            </a:fld>
            <a:endParaRPr lang="en-US"/>
          </a:p>
        </p:txBody>
      </p:sp>
    </p:spTree>
    <p:extLst>
      <p:ext uri="{BB962C8B-B14F-4D97-AF65-F5344CB8AC3E}">
        <p14:creationId xmlns:p14="http://schemas.microsoft.com/office/powerpoint/2010/main" val="11392765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29296</TotalTime>
  <Words>4031</Words>
  <Application>Microsoft Macintosh PowerPoint</Application>
  <PresentationFormat>Widescreen</PresentationFormat>
  <Paragraphs>724</Paragraphs>
  <Slides>50</Slides>
  <Notes>43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50</vt:i4>
      </vt:variant>
    </vt:vector>
  </HeadingPairs>
  <TitlesOfParts>
    <vt:vector size="62" baseType="lpstr">
      <vt:lpstr>Al Tarikh</vt:lpstr>
      <vt:lpstr>Calibri</vt:lpstr>
      <vt:lpstr>Calibri Light</vt:lpstr>
      <vt:lpstr>Cambria Math</vt:lpstr>
      <vt:lpstr>Courier</vt:lpstr>
      <vt:lpstr>Courier New</vt:lpstr>
      <vt:lpstr>DengXian</vt:lpstr>
      <vt:lpstr>DengXian Light</vt:lpstr>
      <vt:lpstr>HanziPen SC</vt:lpstr>
      <vt:lpstr>Mangal</vt:lpstr>
      <vt:lpstr>Arial</vt:lpstr>
      <vt:lpstr>Office Theme</vt:lpstr>
      <vt:lpstr>FOOFAH: Transforming Data by Example</vt:lpstr>
      <vt:lpstr>Unstructured Data is Unusable Until It is Transformed</vt:lpstr>
      <vt:lpstr>Traditional Data Transformation is Expensive</vt:lpstr>
      <vt:lpstr>Traditional Data Transformation is Expensive</vt:lpstr>
      <vt:lpstr>Data Wrangler</vt:lpstr>
      <vt:lpstr>Programming-By-Demonstration(PBD)  Model</vt:lpstr>
      <vt:lpstr>Usability Issues with Programming-By-Demonstration Data Transformation</vt:lpstr>
      <vt:lpstr>Our Proposal</vt:lpstr>
      <vt:lpstr>Outline</vt:lpstr>
      <vt:lpstr>Expected PBE Interaction Model</vt:lpstr>
      <vt:lpstr>User Input</vt:lpstr>
      <vt:lpstr>Sample Input-output Example</vt:lpstr>
      <vt:lpstr>System Output</vt:lpstr>
      <vt:lpstr>Problem to Solve</vt:lpstr>
      <vt:lpstr>Raw Data</vt:lpstr>
      <vt:lpstr>Desired Transformations</vt:lpstr>
      <vt:lpstr>Outline</vt:lpstr>
      <vt:lpstr>Program Synthesis as a Search Problem</vt:lpstr>
      <vt:lpstr>Program Synthesis as a Search Problem</vt:lpstr>
      <vt:lpstr>Program Synthesis as a Search Problem</vt:lpstr>
      <vt:lpstr>Program Synthesis as a Search Problem</vt:lpstr>
      <vt:lpstr>A* Search</vt:lpstr>
      <vt:lpstr>Applying A* Search Algorithm in Our Problem</vt:lpstr>
      <vt:lpstr>Requirements for Heuristic</vt:lpstr>
      <vt:lpstr>Possible Heuristics and Why They Are Bad</vt:lpstr>
      <vt:lpstr>Possible Heuristics and Why They Are Bad</vt:lpstr>
      <vt:lpstr>Possible Heuristics and Why They Are Bad</vt:lpstr>
      <vt:lpstr>Outline</vt:lpstr>
      <vt:lpstr>Observation about Data Transformation Ops</vt:lpstr>
      <vt:lpstr>Cell-level operators</vt:lpstr>
      <vt:lpstr>Example: Split operation</vt:lpstr>
      <vt:lpstr>Cell-level heuristic: Table Edit Distance</vt:lpstr>
      <vt:lpstr>Current Cell-level Heuristic Is</vt:lpstr>
      <vt:lpstr>Observation about data transformation operators</vt:lpstr>
      <vt:lpstr>Our Solution: Table Edit Distance Batch</vt:lpstr>
      <vt:lpstr>Outline</vt:lpstr>
      <vt:lpstr>Claims</vt:lpstr>
      <vt:lpstr>Test Settings</vt:lpstr>
      <vt:lpstr>Test Approach: lazy approach [Harris, Gulwani 2011]</vt:lpstr>
      <vt:lpstr>Foofah Handles Most Transformation Tasks</vt:lpstr>
      <vt:lpstr>Foofah Requires Few Inputs</vt:lpstr>
      <vt:lpstr>Foofah is Efficient</vt:lpstr>
      <vt:lpstr>Foofah Saves More User Effort than Wrangler</vt:lpstr>
      <vt:lpstr>Conclusion and Future Work </vt:lpstr>
      <vt:lpstr>Thanks to prior works and, of course, you!</vt:lpstr>
      <vt:lpstr>PowerPoint Presentation</vt:lpstr>
      <vt:lpstr>Table Edit Distance Batch</vt:lpstr>
      <vt:lpstr>Experiments on Competing Algorithms</vt:lpstr>
      <vt:lpstr>Pruning Rules</vt:lpstr>
      <vt:lpstr>Experiments on Adding New Operators</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FOOFAH: Transforming Data by Example</dc:title>
  <dc:creator>Microsoft Office User</dc:creator>
  <cp:lastModifiedBy>Microsoft Office User</cp:lastModifiedBy>
  <cp:revision>510</cp:revision>
  <dcterms:created xsi:type="dcterms:W3CDTF">2017-04-06T17:40:58Z</dcterms:created>
  <dcterms:modified xsi:type="dcterms:W3CDTF">2017-05-17T15:37:38Z</dcterms:modified>
</cp:coreProperties>
</file>