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68" r:id="rId1"/>
  </p:sldMasterIdLst>
  <p:notesMasterIdLst>
    <p:notesMasterId r:id="rId36"/>
  </p:notesMasterIdLst>
  <p:handoutMasterIdLst>
    <p:handoutMasterId r:id="rId37"/>
  </p:handoutMasterIdLst>
  <p:sldIdLst>
    <p:sldId id="256" r:id="rId2"/>
    <p:sldId id="257" r:id="rId3"/>
    <p:sldId id="268" r:id="rId4"/>
    <p:sldId id="301" r:id="rId5"/>
    <p:sldId id="303" r:id="rId6"/>
    <p:sldId id="304" r:id="rId7"/>
    <p:sldId id="306" r:id="rId8"/>
    <p:sldId id="307" r:id="rId9"/>
    <p:sldId id="314" r:id="rId10"/>
    <p:sldId id="308" r:id="rId11"/>
    <p:sldId id="288" r:id="rId12"/>
    <p:sldId id="291" r:id="rId13"/>
    <p:sldId id="264" r:id="rId14"/>
    <p:sldId id="309" r:id="rId15"/>
    <p:sldId id="310" r:id="rId16"/>
    <p:sldId id="311" r:id="rId17"/>
    <p:sldId id="312" r:id="rId18"/>
    <p:sldId id="262" r:id="rId19"/>
    <p:sldId id="313" r:id="rId20"/>
    <p:sldId id="277" r:id="rId21"/>
    <p:sldId id="280" r:id="rId22"/>
    <p:sldId id="276" r:id="rId23"/>
    <p:sldId id="263" r:id="rId24"/>
    <p:sldId id="272" r:id="rId25"/>
    <p:sldId id="273" r:id="rId26"/>
    <p:sldId id="274" r:id="rId27"/>
    <p:sldId id="315" r:id="rId28"/>
    <p:sldId id="316" r:id="rId29"/>
    <p:sldId id="317" r:id="rId30"/>
    <p:sldId id="275" r:id="rId31"/>
    <p:sldId id="265" r:id="rId32"/>
    <p:sldId id="284" r:id="rId33"/>
    <p:sldId id="258" r:id="rId34"/>
    <p:sldId id="285" r:id="rId35"/>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7E79"/>
    <a:srgbClr val="D5FC79"/>
    <a:srgbClr val="FFFD78"/>
    <a:srgbClr val="008F00"/>
    <a:srgbClr val="FFFFFF"/>
    <a:srgbClr val="000000"/>
    <a:srgbClr val="00FA00"/>
    <a:srgbClr val="929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854" autoAdjust="0"/>
    <p:restoredTop sz="93675"/>
  </p:normalViewPr>
  <p:slideViewPr>
    <p:cSldViewPr>
      <p:cViewPr varScale="1">
        <p:scale>
          <a:sx n="120" d="100"/>
          <a:sy n="120" d="100"/>
        </p:scale>
        <p:origin x="1960" y="184"/>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PBE</c:v>
                </c:pt>
              </c:strCache>
            </c:strRef>
          </c:tx>
          <c:spPr>
            <a:solidFill>
              <a:schemeClr val="accent1"/>
            </a:solidFill>
            <a:ln>
              <a:noFill/>
            </a:ln>
            <a:effectLst/>
          </c:spPr>
          <c:invertIfNegative val="0"/>
          <c:cat>
            <c:numRef>
              <c:f>Sheet1!$A$2:$A$4</c:f>
              <c:numCache>
                <c:formatCode>General</c:formatCode>
                <c:ptCount val="3"/>
                <c:pt idx="0">
                  <c:v>1</c:v>
                </c:pt>
                <c:pt idx="1">
                  <c:v>2</c:v>
                </c:pt>
                <c:pt idx="2">
                  <c:v>3</c:v>
                </c:pt>
              </c:numCache>
            </c:numRef>
          </c:cat>
          <c:val>
            <c:numRef>
              <c:f>Sheet1!$B$2:$B$4</c:f>
              <c:numCache>
                <c:formatCode>General</c:formatCode>
                <c:ptCount val="3"/>
                <c:pt idx="0">
                  <c:v>293</c:v>
                </c:pt>
                <c:pt idx="1">
                  <c:v>270</c:v>
                </c:pt>
                <c:pt idx="2">
                  <c:v>738</c:v>
                </c:pt>
              </c:numCache>
            </c:numRef>
          </c:val>
          <c:extLst>
            <c:ext xmlns:c16="http://schemas.microsoft.com/office/drawing/2014/chart" uri="{C3380CC4-5D6E-409C-BE32-E72D297353CC}">
              <c16:uniqueId val="{00000000-988B-9B4B-8DB9-353800055C79}"/>
            </c:ext>
          </c:extLst>
        </c:ser>
        <c:ser>
          <c:idx val="1"/>
          <c:order val="1"/>
          <c:tx>
            <c:strRef>
              <c:f>Sheet1!$C$1</c:f>
              <c:strCache>
                <c:ptCount val="1"/>
                <c:pt idx="0">
                  <c:v>Disjunctive</c:v>
                </c:pt>
              </c:strCache>
            </c:strRef>
          </c:tx>
          <c:spPr>
            <a:solidFill>
              <a:schemeClr val="accent2"/>
            </a:solidFill>
            <a:ln>
              <a:noFill/>
            </a:ln>
            <a:effectLst/>
          </c:spPr>
          <c:invertIfNegative val="0"/>
          <c:cat>
            <c:numRef>
              <c:f>Sheet1!$A$2:$A$4</c:f>
              <c:numCache>
                <c:formatCode>General</c:formatCode>
                <c:ptCount val="3"/>
                <c:pt idx="0">
                  <c:v>1</c:v>
                </c:pt>
                <c:pt idx="1">
                  <c:v>2</c:v>
                </c:pt>
                <c:pt idx="2">
                  <c:v>3</c:v>
                </c:pt>
              </c:numCache>
            </c:numRef>
          </c:cat>
          <c:val>
            <c:numRef>
              <c:f>Sheet1!$C$2:$C$4</c:f>
              <c:numCache>
                <c:formatCode>General</c:formatCode>
                <c:ptCount val="3"/>
                <c:pt idx="0">
                  <c:v>367</c:v>
                </c:pt>
                <c:pt idx="1">
                  <c:v>329</c:v>
                </c:pt>
                <c:pt idx="2">
                  <c:v>1434</c:v>
                </c:pt>
              </c:numCache>
            </c:numRef>
          </c:val>
          <c:extLst>
            <c:ext xmlns:c16="http://schemas.microsoft.com/office/drawing/2014/chart" uri="{C3380CC4-5D6E-409C-BE32-E72D297353CC}">
              <c16:uniqueId val="{00000001-988B-9B4B-8DB9-353800055C79}"/>
            </c:ext>
          </c:extLst>
        </c:ser>
        <c:ser>
          <c:idx val="2"/>
          <c:order val="2"/>
          <c:tx>
            <c:strRef>
              <c:f>Sheet1!$D$1</c:f>
              <c:strCache>
                <c:ptCount val="1"/>
                <c:pt idx="0">
                  <c:v>Incomplete</c:v>
                </c:pt>
              </c:strCache>
            </c:strRef>
          </c:tx>
          <c:spPr>
            <a:solidFill>
              <a:schemeClr val="accent3"/>
            </a:solidFill>
            <a:ln>
              <a:noFill/>
            </a:ln>
            <a:effectLst/>
          </c:spPr>
          <c:invertIfNegative val="0"/>
          <c:cat>
            <c:numRef>
              <c:f>Sheet1!$A$2:$A$4</c:f>
              <c:numCache>
                <c:formatCode>General</c:formatCode>
                <c:ptCount val="3"/>
                <c:pt idx="0">
                  <c:v>1</c:v>
                </c:pt>
                <c:pt idx="1">
                  <c:v>2</c:v>
                </c:pt>
                <c:pt idx="2">
                  <c:v>3</c:v>
                </c:pt>
              </c:numCache>
            </c:numRef>
          </c:cat>
          <c:val>
            <c:numRef>
              <c:f>Sheet1!$D$2:$D$4</c:f>
              <c:numCache>
                <c:formatCode>General</c:formatCode>
                <c:ptCount val="3"/>
                <c:pt idx="0">
                  <c:v>299</c:v>
                </c:pt>
                <c:pt idx="1">
                  <c:v>353</c:v>
                </c:pt>
                <c:pt idx="2">
                  <c:v>5670</c:v>
                </c:pt>
              </c:numCache>
            </c:numRef>
          </c:val>
          <c:extLst>
            <c:ext xmlns:c16="http://schemas.microsoft.com/office/drawing/2014/chart" uri="{C3380CC4-5D6E-409C-BE32-E72D297353CC}">
              <c16:uniqueId val="{00000002-988B-9B4B-8DB9-353800055C79}"/>
            </c:ext>
          </c:extLst>
        </c:ser>
        <c:ser>
          <c:idx val="3"/>
          <c:order val="3"/>
          <c:tx>
            <c:strRef>
              <c:f>Sheet1!$E$1</c:f>
              <c:strCache>
                <c:ptCount val="1"/>
                <c:pt idx="0">
                  <c:v>Metadata</c:v>
                </c:pt>
              </c:strCache>
            </c:strRef>
          </c:tx>
          <c:spPr>
            <a:solidFill>
              <a:schemeClr val="accent4"/>
            </a:solidFill>
            <a:ln>
              <a:noFill/>
            </a:ln>
            <a:effectLst/>
          </c:spPr>
          <c:invertIfNegative val="0"/>
          <c:cat>
            <c:numRef>
              <c:f>Sheet1!$A$2:$A$4</c:f>
              <c:numCache>
                <c:formatCode>General</c:formatCode>
                <c:ptCount val="3"/>
                <c:pt idx="0">
                  <c:v>1</c:v>
                </c:pt>
                <c:pt idx="1">
                  <c:v>2</c:v>
                </c:pt>
                <c:pt idx="2">
                  <c:v>3</c:v>
                </c:pt>
              </c:numCache>
            </c:numRef>
          </c:cat>
          <c:val>
            <c:numRef>
              <c:f>Sheet1!$E$2:$E$4</c:f>
              <c:numCache>
                <c:formatCode>General</c:formatCode>
                <c:ptCount val="3"/>
                <c:pt idx="0">
                  <c:v>164</c:v>
                </c:pt>
                <c:pt idx="1">
                  <c:v>218</c:v>
                </c:pt>
                <c:pt idx="2">
                  <c:v>5908</c:v>
                </c:pt>
              </c:numCache>
            </c:numRef>
          </c:val>
          <c:extLst>
            <c:ext xmlns:c16="http://schemas.microsoft.com/office/drawing/2014/chart" uri="{C3380CC4-5D6E-409C-BE32-E72D297353CC}">
              <c16:uniqueId val="{00000003-988B-9B4B-8DB9-353800055C79}"/>
            </c:ext>
          </c:extLst>
        </c:ser>
        <c:dLbls>
          <c:showLegendKey val="0"/>
          <c:showVal val="0"/>
          <c:showCatName val="0"/>
          <c:showSerName val="0"/>
          <c:showPercent val="0"/>
          <c:showBubbleSize val="0"/>
        </c:dLbls>
        <c:gapWidth val="300"/>
        <c:axId val="234487343"/>
        <c:axId val="304798207"/>
      </c:barChart>
      <c:catAx>
        <c:axId val="234487343"/>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dirty="0"/>
                  <a:t>Length of joins</a:t>
                </a:r>
              </a:p>
            </c:rich>
          </c:tx>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04798207"/>
        <c:crosses val="autoZero"/>
        <c:auto val="1"/>
        <c:lblAlgn val="ctr"/>
        <c:lblOffset val="100"/>
        <c:noMultiLvlLbl val="0"/>
      </c:catAx>
      <c:valAx>
        <c:axId val="304798207"/>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dirty="0"/>
                  <a:t>Completion</a:t>
                </a:r>
                <a:r>
                  <a:rPr lang="en-US" baseline="0" dirty="0"/>
                  <a:t> Time (</a:t>
                </a:r>
                <a:r>
                  <a:rPr lang="en-US" baseline="0" dirty="0" err="1"/>
                  <a:t>ms</a:t>
                </a:r>
                <a:r>
                  <a:rPr lang="en-US" baseline="0" dirty="0"/>
                  <a:t>)</a:t>
                </a:r>
                <a:endParaRPr lang="en-US" dirty="0"/>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34487343"/>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E5E034A5-6E31-41C4-A805-6C46F202D39A}" type="datetimeFigureOut">
              <a:rPr lang="en-US" smtClean="0"/>
              <a:t>6/9/18</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EE7E4A24-5EE1-4E1D-BD93-E5CDA2DECAC1}" type="slidenum">
              <a:rPr lang="en-US" smtClean="0"/>
              <a:t>‹#›</a:t>
            </a:fld>
            <a:endParaRPr lang="en-US"/>
          </a:p>
        </p:txBody>
      </p:sp>
    </p:spTree>
    <p:extLst>
      <p:ext uri="{BB962C8B-B14F-4D97-AF65-F5344CB8AC3E}">
        <p14:creationId xmlns:p14="http://schemas.microsoft.com/office/powerpoint/2010/main" val="14908209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8C7968E4-C29E-E142-9173-708CF505808D}" type="datetimeFigureOut">
              <a:rPr lang="en-US" smtClean="0"/>
              <a:t>6/9/18</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E740798B-8094-344C-8BE8-5289BD28CC8D}" type="slidenum">
              <a:rPr lang="en-US" smtClean="0"/>
              <a:t>‹#›</a:t>
            </a:fld>
            <a:endParaRPr lang="en-US"/>
          </a:p>
        </p:txBody>
      </p:sp>
    </p:spTree>
    <p:extLst>
      <p:ext uri="{BB962C8B-B14F-4D97-AF65-F5344CB8AC3E}">
        <p14:creationId xmlns:p14="http://schemas.microsoft.com/office/powerpoint/2010/main" val="30060790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 </a:t>
            </a:r>
          </a:p>
        </p:txBody>
      </p:sp>
      <p:sp>
        <p:nvSpPr>
          <p:cNvPr id="4" name="Slide Number Placeholder 3"/>
          <p:cNvSpPr>
            <a:spLocks noGrp="1"/>
          </p:cNvSpPr>
          <p:nvPr>
            <p:ph type="sldNum" sz="quarter" idx="10"/>
          </p:nvPr>
        </p:nvSpPr>
        <p:spPr/>
        <p:txBody>
          <a:bodyPr/>
          <a:lstStyle/>
          <a:p>
            <a:fld id="{E740798B-8094-344C-8BE8-5289BD28CC8D}" type="slidenum">
              <a:rPr lang="en-US" smtClean="0"/>
              <a:t>1</a:t>
            </a:fld>
            <a:endParaRPr lang="en-US"/>
          </a:p>
        </p:txBody>
      </p:sp>
    </p:spTree>
    <p:extLst>
      <p:ext uri="{BB962C8B-B14F-4D97-AF65-F5344CB8AC3E}">
        <p14:creationId xmlns:p14="http://schemas.microsoft.com/office/powerpoint/2010/main" val="2522416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thought we finally got a good solution. But providing correct and complete samples is not as easy as it seems. </a:t>
            </a:r>
          </a:p>
        </p:txBody>
      </p:sp>
      <p:sp>
        <p:nvSpPr>
          <p:cNvPr id="4" name="Slide Number Placeholder 3"/>
          <p:cNvSpPr>
            <a:spLocks noGrp="1"/>
          </p:cNvSpPr>
          <p:nvPr>
            <p:ph type="sldNum" sz="quarter" idx="10"/>
          </p:nvPr>
        </p:nvSpPr>
        <p:spPr/>
        <p:txBody>
          <a:bodyPr/>
          <a:lstStyle/>
          <a:p>
            <a:fld id="{E740798B-8094-344C-8BE8-5289BD28CC8D}" type="slidenum">
              <a:rPr lang="en-US" smtClean="0"/>
              <a:t>11</a:t>
            </a:fld>
            <a:endParaRPr lang="en-US"/>
          </a:p>
        </p:txBody>
      </p:sp>
    </p:spTree>
    <p:extLst>
      <p:ext uri="{BB962C8B-B14F-4D97-AF65-F5344CB8AC3E}">
        <p14:creationId xmlns:p14="http://schemas.microsoft.com/office/powerpoint/2010/main" val="31201615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might be difficult for most people to memorize where the lake is or the area of a lake.</a:t>
            </a:r>
          </a:p>
        </p:txBody>
      </p:sp>
      <p:sp>
        <p:nvSpPr>
          <p:cNvPr id="4" name="Slide Number Placeholder 3"/>
          <p:cNvSpPr>
            <a:spLocks noGrp="1"/>
          </p:cNvSpPr>
          <p:nvPr>
            <p:ph type="sldNum" sz="quarter" idx="10"/>
          </p:nvPr>
        </p:nvSpPr>
        <p:spPr/>
        <p:txBody>
          <a:bodyPr/>
          <a:lstStyle/>
          <a:p>
            <a:fld id="{E740798B-8094-344C-8BE8-5289BD28CC8D}" type="slidenum">
              <a:rPr lang="en-US" smtClean="0"/>
              <a:t>12</a:t>
            </a:fld>
            <a:endParaRPr lang="en-US"/>
          </a:p>
        </p:txBody>
      </p:sp>
    </p:spTree>
    <p:extLst>
      <p:ext uri="{BB962C8B-B14F-4D97-AF65-F5344CB8AC3E}">
        <p14:creationId xmlns:p14="http://schemas.microsoft.com/office/powerpoint/2010/main" val="15313665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Bi</a:t>
            </a:r>
          </a:p>
        </p:txBody>
      </p:sp>
      <p:sp>
        <p:nvSpPr>
          <p:cNvPr id="4" name="Slide Number Placeholder 3"/>
          <p:cNvSpPr>
            <a:spLocks noGrp="1"/>
          </p:cNvSpPr>
          <p:nvPr>
            <p:ph type="sldNum" sz="quarter" idx="10"/>
          </p:nvPr>
        </p:nvSpPr>
        <p:spPr/>
        <p:txBody>
          <a:bodyPr/>
          <a:lstStyle/>
          <a:p>
            <a:fld id="{E740798B-8094-344C-8BE8-5289BD28CC8D}" type="slidenum">
              <a:rPr lang="en-US" smtClean="0"/>
              <a:t>14</a:t>
            </a:fld>
            <a:endParaRPr lang="en-US"/>
          </a:p>
        </p:txBody>
      </p:sp>
    </p:spTree>
    <p:extLst>
      <p:ext uri="{BB962C8B-B14F-4D97-AF65-F5344CB8AC3E}">
        <p14:creationId xmlns:p14="http://schemas.microsoft.com/office/powerpoint/2010/main" val="37025195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40798B-8094-344C-8BE8-5289BD28CC8D}" type="slidenum">
              <a:rPr lang="en-US" smtClean="0"/>
              <a:t>21</a:t>
            </a:fld>
            <a:endParaRPr lang="en-US"/>
          </a:p>
        </p:txBody>
      </p:sp>
    </p:spTree>
    <p:extLst>
      <p:ext uri="{BB962C8B-B14F-4D97-AF65-F5344CB8AC3E}">
        <p14:creationId xmlns:p14="http://schemas.microsoft.com/office/powerpoint/2010/main" val="37023503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Hans" dirty="0"/>
              <a:t>Mention that in the future we will show declarative schema mapping queries are easier to provide for the user</a:t>
            </a:r>
          </a:p>
          <a:p>
            <a:endParaRPr lang="en-US" dirty="0"/>
          </a:p>
        </p:txBody>
      </p:sp>
      <p:sp>
        <p:nvSpPr>
          <p:cNvPr id="4" name="Slide Number Placeholder 3"/>
          <p:cNvSpPr>
            <a:spLocks noGrp="1"/>
          </p:cNvSpPr>
          <p:nvPr>
            <p:ph type="sldNum" sz="quarter" idx="10"/>
          </p:nvPr>
        </p:nvSpPr>
        <p:spPr/>
        <p:txBody>
          <a:bodyPr/>
          <a:lstStyle/>
          <a:p>
            <a:fld id="{E740798B-8094-344C-8BE8-5289BD28CC8D}" type="slidenum">
              <a:rPr lang="en-US" smtClean="0"/>
              <a:t>24</a:t>
            </a:fld>
            <a:endParaRPr lang="en-US"/>
          </a:p>
        </p:txBody>
      </p:sp>
    </p:spTree>
    <p:extLst>
      <p:ext uri="{BB962C8B-B14F-4D97-AF65-F5344CB8AC3E}">
        <p14:creationId xmlns:p14="http://schemas.microsoft.com/office/powerpoint/2010/main" val="26926974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question is how can we find the test queries?</a:t>
            </a:r>
          </a:p>
        </p:txBody>
      </p:sp>
      <p:sp>
        <p:nvSpPr>
          <p:cNvPr id="4" name="Slide Number Placeholder 3"/>
          <p:cNvSpPr>
            <a:spLocks noGrp="1"/>
          </p:cNvSpPr>
          <p:nvPr>
            <p:ph type="sldNum" sz="quarter" idx="10"/>
          </p:nvPr>
        </p:nvSpPr>
        <p:spPr/>
        <p:txBody>
          <a:bodyPr/>
          <a:lstStyle/>
          <a:p>
            <a:fld id="{E740798B-8094-344C-8BE8-5289BD28CC8D}" type="slidenum">
              <a:rPr lang="en-US" smtClean="0"/>
              <a:t>25</a:t>
            </a:fld>
            <a:endParaRPr lang="en-US"/>
          </a:p>
        </p:txBody>
      </p:sp>
    </p:spTree>
    <p:extLst>
      <p:ext uri="{BB962C8B-B14F-4D97-AF65-F5344CB8AC3E}">
        <p14:creationId xmlns:p14="http://schemas.microsoft.com/office/powerpoint/2010/main" val="40878571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takeaway points</a:t>
            </a:r>
          </a:p>
        </p:txBody>
      </p:sp>
      <p:sp>
        <p:nvSpPr>
          <p:cNvPr id="4" name="Slide Number Placeholder 3"/>
          <p:cNvSpPr>
            <a:spLocks noGrp="1"/>
          </p:cNvSpPr>
          <p:nvPr>
            <p:ph type="sldNum" sz="quarter" idx="10"/>
          </p:nvPr>
        </p:nvSpPr>
        <p:spPr/>
        <p:txBody>
          <a:bodyPr/>
          <a:lstStyle/>
          <a:p>
            <a:fld id="{E740798B-8094-344C-8BE8-5289BD28CC8D}" type="slidenum">
              <a:rPr lang="en-US" smtClean="0"/>
              <a:t>30</a:t>
            </a:fld>
            <a:endParaRPr lang="en-US"/>
          </a:p>
        </p:txBody>
      </p:sp>
    </p:spTree>
    <p:extLst>
      <p:ext uri="{BB962C8B-B14F-4D97-AF65-F5344CB8AC3E}">
        <p14:creationId xmlns:p14="http://schemas.microsoft.com/office/powerpoint/2010/main" val="10183607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Schema mappings are specifications relating multiple relations with different schemas</a:t>
            </a:r>
          </a:p>
        </p:txBody>
      </p:sp>
      <p:sp>
        <p:nvSpPr>
          <p:cNvPr id="4" name="Slide Number Placeholder 3"/>
          <p:cNvSpPr>
            <a:spLocks noGrp="1"/>
          </p:cNvSpPr>
          <p:nvPr>
            <p:ph type="sldNum" sz="quarter" idx="10"/>
          </p:nvPr>
        </p:nvSpPr>
        <p:spPr/>
        <p:txBody>
          <a:bodyPr/>
          <a:lstStyle/>
          <a:p>
            <a:fld id="{E740798B-8094-344C-8BE8-5289BD28CC8D}" type="slidenum">
              <a:rPr lang="en-US" smtClean="0"/>
              <a:t>2</a:t>
            </a:fld>
            <a:endParaRPr lang="en-US"/>
          </a:p>
        </p:txBody>
      </p:sp>
    </p:spTree>
    <p:extLst>
      <p:ext uri="{BB962C8B-B14F-4D97-AF65-F5344CB8AC3E}">
        <p14:creationId xmlns:p14="http://schemas.microsoft.com/office/powerpoint/2010/main" val="19749212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Hand-writing schema mappings can be very painful for two reasons: 1) analysts lack of proficiency in </a:t>
            </a:r>
            <a:r>
              <a:rPr lang="en-US" dirty="0" err="1"/>
              <a:t>sql</a:t>
            </a:r>
            <a:r>
              <a:rPr lang="en-US" dirty="0"/>
              <a:t> and 2) the databases themselves are too complex to understand</a:t>
            </a:r>
          </a:p>
        </p:txBody>
      </p:sp>
      <p:sp>
        <p:nvSpPr>
          <p:cNvPr id="4" name="Slide Number Placeholder 3"/>
          <p:cNvSpPr>
            <a:spLocks noGrp="1"/>
          </p:cNvSpPr>
          <p:nvPr>
            <p:ph type="sldNum" sz="quarter" idx="10"/>
          </p:nvPr>
        </p:nvSpPr>
        <p:spPr/>
        <p:txBody>
          <a:bodyPr/>
          <a:lstStyle/>
          <a:p>
            <a:fld id="{E740798B-8094-344C-8BE8-5289BD28CC8D}" type="slidenum">
              <a:rPr lang="en-US" smtClean="0"/>
              <a:t>4</a:t>
            </a:fld>
            <a:endParaRPr lang="en-US"/>
          </a:p>
        </p:txBody>
      </p:sp>
    </p:spTree>
    <p:extLst>
      <p:ext uri="{BB962C8B-B14F-4D97-AF65-F5344CB8AC3E}">
        <p14:creationId xmlns:p14="http://schemas.microsoft.com/office/powerpoint/2010/main" val="14735997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recent interview study about enterprise data analysts performed by Prof. Joe </a:t>
            </a:r>
            <a:r>
              <a:rPr lang="en-US" dirty="0" err="1"/>
              <a:t>Hellerstein</a:t>
            </a:r>
            <a:r>
              <a:rPr lang="en-US" dirty="0"/>
              <a:t> and his colleagues discovered a quite a few of senior data analysts still have other professionals write </a:t>
            </a:r>
            <a:r>
              <a:rPr lang="en-US" dirty="0" err="1"/>
              <a:t>sql</a:t>
            </a:r>
            <a:r>
              <a:rPr lang="en-US" dirty="0"/>
              <a:t> queries for them due to lack of </a:t>
            </a:r>
            <a:r>
              <a:rPr lang="en-US" dirty="0" err="1"/>
              <a:t>sql</a:t>
            </a:r>
            <a:r>
              <a:rPr lang="en-US" dirty="0"/>
              <a:t> proficiency. Some of the other analysts who write </a:t>
            </a:r>
            <a:r>
              <a:rPr lang="en-US" dirty="0" err="1"/>
              <a:t>sql</a:t>
            </a:r>
            <a:r>
              <a:rPr lang="en-US" dirty="0"/>
              <a:t> by themselves only write simple ones.</a:t>
            </a:r>
          </a:p>
        </p:txBody>
      </p:sp>
      <p:sp>
        <p:nvSpPr>
          <p:cNvPr id="4" name="Slide Number Placeholder 3"/>
          <p:cNvSpPr>
            <a:spLocks noGrp="1"/>
          </p:cNvSpPr>
          <p:nvPr>
            <p:ph type="sldNum" sz="quarter" idx="10"/>
          </p:nvPr>
        </p:nvSpPr>
        <p:spPr/>
        <p:txBody>
          <a:bodyPr/>
          <a:lstStyle/>
          <a:p>
            <a:fld id="{E740798B-8094-344C-8BE8-5289BD28CC8D}" type="slidenum">
              <a:rPr lang="en-US" smtClean="0"/>
              <a:t>5</a:t>
            </a:fld>
            <a:endParaRPr lang="en-US"/>
          </a:p>
        </p:txBody>
      </p:sp>
    </p:spTree>
    <p:extLst>
      <p:ext uri="{BB962C8B-B14F-4D97-AF65-F5344CB8AC3E}">
        <p14:creationId xmlns:p14="http://schemas.microsoft.com/office/powerpoint/2010/main" val="37712621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Unlike the toy examples we learned from the database class, the databases in the real world are in fact much more complex. And even SQL experts often need to be taught to understand the database schemas. </a:t>
            </a:r>
          </a:p>
        </p:txBody>
      </p:sp>
      <p:sp>
        <p:nvSpPr>
          <p:cNvPr id="4" name="Slide Number Placeholder 3"/>
          <p:cNvSpPr>
            <a:spLocks noGrp="1"/>
          </p:cNvSpPr>
          <p:nvPr>
            <p:ph type="sldNum" sz="quarter" idx="10"/>
          </p:nvPr>
        </p:nvSpPr>
        <p:spPr/>
        <p:txBody>
          <a:bodyPr/>
          <a:lstStyle/>
          <a:p>
            <a:fld id="{E740798B-8094-344C-8BE8-5289BD28CC8D}" type="slidenum">
              <a:rPr lang="en-US" smtClean="0"/>
              <a:t>6</a:t>
            </a:fld>
            <a:endParaRPr lang="en-US"/>
          </a:p>
        </p:txBody>
      </p:sp>
    </p:spTree>
    <p:extLst>
      <p:ext uri="{BB962C8B-B14F-4D97-AF65-F5344CB8AC3E}">
        <p14:creationId xmlns:p14="http://schemas.microsoft.com/office/powerpoint/2010/main" val="8053602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Therefore, instead of hand writing schema mappings. Ideas have been proposed to synthesize schema mappings automatically. Such researches can be categorized into two groups: match-driven schema mapping, sample-driven schema mapping.</a:t>
            </a:r>
          </a:p>
        </p:txBody>
      </p:sp>
      <p:sp>
        <p:nvSpPr>
          <p:cNvPr id="4" name="Slide Number Placeholder 3"/>
          <p:cNvSpPr>
            <a:spLocks noGrp="1"/>
          </p:cNvSpPr>
          <p:nvPr>
            <p:ph type="sldNum" sz="quarter" idx="10"/>
          </p:nvPr>
        </p:nvSpPr>
        <p:spPr/>
        <p:txBody>
          <a:bodyPr/>
          <a:lstStyle/>
          <a:p>
            <a:fld id="{E740798B-8094-344C-8BE8-5289BD28CC8D}" type="slidenum">
              <a:rPr lang="en-US" smtClean="0"/>
              <a:t>7</a:t>
            </a:fld>
            <a:endParaRPr lang="en-US"/>
          </a:p>
        </p:txBody>
      </p:sp>
    </p:spTree>
    <p:extLst>
      <p:ext uri="{BB962C8B-B14F-4D97-AF65-F5344CB8AC3E}">
        <p14:creationId xmlns:p14="http://schemas.microsoft.com/office/powerpoint/2010/main" val="8271729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Examples of match driven schema mapping include IBM </a:t>
            </a:r>
            <a:r>
              <a:rPr lang="en-US" dirty="0" err="1"/>
              <a:t>clio</a:t>
            </a:r>
            <a:r>
              <a:rPr lang="en-US" dirty="0"/>
              <a:t>, </a:t>
            </a:r>
            <a:r>
              <a:rPr lang="en-US" dirty="0" err="1"/>
              <a:t>biztalk</a:t>
            </a:r>
            <a:r>
              <a:rPr lang="en-US" dirty="0"/>
              <a:t> mapping, </a:t>
            </a:r>
            <a:r>
              <a:rPr lang="en-US" dirty="0" err="1"/>
              <a:t>altova</a:t>
            </a:r>
            <a:r>
              <a:rPr lang="en-US" dirty="0"/>
              <a:t> </a:t>
            </a:r>
            <a:r>
              <a:rPr lang="en-US" dirty="0" err="1"/>
              <a:t>mapforce</a:t>
            </a:r>
            <a:r>
              <a:rPr lang="en-US" dirty="0"/>
              <a:t> etc. A typical interaction model in the match-driven schema mapping is that the system suggests possible joins based on user selection of attributes and relations.</a:t>
            </a:r>
          </a:p>
        </p:txBody>
      </p:sp>
      <p:sp>
        <p:nvSpPr>
          <p:cNvPr id="4" name="Slide Number Placeholder 3"/>
          <p:cNvSpPr>
            <a:spLocks noGrp="1"/>
          </p:cNvSpPr>
          <p:nvPr>
            <p:ph type="sldNum" sz="quarter" idx="10"/>
          </p:nvPr>
        </p:nvSpPr>
        <p:spPr/>
        <p:txBody>
          <a:bodyPr/>
          <a:lstStyle/>
          <a:p>
            <a:fld id="{E740798B-8094-344C-8BE8-5289BD28CC8D}" type="slidenum">
              <a:rPr lang="en-US" smtClean="0"/>
              <a:t>8</a:t>
            </a:fld>
            <a:endParaRPr lang="en-US"/>
          </a:p>
        </p:txBody>
      </p:sp>
    </p:spTree>
    <p:extLst>
      <p:ext uri="{BB962C8B-B14F-4D97-AF65-F5344CB8AC3E}">
        <p14:creationId xmlns:p14="http://schemas.microsoft.com/office/powerpoint/2010/main" val="6420623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here use </a:t>
            </a:r>
            <a:r>
              <a:rPr lang="en-US" dirty="0" err="1"/>
              <a:t>mondial</a:t>
            </a:r>
            <a:r>
              <a:rPr lang="en-US" dirty="0"/>
              <a:t> database as an example. …</a:t>
            </a:r>
            <a:r>
              <a:rPr lang="en-US" altLang="zh-Hans" dirty="0"/>
              <a:t>In the end, the system emits a </a:t>
            </a:r>
            <a:r>
              <a:rPr lang="en-US" altLang="zh-Hans" dirty="0" err="1"/>
              <a:t>sql</a:t>
            </a:r>
            <a:r>
              <a:rPr lang="en-US" altLang="zh-Hans" dirty="0"/>
              <a:t> query that reproduce the join process the user selects. You may think this approach is pretty straight forward and schema mapping is nothing difficult. </a:t>
            </a:r>
            <a:endParaRPr lang="en-US" dirty="0"/>
          </a:p>
        </p:txBody>
      </p:sp>
      <p:sp>
        <p:nvSpPr>
          <p:cNvPr id="4" name="Slide Number Placeholder 3"/>
          <p:cNvSpPr>
            <a:spLocks noGrp="1"/>
          </p:cNvSpPr>
          <p:nvPr>
            <p:ph type="sldNum" sz="quarter" idx="10"/>
          </p:nvPr>
        </p:nvSpPr>
        <p:spPr/>
        <p:txBody>
          <a:bodyPr/>
          <a:lstStyle/>
          <a:p>
            <a:fld id="{E740798B-8094-344C-8BE8-5289BD28CC8D}" type="slidenum">
              <a:rPr lang="en-US" smtClean="0"/>
              <a:t>9</a:t>
            </a:fld>
            <a:endParaRPr lang="en-US"/>
          </a:p>
        </p:txBody>
      </p:sp>
    </p:spTree>
    <p:extLst>
      <p:ext uri="{BB962C8B-B14F-4D97-AF65-F5344CB8AC3E}">
        <p14:creationId xmlns:p14="http://schemas.microsoft.com/office/powerpoint/2010/main" val="36230291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2</a:t>
            </a:r>
            <a:r>
              <a:rPr lang="en-US" baseline="30000" dirty="0"/>
              <a:t>nd</a:t>
            </a:r>
            <a:r>
              <a:rPr lang="en-US" dirty="0"/>
              <a:t> approach for schema mapping is sample driven schema mapping. Two examples adopting this approach are </a:t>
            </a:r>
            <a:r>
              <a:rPr lang="en-US" dirty="0" err="1"/>
              <a:t>Mweaver</a:t>
            </a:r>
            <a:r>
              <a:rPr lang="en-US" dirty="0"/>
              <a:t> and Filter. A typical interaction is that the user provides the sample data records in the desired schema and the system infers the schema mappings matching the examples.</a:t>
            </a:r>
          </a:p>
        </p:txBody>
      </p:sp>
      <p:sp>
        <p:nvSpPr>
          <p:cNvPr id="4" name="Slide Number Placeholder 3"/>
          <p:cNvSpPr>
            <a:spLocks noGrp="1"/>
          </p:cNvSpPr>
          <p:nvPr>
            <p:ph type="sldNum" sz="quarter" idx="10"/>
          </p:nvPr>
        </p:nvSpPr>
        <p:spPr/>
        <p:txBody>
          <a:bodyPr/>
          <a:lstStyle/>
          <a:p>
            <a:fld id="{E740798B-8094-344C-8BE8-5289BD28CC8D}" type="slidenum">
              <a:rPr lang="en-US" smtClean="0"/>
              <a:t>10</a:t>
            </a:fld>
            <a:endParaRPr lang="en-US"/>
          </a:p>
        </p:txBody>
      </p:sp>
    </p:spTree>
    <p:extLst>
      <p:ext uri="{BB962C8B-B14F-4D97-AF65-F5344CB8AC3E}">
        <p14:creationId xmlns:p14="http://schemas.microsoft.com/office/powerpoint/2010/main" val="26499177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nchor="ctr"/>
          <a:lstStyle>
            <a:lvl1pPr algn="ctr">
              <a:defRPr>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1371600" y="3886200"/>
            <a:ext cx="6400800" cy="1447800"/>
          </a:xfrm>
        </p:spPr>
        <p:txBody>
          <a:bodyPr>
            <a:normAutofit/>
          </a:bodyPr>
          <a:lstStyle>
            <a:lvl1pPr marL="0" indent="0" algn="ctr">
              <a:buNone/>
              <a:defRPr sz="180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cxnSp>
        <p:nvCxnSpPr>
          <p:cNvPr id="9" name="Straight Connector 8"/>
          <p:cNvCxnSpPr/>
          <p:nvPr userDrawn="1"/>
        </p:nvCxnSpPr>
        <p:spPr bwMode="auto">
          <a:xfrm>
            <a:off x="0" y="3733800"/>
            <a:ext cx="9144000" cy="1588"/>
          </a:xfrm>
          <a:prstGeom prst="line">
            <a:avLst/>
          </a:prstGeom>
          <a:solidFill>
            <a:schemeClr val="accent1"/>
          </a:solidFill>
          <a:ln w="25400" cap="flat" cmpd="sng" algn="ctr">
            <a:gradFill flip="none" rotWithShape="1">
              <a:gsLst>
                <a:gs pos="0">
                  <a:schemeClr val="bg1"/>
                </a:gs>
                <a:gs pos="50000">
                  <a:schemeClr val="accent1"/>
                </a:gs>
                <a:gs pos="100000">
                  <a:schemeClr val="bg1"/>
                </a:gs>
              </a:gsLst>
              <a:lin ang="0" scaled="1"/>
              <a:tileRect/>
            </a:gradFill>
            <a:prstDash val="solid"/>
            <a:round/>
            <a:headEnd type="none" w="sm" len="sm"/>
            <a:tailEnd type="none" w="sm" len="sm"/>
          </a:ln>
          <a:effectLst/>
        </p:spPr>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1 Title and Content with logo">
    <p:spTree>
      <p:nvGrpSpPr>
        <p:cNvPr id="1" name=""/>
        <p:cNvGrpSpPr/>
        <p:nvPr/>
      </p:nvGrpSpPr>
      <p:grpSpPr>
        <a:xfrm>
          <a:off x="0" y="0"/>
          <a:ext cx="0" cy="0"/>
          <a:chOff x="0" y="0"/>
          <a:chExt cx="0" cy="0"/>
        </a:xfrm>
      </p:grpSpPr>
      <p:sp>
        <p:nvSpPr>
          <p:cNvPr id="2" name="Title 1"/>
          <p:cNvSpPr>
            <a:spLocks noGrp="1"/>
          </p:cNvSpPr>
          <p:nvPr>
            <p:ph type="title"/>
          </p:nvPr>
        </p:nvSpPr>
        <p:spPr>
          <a:xfrm>
            <a:off x="76200" y="27993"/>
            <a:ext cx="9144000" cy="838200"/>
          </a:xfrm>
          <a:prstGeom prst="rect">
            <a:avLst/>
          </a:prstGeom>
        </p:spPr>
        <p:txBody>
          <a:bodyPr anchor="ctr">
            <a:normAutofit/>
          </a:bodyPr>
          <a:lstStyle>
            <a:lvl1pPr>
              <a:defRPr sz="3600">
                <a:solidFill>
                  <a:schemeClr val="tx1"/>
                </a:solidFill>
              </a:defRPr>
            </a:lvl1pPr>
          </a:lstStyle>
          <a:p>
            <a:r>
              <a:rPr lang="en-US" dirty="0"/>
              <a:t>Click to edit Master title style</a:t>
            </a:r>
          </a:p>
        </p:txBody>
      </p:sp>
      <p:sp>
        <p:nvSpPr>
          <p:cNvPr id="3" name="Content Placeholder 2"/>
          <p:cNvSpPr>
            <a:spLocks noGrp="1"/>
          </p:cNvSpPr>
          <p:nvPr>
            <p:ph idx="1"/>
          </p:nvPr>
        </p:nvSpPr>
        <p:spPr>
          <a:xfrm>
            <a:off x="152400" y="1143000"/>
            <a:ext cx="8839200" cy="4525963"/>
          </a:xfrm>
        </p:spPr>
        <p:txBody>
          <a:bodyPr/>
          <a:lstStyle>
            <a:lvl1pPr>
              <a:spcBef>
                <a:spcPts val="600"/>
              </a:spcBef>
              <a:spcAft>
                <a:spcPts val="600"/>
              </a:spcAft>
              <a:defRPr sz="2400"/>
            </a:lvl1pPr>
            <a:lvl2pPr>
              <a:spcBef>
                <a:spcPts val="600"/>
              </a:spcBef>
              <a:spcAft>
                <a:spcPts val="600"/>
              </a:spcAft>
              <a:defRPr sz="2000"/>
            </a:lvl2pPr>
            <a:lvl3pPr>
              <a:spcBef>
                <a:spcPts val="600"/>
              </a:spcBef>
              <a:spcAft>
                <a:spcPts val="600"/>
              </a:spcAft>
              <a:defRPr sz="1800"/>
            </a:lvl3pPr>
            <a:lvl4pPr>
              <a:spcBef>
                <a:spcPts val="600"/>
              </a:spcBef>
              <a:spcAft>
                <a:spcPts val="600"/>
              </a:spcAft>
              <a:defRPr sz="1600"/>
            </a:lvl4pPr>
            <a:lvl5pPr>
              <a:spcBef>
                <a:spcPts val="600"/>
              </a:spcBef>
              <a:spcAft>
                <a:spcPts val="600"/>
              </a:spcAft>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313D4505-985F-49BE-8C1F-E0CFEEC3F372}" type="slidenum">
              <a:rPr lang="en-US" smtClean="0"/>
              <a:t>‹#›</a:t>
            </a:fld>
            <a:endParaRPr lang="en-US" dirty="0"/>
          </a:p>
        </p:txBody>
      </p:sp>
      <p:cxnSp>
        <p:nvCxnSpPr>
          <p:cNvPr id="7" name="Straight Connector 6"/>
          <p:cNvCxnSpPr/>
          <p:nvPr userDrawn="1"/>
        </p:nvCxnSpPr>
        <p:spPr bwMode="auto">
          <a:xfrm flipH="1">
            <a:off x="0" y="838200"/>
            <a:ext cx="8991600" cy="1588"/>
          </a:xfrm>
          <a:prstGeom prst="line">
            <a:avLst/>
          </a:prstGeom>
          <a:solidFill>
            <a:schemeClr val="accent1"/>
          </a:solidFill>
          <a:ln w="25400" cap="flat" cmpd="sng" algn="ctr">
            <a:gradFill flip="none" rotWithShape="1">
              <a:gsLst>
                <a:gs pos="0">
                  <a:schemeClr val="bg1"/>
                </a:gs>
                <a:gs pos="0">
                  <a:schemeClr val="bg1"/>
                </a:gs>
                <a:gs pos="100000">
                  <a:schemeClr val="tx1"/>
                </a:gs>
              </a:gsLst>
              <a:lin ang="0" scaled="1"/>
              <a:tileRect/>
            </a:gradFill>
            <a:prstDash val="solid"/>
            <a:round/>
            <a:headEnd type="none" w="sm" len="sm"/>
            <a:tailEnd type="none" w="sm" len="sm"/>
          </a:ln>
          <a:effectLst/>
        </p:spPr>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2 Title and Content with logo">
    <p:spTree>
      <p:nvGrpSpPr>
        <p:cNvPr id="1" name=""/>
        <p:cNvGrpSpPr/>
        <p:nvPr/>
      </p:nvGrpSpPr>
      <p:grpSpPr>
        <a:xfrm>
          <a:off x="0" y="0"/>
          <a:ext cx="0" cy="0"/>
          <a:chOff x="0" y="0"/>
          <a:chExt cx="0" cy="0"/>
        </a:xfrm>
      </p:grpSpPr>
      <p:sp>
        <p:nvSpPr>
          <p:cNvPr id="2" name="Title 1"/>
          <p:cNvSpPr>
            <a:spLocks noGrp="1"/>
          </p:cNvSpPr>
          <p:nvPr>
            <p:ph type="title"/>
          </p:nvPr>
        </p:nvSpPr>
        <p:spPr>
          <a:xfrm>
            <a:off x="76200" y="27993"/>
            <a:ext cx="9144000" cy="838200"/>
          </a:xfrm>
          <a:prstGeom prst="rect">
            <a:avLst/>
          </a:prstGeom>
        </p:spPr>
        <p:txBody>
          <a:bodyPr anchor="ctr">
            <a:normAutofit/>
          </a:bodyPr>
          <a:lstStyle>
            <a:lvl1pPr>
              <a:defRPr sz="3600">
                <a:solidFill>
                  <a:schemeClr val="tx1"/>
                </a:solidFill>
              </a:defRPr>
            </a:lvl1pPr>
          </a:lstStyle>
          <a:p>
            <a:r>
              <a:rPr lang="en-US" dirty="0"/>
              <a:t>Click to edit Master title style</a:t>
            </a:r>
          </a:p>
        </p:txBody>
      </p:sp>
      <p:sp>
        <p:nvSpPr>
          <p:cNvPr id="3" name="Content Placeholder 2"/>
          <p:cNvSpPr>
            <a:spLocks noGrp="1"/>
          </p:cNvSpPr>
          <p:nvPr>
            <p:ph idx="1"/>
          </p:nvPr>
        </p:nvSpPr>
        <p:spPr>
          <a:xfrm>
            <a:off x="152400" y="1143000"/>
            <a:ext cx="8839200" cy="4525963"/>
          </a:xfrm>
        </p:spPr>
        <p:txBody>
          <a:bodyPr/>
          <a:lstStyle>
            <a:lvl1pPr>
              <a:spcBef>
                <a:spcPts val="600"/>
              </a:spcBef>
              <a:spcAft>
                <a:spcPts val="600"/>
              </a:spcAft>
              <a:defRPr sz="2400"/>
            </a:lvl1pPr>
            <a:lvl2pPr>
              <a:spcBef>
                <a:spcPts val="600"/>
              </a:spcBef>
              <a:spcAft>
                <a:spcPts val="600"/>
              </a:spcAft>
              <a:defRPr sz="2000"/>
            </a:lvl2pPr>
            <a:lvl3pPr>
              <a:spcBef>
                <a:spcPts val="600"/>
              </a:spcBef>
              <a:spcAft>
                <a:spcPts val="600"/>
              </a:spcAft>
              <a:defRPr sz="1800"/>
            </a:lvl3pPr>
            <a:lvl4pPr>
              <a:spcBef>
                <a:spcPts val="600"/>
              </a:spcBef>
              <a:spcAft>
                <a:spcPts val="600"/>
              </a:spcAft>
              <a:defRPr sz="1600"/>
            </a:lvl4pPr>
            <a:lvl5pPr>
              <a:spcBef>
                <a:spcPts val="600"/>
              </a:spcBef>
              <a:spcAft>
                <a:spcPts val="600"/>
              </a:spcAft>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313D4505-985F-49BE-8C1F-E0CFEEC3F372}" type="slidenum">
              <a:rPr lang="en-US" smtClean="0"/>
              <a:t>‹#›</a:t>
            </a:fld>
            <a:endParaRPr lang="en-US" dirty="0"/>
          </a:p>
        </p:txBody>
      </p:sp>
      <p:cxnSp>
        <p:nvCxnSpPr>
          <p:cNvPr id="7" name="Straight Connector 6"/>
          <p:cNvCxnSpPr/>
          <p:nvPr userDrawn="1"/>
        </p:nvCxnSpPr>
        <p:spPr bwMode="auto">
          <a:xfrm flipH="1">
            <a:off x="0" y="838200"/>
            <a:ext cx="8991600" cy="1588"/>
          </a:xfrm>
          <a:prstGeom prst="line">
            <a:avLst/>
          </a:prstGeom>
          <a:solidFill>
            <a:schemeClr val="accent1"/>
          </a:solidFill>
          <a:ln w="25400" cap="flat" cmpd="sng" algn="ctr">
            <a:gradFill flip="none" rotWithShape="1">
              <a:gsLst>
                <a:gs pos="0">
                  <a:schemeClr val="bg1"/>
                </a:gs>
                <a:gs pos="0">
                  <a:schemeClr val="bg1"/>
                </a:gs>
                <a:gs pos="100000">
                  <a:schemeClr val="tx1"/>
                </a:gs>
              </a:gsLst>
              <a:lin ang="0" scaled="1"/>
              <a:tileRect/>
            </a:gradFill>
            <a:prstDash val="solid"/>
            <a:round/>
            <a:headEnd type="none" w="sm" len="sm"/>
            <a:tailEnd type="none" w="sm" len="sm"/>
          </a:ln>
          <a:effectLst/>
        </p:spPr>
      </p:cxnSp>
    </p:spTree>
    <p:extLst>
      <p:ext uri="{BB962C8B-B14F-4D97-AF65-F5344CB8AC3E}">
        <p14:creationId xmlns:p14="http://schemas.microsoft.com/office/powerpoint/2010/main" val="4640498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313D4505-985F-49BE-8C1F-E0CFEEC3F372}" type="slidenum">
              <a:rPr lang="en-US" smtClean="0"/>
              <a:t>‹#›</a:t>
            </a:fld>
            <a:endParaRPr lang="en-US"/>
          </a:p>
        </p:txBody>
      </p:sp>
      <p:sp>
        <p:nvSpPr>
          <p:cNvPr id="8" name="Title 1"/>
          <p:cNvSpPr>
            <a:spLocks noGrp="1"/>
          </p:cNvSpPr>
          <p:nvPr>
            <p:ph type="title"/>
          </p:nvPr>
        </p:nvSpPr>
        <p:spPr>
          <a:xfrm>
            <a:off x="0" y="2286000"/>
            <a:ext cx="9144000" cy="838200"/>
          </a:xfrm>
          <a:prstGeom prst="rect">
            <a:avLst/>
          </a:prstGeom>
        </p:spPr>
        <p:txBody>
          <a:bodyPr anchor="ctr">
            <a:normAutofit/>
          </a:bodyPr>
          <a:lstStyle>
            <a:lvl1pPr algn="ctr">
              <a:defRPr sz="3600">
                <a:solidFill>
                  <a:schemeClr val="tx1"/>
                </a:solidFill>
              </a:defRPr>
            </a:lvl1pPr>
          </a:lstStyle>
          <a:p>
            <a:r>
              <a:rPr lang="en-US" dirty="0"/>
              <a:t>Click to edit Master title style</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 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00"/>
            <a:ext cx="4038600" cy="4525963"/>
          </a:xfrm>
        </p:spPr>
        <p:txBody>
          <a:bodyPr/>
          <a:lstStyle>
            <a:lvl1pPr>
              <a:spcBef>
                <a:spcPts val="600"/>
              </a:spcBef>
              <a:spcAft>
                <a:spcPts val="600"/>
              </a:spcAft>
              <a:defRPr sz="2400"/>
            </a:lvl1pPr>
            <a:lvl2pPr>
              <a:spcBef>
                <a:spcPts val="600"/>
              </a:spcBef>
              <a:spcAft>
                <a:spcPts val="600"/>
              </a:spcAft>
              <a:defRPr sz="2000"/>
            </a:lvl2pPr>
            <a:lvl3pPr>
              <a:spcBef>
                <a:spcPts val="600"/>
              </a:spcBef>
              <a:spcAft>
                <a:spcPts val="600"/>
              </a:spcAft>
              <a:defRPr sz="1800"/>
            </a:lvl3pPr>
            <a:lvl4pPr>
              <a:spcBef>
                <a:spcPts val="600"/>
              </a:spcBef>
              <a:spcAft>
                <a:spcPts val="600"/>
              </a:spcAft>
              <a:defRPr sz="1600"/>
            </a:lvl4pPr>
            <a:lvl5pPr>
              <a:spcBef>
                <a:spcPts val="600"/>
              </a:spcBef>
              <a:spcAft>
                <a:spcPts val="600"/>
              </a:spcAft>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spcBef>
                <a:spcPts val="600"/>
              </a:spcBef>
              <a:spcAft>
                <a:spcPts val="600"/>
              </a:spcAft>
              <a:defRPr sz="2400"/>
            </a:lvl1pPr>
            <a:lvl2pPr>
              <a:spcBef>
                <a:spcPts val="600"/>
              </a:spcBef>
              <a:spcAft>
                <a:spcPts val="600"/>
              </a:spcAft>
              <a:defRPr sz="2000"/>
            </a:lvl2pPr>
            <a:lvl3pPr>
              <a:spcBef>
                <a:spcPts val="600"/>
              </a:spcBef>
              <a:spcAft>
                <a:spcPts val="600"/>
              </a:spcAft>
              <a:defRPr sz="1800"/>
            </a:lvl3pPr>
            <a:lvl4pPr>
              <a:spcBef>
                <a:spcPts val="600"/>
              </a:spcBef>
              <a:spcAft>
                <a:spcPts val="600"/>
              </a:spcAft>
              <a:defRPr sz="1600"/>
            </a:lvl4pPr>
            <a:lvl5pPr>
              <a:spcBef>
                <a:spcPts val="600"/>
              </a:spcBef>
              <a:spcAft>
                <a:spcPts val="600"/>
              </a:spcAft>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p:txBody>
          <a:bodyPr/>
          <a:lstStyle/>
          <a:p>
            <a:fld id="{313D4505-985F-49BE-8C1F-E0CFEEC3F372}" type="slidenum">
              <a:rPr lang="en-US" smtClean="0"/>
              <a:t>‹#›</a:t>
            </a:fld>
            <a:endParaRPr lang="en-US"/>
          </a:p>
        </p:txBody>
      </p:sp>
      <p:cxnSp>
        <p:nvCxnSpPr>
          <p:cNvPr id="10" name="Straight Connector 9"/>
          <p:cNvCxnSpPr/>
          <p:nvPr userDrawn="1"/>
        </p:nvCxnSpPr>
        <p:spPr bwMode="auto">
          <a:xfrm flipH="1">
            <a:off x="0" y="839788"/>
            <a:ext cx="9067800" cy="0"/>
          </a:xfrm>
          <a:prstGeom prst="line">
            <a:avLst/>
          </a:prstGeom>
          <a:solidFill>
            <a:schemeClr val="accent1"/>
          </a:solidFill>
          <a:ln w="25400" cap="flat" cmpd="sng" algn="ctr">
            <a:gradFill flip="none" rotWithShape="1">
              <a:gsLst>
                <a:gs pos="0">
                  <a:schemeClr val="bg1"/>
                </a:gs>
                <a:gs pos="0">
                  <a:schemeClr val="bg1"/>
                </a:gs>
                <a:gs pos="100000">
                  <a:schemeClr val="tx1"/>
                </a:gs>
              </a:gsLst>
              <a:lin ang="0" scaled="1"/>
              <a:tileRect/>
            </a:gradFill>
            <a:prstDash val="solid"/>
            <a:round/>
            <a:headEnd type="none" w="sm" len="sm"/>
            <a:tailEnd type="none" w="sm" len="sm"/>
          </a:ln>
          <a:effectLst/>
        </p:spPr>
      </p:cxnSp>
      <p:sp>
        <p:nvSpPr>
          <p:cNvPr id="11" name="Title 1"/>
          <p:cNvSpPr>
            <a:spLocks noGrp="1"/>
          </p:cNvSpPr>
          <p:nvPr>
            <p:ph type="title"/>
          </p:nvPr>
        </p:nvSpPr>
        <p:spPr>
          <a:xfrm>
            <a:off x="76200" y="27993"/>
            <a:ext cx="9144000" cy="838200"/>
          </a:xfrm>
          <a:prstGeom prst="rect">
            <a:avLst/>
          </a:prstGeom>
        </p:spPr>
        <p:txBody>
          <a:bodyPr anchor="ctr">
            <a:normAutofit/>
          </a:bodyPr>
          <a:lstStyle>
            <a:lvl1pPr>
              <a:defRPr sz="3600">
                <a:solidFill>
                  <a:schemeClr val="tx1"/>
                </a:solidFill>
              </a:defRPr>
            </a:lvl1pPr>
          </a:lstStyle>
          <a:p>
            <a:r>
              <a:rPr lang="en-US" dirty="0"/>
              <a:t>Click to edit Master title style</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 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00"/>
            <a:ext cx="4038600" cy="4525963"/>
          </a:xfrm>
        </p:spPr>
        <p:txBody>
          <a:bodyPr/>
          <a:lstStyle>
            <a:lvl1pPr>
              <a:spcBef>
                <a:spcPts val="600"/>
              </a:spcBef>
              <a:spcAft>
                <a:spcPts val="600"/>
              </a:spcAft>
              <a:defRPr sz="2400"/>
            </a:lvl1pPr>
            <a:lvl2pPr>
              <a:spcBef>
                <a:spcPts val="600"/>
              </a:spcBef>
              <a:spcAft>
                <a:spcPts val="600"/>
              </a:spcAft>
              <a:defRPr sz="2000"/>
            </a:lvl2pPr>
            <a:lvl3pPr>
              <a:spcBef>
                <a:spcPts val="600"/>
              </a:spcBef>
              <a:spcAft>
                <a:spcPts val="600"/>
              </a:spcAft>
              <a:defRPr sz="1800"/>
            </a:lvl3pPr>
            <a:lvl4pPr>
              <a:spcBef>
                <a:spcPts val="600"/>
              </a:spcBef>
              <a:spcAft>
                <a:spcPts val="600"/>
              </a:spcAft>
              <a:defRPr sz="1600"/>
            </a:lvl4pPr>
            <a:lvl5pPr>
              <a:spcBef>
                <a:spcPts val="600"/>
              </a:spcBef>
              <a:spcAft>
                <a:spcPts val="600"/>
              </a:spcAft>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spcBef>
                <a:spcPts val="600"/>
              </a:spcBef>
              <a:spcAft>
                <a:spcPts val="600"/>
              </a:spcAft>
              <a:defRPr sz="2400"/>
            </a:lvl1pPr>
            <a:lvl2pPr>
              <a:spcBef>
                <a:spcPts val="600"/>
              </a:spcBef>
              <a:spcAft>
                <a:spcPts val="600"/>
              </a:spcAft>
              <a:defRPr sz="2000"/>
            </a:lvl2pPr>
            <a:lvl3pPr>
              <a:spcBef>
                <a:spcPts val="600"/>
              </a:spcBef>
              <a:spcAft>
                <a:spcPts val="600"/>
              </a:spcAft>
              <a:defRPr sz="1800"/>
            </a:lvl3pPr>
            <a:lvl4pPr>
              <a:spcBef>
                <a:spcPts val="600"/>
              </a:spcBef>
              <a:spcAft>
                <a:spcPts val="600"/>
              </a:spcAft>
              <a:defRPr sz="1600"/>
            </a:lvl4pPr>
            <a:lvl5pPr>
              <a:spcBef>
                <a:spcPts val="600"/>
              </a:spcBef>
              <a:spcAft>
                <a:spcPts val="600"/>
              </a:spcAft>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p:txBody>
          <a:bodyPr/>
          <a:lstStyle/>
          <a:p>
            <a:fld id="{313D4505-985F-49BE-8C1F-E0CFEEC3F372}" type="slidenum">
              <a:rPr lang="en-US" smtClean="0"/>
              <a:t>‹#›</a:t>
            </a:fld>
            <a:endParaRPr lang="en-US"/>
          </a:p>
        </p:txBody>
      </p:sp>
      <p:cxnSp>
        <p:nvCxnSpPr>
          <p:cNvPr id="10" name="Straight Connector 9"/>
          <p:cNvCxnSpPr/>
          <p:nvPr userDrawn="1"/>
        </p:nvCxnSpPr>
        <p:spPr bwMode="auto">
          <a:xfrm flipH="1">
            <a:off x="0" y="839788"/>
            <a:ext cx="9067800" cy="0"/>
          </a:xfrm>
          <a:prstGeom prst="line">
            <a:avLst/>
          </a:prstGeom>
          <a:solidFill>
            <a:schemeClr val="accent1"/>
          </a:solidFill>
          <a:ln w="25400" cap="flat" cmpd="sng" algn="ctr">
            <a:gradFill flip="none" rotWithShape="1">
              <a:gsLst>
                <a:gs pos="0">
                  <a:schemeClr val="bg1"/>
                </a:gs>
                <a:gs pos="0">
                  <a:schemeClr val="bg1"/>
                </a:gs>
                <a:gs pos="100000">
                  <a:schemeClr val="tx1"/>
                </a:gs>
              </a:gsLst>
              <a:lin ang="0" scaled="1"/>
              <a:tileRect/>
            </a:gradFill>
            <a:prstDash val="solid"/>
            <a:round/>
            <a:headEnd type="none" w="sm" len="sm"/>
            <a:tailEnd type="none" w="sm" len="sm"/>
          </a:ln>
          <a:effectLst/>
        </p:spPr>
      </p:cxnSp>
      <p:sp>
        <p:nvSpPr>
          <p:cNvPr id="11" name="Title 1"/>
          <p:cNvSpPr>
            <a:spLocks noGrp="1"/>
          </p:cNvSpPr>
          <p:nvPr>
            <p:ph type="title"/>
          </p:nvPr>
        </p:nvSpPr>
        <p:spPr>
          <a:xfrm>
            <a:off x="0" y="27993"/>
            <a:ext cx="9144000" cy="838200"/>
          </a:xfrm>
          <a:prstGeom prst="rect">
            <a:avLst/>
          </a:prstGeom>
        </p:spPr>
        <p:txBody>
          <a:bodyPr anchor="ctr">
            <a:normAutofit/>
          </a:bodyPr>
          <a:lstStyle>
            <a:lvl1pPr>
              <a:defRPr sz="3600">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38655168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 Title Only - with logo">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313D4505-985F-49BE-8C1F-E0CFEEC3F372}" type="slidenum">
              <a:rPr lang="en-US" smtClean="0"/>
              <a:t>‹#›</a:t>
            </a:fld>
            <a:endParaRPr lang="en-US"/>
          </a:p>
        </p:txBody>
      </p:sp>
      <p:cxnSp>
        <p:nvCxnSpPr>
          <p:cNvPr id="8" name="Straight Connector 7"/>
          <p:cNvCxnSpPr/>
          <p:nvPr userDrawn="1"/>
        </p:nvCxnSpPr>
        <p:spPr bwMode="auto">
          <a:xfrm flipH="1">
            <a:off x="0" y="838200"/>
            <a:ext cx="8991600" cy="1588"/>
          </a:xfrm>
          <a:prstGeom prst="line">
            <a:avLst/>
          </a:prstGeom>
          <a:solidFill>
            <a:schemeClr val="accent1"/>
          </a:solidFill>
          <a:ln w="25400" cap="flat" cmpd="sng" algn="ctr">
            <a:gradFill flip="none" rotWithShape="1">
              <a:gsLst>
                <a:gs pos="0">
                  <a:schemeClr val="bg1"/>
                </a:gs>
                <a:gs pos="0">
                  <a:schemeClr val="bg1"/>
                </a:gs>
                <a:gs pos="100000">
                  <a:schemeClr val="tx1"/>
                </a:gs>
              </a:gsLst>
              <a:lin ang="0" scaled="1"/>
              <a:tileRect/>
            </a:gradFill>
            <a:prstDash val="solid"/>
            <a:round/>
            <a:headEnd type="none" w="sm" len="sm"/>
            <a:tailEnd type="none" w="sm" len="sm"/>
          </a:ln>
          <a:effectLst/>
        </p:spPr>
      </p:cxnSp>
      <p:sp>
        <p:nvSpPr>
          <p:cNvPr id="11" name="Title 1"/>
          <p:cNvSpPr>
            <a:spLocks noGrp="1"/>
          </p:cNvSpPr>
          <p:nvPr>
            <p:ph type="title"/>
          </p:nvPr>
        </p:nvSpPr>
        <p:spPr>
          <a:xfrm>
            <a:off x="76200" y="27993"/>
            <a:ext cx="9144000" cy="838200"/>
          </a:xfrm>
          <a:prstGeom prst="rect">
            <a:avLst/>
          </a:prstGeom>
        </p:spPr>
        <p:txBody>
          <a:bodyPr anchor="ctr">
            <a:normAutofit/>
          </a:bodyPr>
          <a:lstStyle>
            <a:lvl1pPr>
              <a:defRPr sz="3600">
                <a:solidFill>
                  <a:schemeClr val="tx1"/>
                </a:solidFill>
              </a:defRPr>
            </a:lvl1pPr>
          </a:lstStyle>
          <a:p>
            <a:r>
              <a:rPr lang="en-US" dirty="0"/>
              <a:t>Click to edit Master title style</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 Title Only - with logo">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313D4505-985F-49BE-8C1F-E0CFEEC3F372}" type="slidenum">
              <a:rPr lang="en-US" smtClean="0"/>
              <a:t>‹#›</a:t>
            </a:fld>
            <a:endParaRPr lang="en-US"/>
          </a:p>
        </p:txBody>
      </p:sp>
      <p:cxnSp>
        <p:nvCxnSpPr>
          <p:cNvPr id="8" name="Straight Connector 7"/>
          <p:cNvCxnSpPr/>
          <p:nvPr userDrawn="1"/>
        </p:nvCxnSpPr>
        <p:spPr bwMode="auto">
          <a:xfrm flipH="1">
            <a:off x="0" y="838200"/>
            <a:ext cx="8991600" cy="1588"/>
          </a:xfrm>
          <a:prstGeom prst="line">
            <a:avLst/>
          </a:prstGeom>
          <a:solidFill>
            <a:schemeClr val="accent1"/>
          </a:solidFill>
          <a:ln w="25400" cap="flat" cmpd="sng" algn="ctr">
            <a:gradFill flip="none" rotWithShape="1">
              <a:gsLst>
                <a:gs pos="0">
                  <a:schemeClr val="bg1"/>
                </a:gs>
                <a:gs pos="0">
                  <a:schemeClr val="bg1"/>
                </a:gs>
                <a:gs pos="100000">
                  <a:schemeClr val="tx1"/>
                </a:gs>
              </a:gsLst>
              <a:lin ang="0" scaled="1"/>
              <a:tileRect/>
            </a:gradFill>
            <a:prstDash val="solid"/>
            <a:round/>
            <a:headEnd type="none" w="sm" len="sm"/>
            <a:tailEnd type="none" w="sm" len="sm"/>
          </a:ln>
          <a:effectLst/>
        </p:spPr>
      </p:cxnSp>
      <p:sp>
        <p:nvSpPr>
          <p:cNvPr id="11" name="Title 1"/>
          <p:cNvSpPr>
            <a:spLocks noGrp="1"/>
          </p:cNvSpPr>
          <p:nvPr>
            <p:ph type="title"/>
          </p:nvPr>
        </p:nvSpPr>
        <p:spPr>
          <a:xfrm>
            <a:off x="76200" y="27993"/>
            <a:ext cx="9144000" cy="838200"/>
          </a:xfrm>
          <a:prstGeom prst="rect">
            <a:avLst/>
          </a:prstGeom>
        </p:spPr>
        <p:txBody>
          <a:bodyPr anchor="ctr">
            <a:normAutofit/>
          </a:bodyPr>
          <a:lstStyle>
            <a:lvl1pPr>
              <a:defRPr sz="3600">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36456479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 Title Only - no logo - for large images">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313D4505-985F-49BE-8C1F-E0CFEEC3F372}" type="slidenum">
              <a:rPr lang="en-US" smtClean="0"/>
              <a:t>‹#›</a:t>
            </a:fld>
            <a:endParaRPr lang="en-US"/>
          </a:p>
        </p:txBody>
      </p:sp>
      <p:cxnSp>
        <p:nvCxnSpPr>
          <p:cNvPr id="8" name="Straight Connector 7"/>
          <p:cNvCxnSpPr/>
          <p:nvPr userDrawn="1"/>
        </p:nvCxnSpPr>
        <p:spPr bwMode="auto">
          <a:xfrm flipH="1">
            <a:off x="0" y="609600"/>
            <a:ext cx="8991600" cy="1588"/>
          </a:xfrm>
          <a:prstGeom prst="line">
            <a:avLst/>
          </a:prstGeom>
          <a:solidFill>
            <a:schemeClr val="accent1"/>
          </a:solidFill>
          <a:ln w="25400" cap="flat" cmpd="sng" algn="ctr">
            <a:gradFill flip="none" rotWithShape="1">
              <a:gsLst>
                <a:gs pos="0">
                  <a:schemeClr val="bg1"/>
                </a:gs>
                <a:gs pos="0">
                  <a:schemeClr val="bg1"/>
                </a:gs>
                <a:gs pos="100000">
                  <a:schemeClr val="tx1"/>
                </a:gs>
              </a:gsLst>
              <a:lin ang="0" scaled="1"/>
              <a:tileRect/>
            </a:gradFill>
            <a:prstDash val="solid"/>
            <a:round/>
            <a:headEnd type="none" w="sm" len="sm"/>
            <a:tailEnd type="none" w="sm" len="sm"/>
          </a:ln>
          <a:effectLst/>
        </p:spPr>
      </p:cxnSp>
      <p:sp>
        <p:nvSpPr>
          <p:cNvPr id="11" name="Title 1"/>
          <p:cNvSpPr>
            <a:spLocks noGrp="1"/>
          </p:cNvSpPr>
          <p:nvPr>
            <p:ph type="title" hasCustomPrompt="1"/>
          </p:nvPr>
        </p:nvSpPr>
        <p:spPr>
          <a:xfrm>
            <a:off x="0" y="0"/>
            <a:ext cx="9144000" cy="609600"/>
          </a:xfrm>
          <a:prstGeom prst="rect">
            <a:avLst/>
          </a:prstGeom>
        </p:spPr>
        <p:txBody>
          <a:bodyPr anchor="ctr">
            <a:normAutofit/>
          </a:bodyPr>
          <a:lstStyle>
            <a:lvl1pPr>
              <a:defRPr sz="3200" baseline="0">
                <a:solidFill>
                  <a:schemeClr val="tx1"/>
                </a:solidFill>
              </a:defRPr>
            </a:lvl1pPr>
          </a:lstStyle>
          <a:p>
            <a:r>
              <a:rPr lang="en-US" dirty="0"/>
              <a:t>Slide for large images – not to be regularly used</a:t>
            </a:r>
          </a:p>
        </p:txBody>
      </p:sp>
    </p:spTree>
    <p:extLst>
      <p:ext uri="{BB962C8B-B14F-4D97-AF65-F5344CB8AC3E}">
        <p14:creationId xmlns:p14="http://schemas.microsoft.com/office/powerpoint/2010/main" val="9710063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3716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8741400" y="6505800"/>
            <a:ext cx="420130" cy="365125"/>
          </a:xfrm>
          <a:prstGeom prst="rect">
            <a:avLst/>
          </a:prstGeom>
        </p:spPr>
        <p:txBody>
          <a:bodyPr vert="horz" lIns="91440" tIns="45720" rIns="91440" bIns="45720" rtlCol="0" anchor="ctr"/>
          <a:lstStyle>
            <a:lvl1pPr algn="ctr">
              <a:defRPr sz="1000" i="0">
                <a:solidFill>
                  <a:schemeClr val="tx1"/>
                </a:solidFill>
              </a:defRPr>
            </a:lvl1pPr>
          </a:lstStyle>
          <a:p>
            <a:fld id="{313D4505-985F-49BE-8C1F-E0CFEEC3F372}"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69" r:id="rId1"/>
    <p:sldLayoutId id="2147483770" r:id="rId2"/>
    <p:sldLayoutId id="2147483777" r:id="rId3"/>
    <p:sldLayoutId id="2147483771" r:id="rId4"/>
    <p:sldLayoutId id="2147483772" r:id="rId5"/>
    <p:sldLayoutId id="2147483779" r:id="rId6"/>
    <p:sldLayoutId id="2147483774" r:id="rId7"/>
    <p:sldLayoutId id="2147483780" r:id="rId8"/>
    <p:sldLayoutId id="2147483784" r:id="rId9"/>
  </p:sldLayoutIdLst>
  <p:hf hdr="0" ftr="0" dt="0"/>
  <p:txStyles>
    <p:titleStyle>
      <a:lvl1pPr algn="l" defTabSz="914400" rtl="0" eaLnBrk="1" latinLnBrk="0" hangingPunct="1">
        <a:spcBef>
          <a:spcPct val="0"/>
        </a:spcBef>
        <a:buNone/>
        <a:defRPr sz="4400" kern="120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g"/><Relationship Id="rId5" Type="http://schemas.openxmlformats.org/officeDocument/2006/relationships/image" Target="../media/image3.jp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22.tiff"/><Relationship Id="rId3" Type="http://schemas.openxmlformats.org/officeDocument/2006/relationships/image" Target="../media/image17.tiff"/><Relationship Id="rId7" Type="http://schemas.openxmlformats.org/officeDocument/2006/relationships/image" Target="../media/image21.jp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7.jpg"/><Relationship Id="rId10" Type="http://schemas.openxmlformats.org/officeDocument/2006/relationships/image" Target="../media/image18.tiff"/><Relationship Id="rId4" Type="http://schemas.openxmlformats.org/officeDocument/2006/relationships/image" Target="../media/image16.tiff"/><Relationship Id="rId9" Type="http://schemas.openxmlformats.org/officeDocument/2006/relationships/image" Target="../media/image20.tiff"/></Relationships>
</file>

<file path=ppt/slides/_rels/slide12.xml.rels><?xml version="1.0" encoding="UTF-8" standalone="yes"?>
<Relationships xmlns="http://schemas.openxmlformats.org/package/2006/relationships"><Relationship Id="rId3" Type="http://schemas.openxmlformats.org/officeDocument/2006/relationships/image" Target="../media/image7.jpg"/><Relationship Id="rId7" Type="http://schemas.openxmlformats.org/officeDocument/2006/relationships/image" Target="../media/image24.tiff"/><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3.jpg"/><Relationship Id="rId5" Type="http://schemas.openxmlformats.org/officeDocument/2006/relationships/image" Target="../media/image17.tiff"/><Relationship Id="rId4" Type="http://schemas.openxmlformats.org/officeDocument/2006/relationships/image" Target="../media/image16.tiff"/></Relationships>
</file>

<file path=ppt/slides/_rels/slide1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3.jpg"/><Relationship Id="rId5" Type="http://schemas.openxmlformats.org/officeDocument/2006/relationships/image" Target="../media/image17.tiff"/><Relationship Id="rId4" Type="http://schemas.openxmlformats.org/officeDocument/2006/relationships/image" Target="../media/image16.tiff"/></Relationships>
</file>

<file path=ppt/slides/_rels/slide1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27.tiff"/><Relationship Id="rId3" Type="http://schemas.openxmlformats.org/officeDocument/2006/relationships/image" Target="../media/image7.jpg"/><Relationship Id="rId7" Type="http://schemas.openxmlformats.org/officeDocument/2006/relationships/image" Target="../media/image17.tiff"/><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6.tiff"/><Relationship Id="rId5" Type="http://schemas.openxmlformats.org/officeDocument/2006/relationships/image" Target="../media/image25.tiff"/><Relationship Id="rId4" Type="http://schemas.openxmlformats.org/officeDocument/2006/relationships/image" Target="../media/image18.tiff"/></Relationships>
</file>

<file path=ppt/slides/_rels/slide2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3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0.tiff"/><Relationship Id="rId4" Type="http://schemas.openxmlformats.org/officeDocument/2006/relationships/image" Target="../media/image9.tiff"/></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1.tiff"/></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7" Type="http://schemas.openxmlformats.org/officeDocument/2006/relationships/image" Target="../media/image11.tif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hyperlink" Target="http://www.altova.com/mapforce.html" TargetMode="External"/><Relationship Id="rId5" Type="http://schemas.openxmlformats.org/officeDocument/2006/relationships/hyperlink" Target="http://www.microsoft.com/biztalk/en/us/" TargetMode="External"/><Relationship Id="rId4" Type="http://schemas.openxmlformats.org/officeDocument/2006/relationships/image" Target="../media/image15.tiff"/></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7.jpg"/><Relationship Id="rId7" Type="http://schemas.openxmlformats.org/officeDocument/2006/relationships/image" Target="../media/image18.tiff"/><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7.tiff"/><Relationship Id="rId5" Type="http://schemas.openxmlformats.org/officeDocument/2006/relationships/image" Target="../media/image16.tiff"/><Relationship Id="rId4" Type="http://schemas.openxmlformats.org/officeDocument/2006/relationships/image" Target="../media/image15.tiff"/><Relationship Id="rId9" Type="http://schemas.openxmlformats.org/officeDocument/2006/relationships/image" Target="../media/image20.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49375"/>
            <a:ext cx="7772400" cy="2232025"/>
          </a:xfrm>
        </p:spPr>
        <p:txBody>
          <a:bodyPr>
            <a:normAutofit/>
          </a:bodyPr>
          <a:lstStyle/>
          <a:p>
            <a:r>
              <a:rPr lang="en-US" altLang="zh-Hans" dirty="0"/>
              <a:t>Beaver:</a:t>
            </a:r>
            <a:r>
              <a:rPr lang="zh-Hans" altLang="en-US" dirty="0"/>
              <a:t> </a:t>
            </a:r>
            <a:r>
              <a:rPr lang="en-US" altLang="zh-Hans" dirty="0"/>
              <a:t>Towards</a:t>
            </a:r>
            <a:r>
              <a:rPr lang="zh-Hans" altLang="en-US" dirty="0"/>
              <a:t> </a:t>
            </a:r>
            <a:r>
              <a:rPr lang="en-US" altLang="zh-Hans" dirty="0"/>
              <a:t>a</a:t>
            </a:r>
            <a:r>
              <a:rPr lang="zh-Hans" altLang="en-US" dirty="0"/>
              <a:t> </a:t>
            </a:r>
            <a:r>
              <a:rPr lang="en-US" altLang="zh-Hans" dirty="0"/>
              <a:t>Declarative</a:t>
            </a:r>
            <a:r>
              <a:rPr lang="zh-Hans" altLang="en-US" dirty="0"/>
              <a:t> </a:t>
            </a:r>
            <a:r>
              <a:rPr lang="en-US" altLang="zh-Hans" dirty="0"/>
              <a:t>Schema</a:t>
            </a:r>
            <a:r>
              <a:rPr lang="zh-Hans" altLang="en-US" dirty="0"/>
              <a:t> </a:t>
            </a:r>
            <a:r>
              <a:rPr lang="en-US" altLang="zh-Hans" dirty="0"/>
              <a:t>Mapping</a:t>
            </a:r>
            <a:br>
              <a:rPr lang="en-US" altLang="zh-Hans" dirty="0"/>
            </a:br>
            <a:r>
              <a:rPr lang="en-US" altLang="zh-Hans" dirty="0"/>
              <a:t> </a:t>
            </a:r>
            <a:r>
              <a:rPr lang="en-US" altLang="zh-Hans" sz="2800" i="1" dirty="0">
                <a:solidFill>
                  <a:srgbClr val="7030A0"/>
                </a:solidFill>
              </a:rPr>
              <a:t>June 10th @ HILDA 2018</a:t>
            </a:r>
            <a:endParaRPr lang="en-US" i="1" dirty="0">
              <a:solidFill>
                <a:srgbClr val="7030A0"/>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8363" y="6248400"/>
            <a:ext cx="4027273" cy="314127"/>
          </a:xfrm>
          <a:prstGeom prst="rect">
            <a:avLst/>
          </a:prstGeom>
        </p:spPr>
      </p:pic>
      <p:pic>
        <p:nvPicPr>
          <p:cNvPr id="12" name="Picture 11">
            <a:extLst>
              <a:ext uri="{FF2B5EF4-FFF2-40B4-BE49-F238E27FC236}">
                <a16:creationId xmlns:a16="http://schemas.microsoft.com/office/drawing/2014/main" id="{3732FA9F-1B5E-6E4F-AB4C-6E4C657BF6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3013" y="3931920"/>
            <a:ext cx="1097280" cy="1097280"/>
          </a:xfrm>
          <a:prstGeom prst="ellipse">
            <a:avLst/>
          </a:prstGeom>
        </p:spPr>
      </p:pic>
      <p:pic>
        <p:nvPicPr>
          <p:cNvPr id="14" name="Picture 13">
            <a:extLst>
              <a:ext uri="{FF2B5EF4-FFF2-40B4-BE49-F238E27FC236}">
                <a16:creationId xmlns:a16="http://schemas.microsoft.com/office/drawing/2014/main" id="{2DA6F1BC-8542-474C-84AD-63E01C863988}"/>
              </a:ext>
            </a:extLst>
          </p:cNvPr>
          <p:cNvPicPr>
            <a:picLocks noChangeAspect="1"/>
          </p:cNvPicPr>
          <p:nvPr/>
        </p:nvPicPr>
        <p:blipFill rotWithShape="1">
          <a:blip r:embed="rId5">
            <a:extLst>
              <a:ext uri="{28A0092B-C50C-407E-A947-70E740481C1C}">
                <a14:useLocalDpi xmlns:a14="http://schemas.microsoft.com/office/drawing/2010/main" val="0"/>
              </a:ext>
            </a:extLst>
          </a:blip>
          <a:srcRect l="-160" r="160" b="24608"/>
          <a:stretch/>
        </p:blipFill>
        <p:spPr>
          <a:xfrm>
            <a:off x="7015387" y="3931089"/>
            <a:ext cx="1097280" cy="1097280"/>
          </a:xfrm>
          <a:prstGeom prst="ellipse">
            <a:avLst/>
          </a:prstGeom>
        </p:spPr>
      </p:pic>
      <p:pic>
        <p:nvPicPr>
          <p:cNvPr id="16" name="Picture 15">
            <a:extLst>
              <a:ext uri="{FF2B5EF4-FFF2-40B4-BE49-F238E27FC236}">
                <a16:creationId xmlns:a16="http://schemas.microsoft.com/office/drawing/2014/main" id="{48126120-EA80-1744-AB09-2ABAA323CFC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7242" y="3931920"/>
            <a:ext cx="1097280" cy="1097280"/>
          </a:xfrm>
          <a:prstGeom prst="ellipse">
            <a:avLst/>
          </a:prstGeom>
        </p:spPr>
      </p:pic>
      <p:pic>
        <p:nvPicPr>
          <p:cNvPr id="24" name="Picture 23">
            <a:extLst>
              <a:ext uri="{FF2B5EF4-FFF2-40B4-BE49-F238E27FC236}">
                <a16:creationId xmlns:a16="http://schemas.microsoft.com/office/drawing/2014/main" id="{4DF94B5B-EB60-064E-9C88-247147345496}"/>
              </a:ext>
            </a:extLst>
          </p:cNvPr>
          <p:cNvPicPr>
            <a:picLocks noChangeAspect="1"/>
          </p:cNvPicPr>
          <p:nvPr/>
        </p:nvPicPr>
        <p:blipFill rotWithShape="1">
          <a:blip r:embed="rId7">
            <a:extLst>
              <a:ext uri="{28A0092B-C50C-407E-A947-70E740481C1C}">
                <a14:useLocalDpi xmlns:a14="http://schemas.microsoft.com/office/drawing/2010/main" val="0"/>
              </a:ext>
            </a:extLst>
          </a:blip>
          <a:srcRect t="14506" b="14506"/>
          <a:stretch/>
        </p:blipFill>
        <p:spPr>
          <a:xfrm>
            <a:off x="5029200" y="3931920"/>
            <a:ext cx="1097280" cy="1097280"/>
          </a:xfrm>
          <a:prstGeom prst="ellipse">
            <a:avLst/>
          </a:prstGeom>
        </p:spPr>
      </p:pic>
      <p:sp>
        <p:nvSpPr>
          <p:cNvPr id="25" name="TextBox 24">
            <a:extLst>
              <a:ext uri="{FF2B5EF4-FFF2-40B4-BE49-F238E27FC236}">
                <a16:creationId xmlns:a16="http://schemas.microsoft.com/office/drawing/2014/main" id="{F88D505C-0621-9D4B-B0D2-08B3C1519E9C}"/>
              </a:ext>
            </a:extLst>
          </p:cNvPr>
          <p:cNvSpPr txBox="1"/>
          <p:nvPr/>
        </p:nvSpPr>
        <p:spPr>
          <a:xfrm>
            <a:off x="462882" y="5162789"/>
            <a:ext cx="2286000" cy="369332"/>
          </a:xfrm>
          <a:prstGeom prst="rect">
            <a:avLst/>
          </a:prstGeom>
          <a:noFill/>
        </p:spPr>
        <p:txBody>
          <a:bodyPr wrap="square" rtlCol="0">
            <a:spAutoFit/>
          </a:bodyPr>
          <a:lstStyle/>
          <a:p>
            <a:r>
              <a:rPr lang="en-US" altLang="zh-Hans" dirty="0"/>
              <a:t>“Mark”</a:t>
            </a:r>
            <a:r>
              <a:rPr lang="zh-Hans" altLang="en-US" dirty="0"/>
              <a:t> </a:t>
            </a:r>
            <a:r>
              <a:rPr lang="en-US" altLang="zh-Hans" dirty="0"/>
              <a:t>Zhongjun</a:t>
            </a:r>
            <a:r>
              <a:rPr lang="zh-Hans" altLang="en-US" dirty="0"/>
              <a:t> </a:t>
            </a:r>
            <a:r>
              <a:rPr lang="en-US" altLang="zh-Hans" dirty="0"/>
              <a:t>Jin</a:t>
            </a:r>
            <a:endParaRPr lang="en-US" dirty="0"/>
          </a:p>
        </p:txBody>
      </p:sp>
      <p:sp>
        <p:nvSpPr>
          <p:cNvPr id="26" name="TextBox 25">
            <a:extLst>
              <a:ext uri="{FF2B5EF4-FFF2-40B4-BE49-F238E27FC236}">
                <a16:creationId xmlns:a16="http://schemas.microsoft.com/office/drawing/2014/main" id="{6CF31196-1B89-FA44-B6E5-1CCAE874E3E7}"/>
              </a:ext>
            </a:extLst>
          </p:cNvPr>
          <p:cNvSpPr txBox="1"/>
          <p:nvPr/>
        </p:nvSpPr>
        <p:spPr>
          <a:xfrm>
            <a:off x="2680855" y="5160602"/>
            <a:ext cx="1821595" cy="369332"/>
          </a:xfrm>
          <a:prstGeom prst="rect">
            <a:avLst/>
          </a:prstGeom>
          <a:noFill/>
        </p:spPr>
        <p:txBody>
          <a:bodyPr wrap="square" rtlCol="0">
            <a:spAutoFit/>
          </a:bodyPr>
          <a:lstStyle/>
          <a:p>
            <a:r>
              <a:rPr lang="en-US" altLang="zh-Hans" dirty="0"/>
              <a:t>Christopher</a:t>
            </a:r>
            <a:r>
              <a:rPr lang="zh-Hans" altLang="en-US" dirty="0"/>
              <a:t> </a:t>
            </a:r>
            <a:r>
              <a:rPr lang="en-US" altLang="zh-Hans" dirty="0"/>
              <a:t>Baik</a:t>
            </a:r>
            <a:endParaRPr lang="en-US" dirty="0"/>
          </a:p>
        </p:txBody>
      </p:sp>
      <p:sp>
        <p:nvSpPr>
          <p:cNvPr id="27" name="TextBox 26">
            <a:extLst>
              <a:ext uri="{FF2B5EF4-FFF2-40B4-BE49-F238E27FC236}">
                <a16:creationId xmlns:a16="http://schemas.microsoft.com/office/drawing/2014/main" id="{FE2AAC91-CBE8-B743-B2E0-7890A9FD6958}"/>
              </a:ext>
            </a:extLst>
          </p:cNvPr>
          <p:cNvSpPr txBox="1"/>
          <p:nvPr/>
        </p:nvSpPr>
        <p:spPr>
          <a:xfrm>
            <a:off x="4631852" y="5160602"/>
            <a:ext cx="1891975" cy="369332"/>
          </a:xfrm>
          <a:prstGeom prst="rect">
            <a:avLst/>
          </a:prstGeom>
          <a:noFill/>
        </p:spPr>
        <p:txBody>
          <a:bodyPr wrap="square" rtlCol="0">
            <a:spAutoFit/>
          </a:bodyPr>
          <a:lstStyle/>
          <a:p>
            <a:r>
              <a:rPr lang="en-US" altLang="zh-Hans" dirty="0"/>
              <a:t>Michael</a:t>
            </a:r>
            <a:r>
              <a:rPr lang="zh-Hans" altLang="en-US" dirty="0"/>
              <a:t> </a:t>
            </a:r>
            <a:r>
              <a:rPr lang="en-US" altLang="zh-Hans" dirty="0"/>
              <a:t>Cafarella</a:t>
            </a:r>
            <a:endParaRPr lang="en-US" dirty="0"/>
          </a:p>
        </p:txBody>
      </p:sp>
      <p:sp>
        <p:nvSpPr>
          <p:cNvPr id="28" name="TextBox 27">
            <a:extLst>
              <a:ext uri="{FF2B5EF4-FFF2-40B4-BE49-F238E27FC236}">
                <a16:creationId xmlns:a16="http://schemas.microsoft.com/office/drawing/2014/main" id="{5A5973A8-7157-FE4B-8996-CBA2730F0DAF}"/>
              </a:ext>
            </a:extLst>
          </p:cNvPr>
          <p:cNvSpPr txBox="1"/>
          <p:nvPr/>
        </p:nvSpPr>
        <p:spPr>
          <a:xfrm>
            <a:off x="6794822" y="5160602"/>
            <a:ext cx="1538409" cy="369332"/>
          </a:xfrm>
          <a:prstGeom prst="rect">
            <a:avLst/>
          </a:prstGeom>
          <a:noFill/>
        </p:spPr>
        <p:txBody>
          <a:bodyPr wrap="square" rtlCol="0">
            <a:spAutoFit/>
          </a:bodyPr>
          <a:lstStyle/>
          <a:p>
            <a:r>
              <a:rPr lang="en-US" altLang="zh-Hans" dirty="0"/>
              <a:t>H.</a:t>
            </a:r>
            <a:r>
              <a:rPr lang="zh-Hans" altLang="en-US" dirty="0"/>
              <a:t> </a:t>
            </a:r>
            <a:r>
              <a:rPr lang="en-US" altLang="zh-Hans" dirty="0"/>
              <a:t>V.</a:t>
            </a:r>
            <a:r>
              <a:rPr lang="zh-Hans" altLang="en-US" dirty="0"/>
              <a:t> </a:t>
            </a:r>
            <a:r>
              <a:rPr lang="en-US" altLang="zh-Hans" dirty="0"/>
              <a:t>Jagadish</a:t>
            </a:r>
            <a:endParaRPr lang="en-US" dirty="0"/>
          </a:p>
        </p:txBody>
      </p:sp>
      <p:grpSp>
        <p:nvGrpSpPr>
          <p:cNvPr id="32" name="Group 31">
            <a:extLst>
              <a:ext uri="{FF2B5EF4-FFF2-40B4-BE49-F238E27FC236}">
                <a16:creationId xmlns:a16="http://schemas.microsoft.com/office/drawing/2014/main" id="{9862EBE4-9344-2540-AEF5-A19F018BBF3F}"/>
              </a:ext>
            </a:extLst>
          </p:cNvPr>
          <p:cNvGrpSpPr/>
          <p:nvPr/>
        </p:nvGrpSpPr>
        <p:grpSpPr>
          <a:xfrm>
            <a:off x="834282" y="5475295"/>
            <a:ext cx="1790681" cy="315905"/>
            <a:chOff x="927305" y="5532683"/>
            <a:chExt cx="1790681" cy="315905"/>
          </a:xfrm>
        </p:grpSpPr>
        <p:pic>
          <p:nvPicPr>
            <p:cNvPr id="30" name="Picture 29">
              <a:extLst>
                <a:ext uri="{FF2B5EF4-FFF2-40B4-BE49-F238E27FC236}">
                  <a16:creationId xmlns:a16="http://schemas.microsoft.com/office/drawing/2014/main" id="{A259008E-7AE1-0D49-8325-253813544AD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27305" y="5543788"/>
              <a:ext cx="304800" cy="304800"/>
            </a:xfrm>
            <a:prstGeom prst="rect">
              <a:avLst/>
            </a:prstGeom>
          </p:spPr>
        </p:pic>
        <p:sp>
          <p:nvSpPr>
            <p:cNvPr id="31" name="TextBox 30">
              <a:extLst>
                <a:ext uri="{FF2B5EF4-FFF2-40B4-BE49-F238E27FC236}">
                  <a16:creationId xmlns:a16="http://schemas.microsoft.com/office/drawing/2014/main" id="{3F4EF41F-24C3-AD44-A2E8-3BACC9F6908D}"/>
                </a:ext>
              </a:extLst>
            </p:cNvPr>
            <p:cNvSpPr txBox="1"/>
            <p:nvPr/>
          </p:nvSpPr>
          <p:spPr>
            <a:xfrm>
              <a:off x="1106978" y="5532683"/>
              <a:ext cx="1611008" cy="307777"/>
            </a:xfrm>
            <a:prstGeom prst="rect">
              <a:avLst/>
            </a:prstGeom>
            <a:noFill/>
          </p:spPr>
          <p:txBody>
            <a:bodyPr wrap="square" rtlCol="0">
              <a:spAutoFit/>
            </a:bodyPr>
            <a:lstStyle/>
            <a:p>
              <a:r>
                <a:rPr lang="en-US" altLang="zh-Hans" sz="1400" dirty="0">
                  <a:solidFill>
                    <a:srgbClr val="000000"/>
                  </a:solidFill>
                </a:rPr>
                <a:t>@zhongjun_jin</a:t>
              </a:r>
              <a:endParaRPr lang="en-US" sz="1400" dirty="0">
                <a:solidFill>
                  <a:srgbClr val="000000"/>
                </a:solidFill>
              </a:endParaRPr>
            </a:p>
          </p:txBody>
        </p:sp>
      </p:grpSp>
    </p:spTree>
    <p:extLst>
      <p:ext uri="{BB962C8B-B14F-4D97-AF65-F5344CB8AC3E}">
        <p14:creationId xmlns:p14="http://schemas.microsoft.com/office/powerpoint/2010/main" val="19432526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3"/>
            <a:ext cx="5943600" cy="838200"/>
          </a:xfrm>
        </p:spPr>
        <p:txBody>
          <a:bodyPr>
            <a:normAutofit/>
          </a:bodyPr>
          <a:lstStyle/>
          <a:p>
            <a:r>
              <a:rPr lang="en-US" sz="3200" dirty="0"/>
              <a:t>Sample-driven Schema Mapping</a:t>
            </a:r>
          </a:p>
        </p:txBody>
      </p:sp>
      <p:sp>
        <p:nvSpPr>
          <p:cNvPr id="4" name="Slide Number Placeholder 3"/>
          <p:cNvSpPr>
            <a:spLocks noGrp="1"/>
          </p:cNvSpPr>
          <p:nvPr>
            <p:ph type="sldNum" sz="quarter" idx="12"/>
          </p:nvPr>
        </p:nvSpPr>
        <p:spPr/>
        <p:txBody>
          <a:bodyPr/>
          <a:lstStyle/>
          <a:p>
            <a:fld id="{313D4505-985F-49BE-8C1F-E0CFEEC3F372}" type="slidenum">
              <a:rPr lang="en-US" smtClean="0"/>
              <a:t>10</a:t>
            </a:fld>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96980" y="109867"/>
            <a:ext cx="849131" cy="652133"/>
          </a:xfrm>
          <a:prstGeom prst="rect">
            <a:avLst/>
          </a:prstGeom>
        </p:spPr>
      </p:pic>
      <p:grpSp>
        <p:nvGrpSpPr>
          <p:cNvPr id="26" name="Group 25">
            <a:extLst>
              <a:ext uri="{FF2B5EF4-FFF2-40B4-BE49-F238E27FC236}">
                <a16:creationId xmlns:a16="http://schemas.microsoft.com/office/drawing/2014/main" id="{63A94B2E-38F3-B440-B875-7DC14CA8DE0C}"/>
              </a:ext>
            </a:extLst>
          </p:cNvPr>
          <p:cNvGrpSpPr/>
          <p:nvPr/>
        </p:nvGrpSpPr>
        <p:grpSpPr>
          <a:xfrm>
            <a:off x="73152" y="73152"/>
            <a:ext cx="839724" cy="723900"/>
            <a:chOff x="2084848" y="4669895"/>
            <a:chExt cx="839724" cy="723900"/>
          </a:xfrm>
        </p:grpSpPr>
        <p:sp>
          <p:nvSpPr>
            <p:cNvPr id="40" name="Hexagon 39">
              <a:extLst>
                <a:ext uri="{FF2B5EF4-FFF2-40B4-BE49-F238E27FC236}">
                  <a16:creationId xmlns:a16="http://schemas.microsoft.com/office/drawing/2014/main" id="{74738E35-48D0-A44C-B68D-0A639E622371}"/>
                </a:ext>
              </a:extLst>
            </p:cNvPr>
            <p:cNvSpPr/>
            <p:nvPr/>
          </p:nvSpPr>
          <p:spPr>
            <a:xfrm>
              <a:off x="2084848" y="4669895"/>
              <a:ext cx="839724" cy="723900"/>
            </a:xfrm>
            <a:prstGeom prst="hexagon">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9EB89E92-0C1E-364E-AEB2-AC9BA6AA22E5}"/>
                </a:ext>
              </a:extLst>
            </p:cNvPr>
            <p:cNvSpPr/>
            <p:nvPr/>
          </p:nvSpPr>
          <p:spPr>
            <a:xfrm>
              <a:off x="2394082" y="5010109"/>
              <a:ext cx="76200" cy="76200"/>
            </a:xfrm>
            <a:prstGeom prst="ellipse">
              <a:avLst/>
            </a:prstGeom>
            <a:solidFill>
              <a:srgbClr val="FF0000"/>
            </a:solidFill>
            <a:ln>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139BA209-D19F-CB45-BA0A-7A5328601FFD}"/>
                </a:ext>
              </a:extLst>
            </p:cNvPr>
            <p:cNvSpPr/>
            <p:nvPr/>
          </p:nvSpPr>
          <p:spPr>
            <a:xfrm>
              <a:off x="2271514" y="4916499"/>
              <a:ext cx="76200" cy="762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E35F7BC7-44DF-5743-B346-ACA5DC157B8A}"/>
                </a:ext>
              </a:extLst>
            </p:cNvPr>
            <p:cNvSpPr/>
            <p:nvPr/>
          </p:nvSpPr>
          <p:spPr>
            <a:xfrm>
              <a:off x="2278656" y="5108382"/>
              <a:ext cx="76200" cy="762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20337F47-79F1-C145-89B1-9E588561AC88}"/>
                </a:ext>
              </a:extLst>
            </p:cNvPr>
            <p:cNvSpPr/>
            <p:nvPr/>
          </p:nvSpPr>
          <p:spPr>
            <a:xfrm>
              <a:off x="2662964" y="4993745"/>
              <a:ext cx="76200" cy="762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88A0FD81-AEF1-CC4F-9472-7AC19C1B973C}"/>
                </a:ext>
              </a:extLst>
            </p:cNvPr>
            <p:cNvSpPr/>
            <p:nvPr/>
          </p:nvSpPr>
          <p:spPr>
            <a:xfrm>
              <a:off x="2420273" y="4801565"/>
              <a:ext cx="76200" cy="762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F1A5EB8A-7B70-0A42-96EF-50D0273973DE}"/>
                </a:ext>
              </a:extLst>
            </p:cNvPr>
            <p:cNvSpPr/>
            <p:nvPr/>
          </p:nvSpPr>
          <p:spPr>
            <a:xfrm>
              <a:off x="2596222" y="4809079"/>
              <a:ext cx="76200" cy="762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5E97F4E9-B17C-0D43-996C-42D586C25D8D}"/>
                </a:ext>
              </a:extLst>
            </p:cNvPr>
            <p:cNvSpPr/>
            <p:nvPr/>
          </p:nvSpPr>
          <p:spPr>
            <a:xfrm>
              <a:off x="2590800" y="5146482"/>
              <a:ext cx="76200" cy="762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69F51E11-4C3E-A248-91D4-65A52D2347B8}"/>
                </a:ext>
              </a:extLst>
            </p:cNvPr>
            <p:cNvSpPr/>
            <p:nvPr/>
          </p:nvSpPr>
          <p:spPr>
            <a:xfrm>
              <a:off x="2521843" y="4967443"/>
              <a:ext cx="76200" cy="76200"/>
            </a:xfrm>
            <a:prstGeom prst="ellipse">
              <a:avLst/>
            </a:prstGeom>
            <a:solidFill>
              <a:srgbClr val="FF0000"/>
            </a:solidFill>
            <a:ln>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FDFA1C6B-0A98-2C43-8CF7-A1D2D170616A}"/>
                </a:ext>
              </a:extLst>
            </p:cNvPr>
            <p:cNvSpPr/>
            <p:nvPr/>
          </p:nvSpPr>
          <p:spPr>
            <a:xfrm>
              <a:off x="2432182" y="5201952"/>
              <a:ext cx="76200" cy="762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sp>
        <p:nvSpPr>
          <p:cNvPr id="19" name="Content Placeholder 2">
            <a:extLst>
              <a:ext uri="{FF2B5EF4-FFF2-40B4-BE49-F238E27FC236}">
                <a16:creationId xmlns:a16="http://schemas.microsoft.com/office/drawing/2014/main" id="{2853B60D-BD29-4948-BBF6-D9532CDEF8DF}"/>
              </a:ext>
            </a:extLst>
          </p:cNvPr>
          <p:cNvSpPr>
            <a:spLocks noGrp="1"/>
          </p:cNvSpPr>
          <p:nvPr>
            <p:ph idx="1"/>
          </p:nvPr>
        </p:nvSpPr>
        <p:spPr>
          <a:xfrm>
            <a:off x="152400" y="1143000"/>
            <a:ext cx="8839200" cy="4525963"/>
          </a:xfrm>
        </p:spPr>
        <p:txBody>
          <a:bodyPr/>
          <a:lstStyle/>
          <a:p>
            <a:r>
              <a:rPr lang="en-US" altLang="zh-Hans" dirty="0"/>
              <a:t>Iterative Interaction Model</a:t>
            </a:r>
          </a:p>
          <a:p>
            <a:pPr marL="914400" lvl="1" indent="-457200">
              <a:buFont typeface="+mj-lt"/>
              <a:buAutoNum type="arabicPeriod"/>
            </a:pPr>
            <a:r>
              <a:rPr lang="en-US" altLang="zh-Hans" dirty="0"/>
              <a:t>User provides new samples from the desired schema.</a:t>
            </a:r>
          </a:p>
          <a:p>
            <a:pPr marL="914400" lvl="1" indent="-457200">
              <a:buFont typeface="+mj-lt"/>
              <a:buAutoNum type="arabicPeriod"/>
            </a:pPr>
            <a:r>
              <a:rPr lang="en-US" dirty="0"/>
              <a:t>System prunes unsatisfying schema mappings</a:t>
            </a:r>
          </a:p>
          <a:p>
            <a:pPr marL="400050"/>
            <a:r>
              <a:rPr lang="en-US" dirty="0"/>
              <a:t>E.g., </a:t>
            </a:r>
            <a:r>
              <a:rPr lang="en-US" dirty="0" err="1"/>
              <a:t>MWeaver</a:t>
            </a:r>
            <a:r>
              <a:rPr lang="en-US" dirty="0"/>
              <a:t> (Qian, 2012), Filter (Shen, 2014), etc.</a:t>
            </a:r>
          </a:p>
          <a:p>
            <a:pPr marL="400050"/>
            <a:endParaRPr lang="en-US" dirty="0"/>
          </a:p>
          <a:p>
            <a:pPr lvl="1"/>
            <a:endParaRPr lang="en-US" i="1" dirty="0"/>
          </a:p>
        </p:txBody>
      </p:sp>
    </p:spTree>
    <p:extLst>
      <p:ext uri="{BB962C8B-B14F-4D97-AF65-F5344CB8AC3E}">
        <p14:creationId xmlns:p14="http://schemas.microsoft.com/office/powerpoint/2010/main" val="24060219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Arc 80">
            <a:extLst>
              <a:ext uri="{FF2B5EF4-FFF2-40B4-BE49-F238E27FC236}">
                <a16:creationId xmlns:a16="http://schemas.microsoft.com/office/drawing/2014/main" id="{A5D6294F-0533-1D43-A80C-64850550150C}"/>
              </a:ext>
            </a:extLst>
          </p:cNvPr>
          <p:cNvSpPr/>
          <p:nvPr/>
        </p:nvSpPr>
        <p:spPr>
          <a:xfrm rot="3069327">
            <a:off x="2427256" y="3080436"/>
            <a:ext cx="3551211" cy="3195235"/>
          </a:xfrm>
          <a:prstGeom prst="arc">
            <a:avLst>
              <a:gd name="adj1" fmla="val 14766708"/>
              <a:gd name="adj2" fmla="val 21296279"/>
            </a:avLst>
          </a:prstGeom>
          <a:ln w="57150">
            <a:solidFill>
              <a:srgbClr val="FF7E79"/>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5" name="Group 14">
            <a:extLst>
              <a:ext uri="{FF2B5EF4-FFF2-40B4-BE49-F238E27FC236}">
                <a16:creationId xmlns:a16="http://schemas.microsoft.com/office/drawing/2014/main" id="{B7F1DB7F-DEDE-9041-AED5-D9FF6B8814E2}"/>
              </a:ext>
            </a:extLst>
          </p:cNvPr>
          <p:cNvGrpSpPr/>
          <p:nvPr/>
        </p:nvGrpSpPr>
        <p:grpSpPr>
          <a:xfrm>
            <a:off x="4173536" y="5748909"/>
            <a:ext cx="895761" cy="1002935"/>
            <a:chOff x="4173536" y="5748909"/>
            <a:chExt cx="895761" cy="1002935"/>
          </a:xfrm>
        </p:grpSpPr>
        <p:grpSp>
          <p:nvGrpSpPr>
            <p:cNvPr id="21" name="Group 20">
              <a:extLst>
                <a:ext uri="{FF2B5EF4-FFF2-40B4-BE49-F238E27FC236}">
                  <a16:creationId xmlns:a16="http://schemas.microsoft.com/office/drawing/2014/main" id="{B0043B7F-E8C1-C946-8DF7-01979E1C5825}"/>
                </a:ext>
              </a:extLst>
            </p:cNvPr>
            <p:cNvGrpSpPr/>
            <p:nvPr/>
          </p:nvGrpSpPr>
          <p:grpSpPr>
            <a:xfrm>
              <a:off x="4312434" y="5748909"/>
              <a:ext cx="617967" cy="627285"/>
              <a:chOff x="170931" y="5043573"/>
              <a:chExt cx="617967" cy="627285"/>
            </a:xfrm>
          </p:grpSpPr>
          <p:sp>
            <p:nvSpPr>
              <p:cNvPr id="22" name="Oval 21">
                <a:extLst>
                  <a:ext uri="{FF2B5EF4-FFF2-40B4-BE49-F238E27FC236}">
                    <a16:creationId xmlns:a16="http://schemas.microsoft.com/office/drawing/2014/main" id="{C96C509F-8E95-E74B-A883-79B5F0C5EF1A}"/>
                  </a:ext>
                </a:extLst>
              </p:cNvPr>
              <p:cNvSpPr/>
              <p:nvPr/>
            </p:nvSpPr>
            <p:spPr>
              <a:xfrm>
                <a:off x="170931" y="5043573"/>
                <a:ext cx="617967" cy="627285"/>
              </a:xfrm>
              <a:prstGeom prst="ellipse">
                <a:avLst/>
              </a:prstGeom>
              <a:solidFill>
                <a:srgbClr val="D5FC79"/>
              </a:solidFill>
              <a:ln>
                <a:solidFill>
                  <a:srgbClr val="D5FC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3" name="Picture 22">
                <a:extLst>
                  <a:ext uri="{FF2B5EF4-FFF2-40B4-BE49-F238E27FC236}">
                    <a16:creationId xmlns:a16="http://schemas.microsoft.com/office/drawing/2014/main" id="{9921633B-5482-B44E-944A-4F8E470F2F99}"/>
                  </a:ext>
                </a:extLst>
              </p:cNvPr>
              <p:cNvPicPr>
                <a:picLocks noChangeAspect="1"/>
              </p:cNvPicPr>
              <p:nvPr/>
            </p:nvPicPr>
            <p:blipFill>
              <a:blip r:embed="rId3"/>
              <a:stretch>
                <a:fillRect/>
              </a:stretch>
            </p:blipFill>
            <p:spPr>
              <a:xfrm>
                <a:off x="240252" y="5120761"/>
                <a:ext cx="479324" cy="479324"/>
              </a:xfrm>
              <a:prstGeom prst="rect">
                <a:avLst/>
              </a:prstGeom>
            </p:spPr>
          </p:pic>
        </p:grpSp>
        <p:sp>
          <p:nvSpPr>
            <p:cNvPr id="24" name="TextBox 23">
              <a:extLst>
                <a:ext uri="{FF2B5EF4-FFF2-40B4-BE49-F238E27FC236}">
                  <a16:creationId xmlns:a16="http://schemas.microsoft.com/office/drawing/2014/main" id="{7AEAADF0-A7A6-4842-A370-E9F183E4E01B}"/>
                </a:ext>
              </a:extLst>
            </p:cNvPr>
            <p:cNvSpPr txBox="1"/>
            <p:nvPr/>
          </p:nvSpPr>
          <p:spPr>
            <a:xfrm>
              <a:off x="4173536" y="6382512"/>
              <a:ext cx="895761" cy="369332"/>
            </a:xfrm>
            <a:prstGeom prst="rect">
              <a:avLst/>
            </a:prstGeom>
            <a:noFill/>
          </p:spPr>
          <p:txBody>
            <a:bodyPr wrap="square" rtlCol="0">
              <a:spAutoFit/>
            </a:bodyPr>
            <a:lstStyle/>
            <a:p>
              <a:pPr algn="ctr"/>
              <a:r>
                <a:rPr lang="en-US" dirty="0"/>
                <a:t>System</a:t>
              </a:r>
            </a:p>
          </p:txBody>
        </p:sp>
      </p:grpSp>
      <p:grpSp>
        <p:nvGrpSpPr>
          <p:cNvPr id="14" name="Group 13">
            <a:extLst>
              <a:ext uri="{FF2B5EF4-FFF2-40B4-BE49-F238E27FC236}">
                <a16:creationId xmlns:a16="http://schemas.microsoft.com/office/drawing/2014/main" id="{09DA36DD-ED62-1F4B-BCD7-283B3334A1FA}"/>
              </a:ext>
            </a:extLst>
          </p:cNvPr>
          <p:cNvGrpSpPr/>
          <p:nvPr/>
        </p:nvGrpSpPr>
        <p:grpSpPr>
          <a:xfrm>
            <a:off x="4105656" y="2725515"/>
            <a:ext cx="633916" cy="1008809"/>
            <a:chOff x="4105656" y="2725515"/>
            <a:chExt cx="633916" cy="1008809"/>
          </a:xfrm>
        </p:grpSpPr>
        <p:grpSp>
          <p:nvGrpSpPr>
            <p:cNvPr id="17" name="Group 16">
              <a:extLst>
                <a:ext uri="{FF2B5EF4-FFF2-40B4-BE49-F238E27FC236}">
                  <a16:creationId xmlns:a16="http://schemas.microsoft.com/office/drawing/2014/main" id="{03E72825-6059-CC47-BC9B-1D6283B296AF}"/>
                </a:ext>
              </a:extLst>
            </p:cNvPr>
            <p:cNvGrpSpPr/>
            <p:nvPr/>
          </p:nvGrpSpPr>
          <p:grpSpPr>
            <a:xfrm>
              <a:off x="4115875" y="2725515"/>
              <a:ext cx="617967" cy="627285"/>
              <a:chOff x="457200" y="3520330"/>
              <a:chExt cx="617967" cy="627285"/>
            </a:xfrm>
          </p:grpSpPr>
          <p:sp>
            <p:nvSpPr>
              <p:cNvPr id="18" name="Oval 17">
                <a:extLst>
                  <a:ext uri="{FF2B5EF4-FFF2-40B4-BE49-F238E27FC236}">
                    <a16:creationId xmlns:a16="http://schemas.microsoft.com/office/drawing/2014/main" id="{EC3E3F34-5A87-DA46-9AA9-335D25A3E160}"/>
                  </a:ext>
                </a:extLst>
              </p:cNvPr>
              <p:cNvSpPr/>
              <p:nvPr/>
            </p:nvSpPr>
            <p:spPr>
              <a:xfrm>
                <a:off x="457200" y="3520330"/>
                <a:ext cx="617967" cy="627285"/>
              </a:xfrm>
              <a:prstGeom prst="ellipse">
                <a:avLst/>
              </a:prstGeom>
              <a:solidFill>
                <a:srgbClr val="FF7E79"/>
              </a:solidFill>
              <a:ln>
                <a:solidFill>
                  <a:srgbClr val="FF7E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539B8980-2DE7-E142-A414-F2E1AAB0906D}"/>
                  </a:ext>
                </a:extLst>
              </p:cNvPr>
              <p:cNvPicPr>
                <a:picLocks noChangeAspect="1"/>
              </p:cNvPicPr>
              <p:nvPr/>
            </p:nvPicPr>
            <p:blipFill>
              <a:blip r:embed="rId4"/>
              <a:stretch>
                <a:fillRect/>
              </a:stretch>
            </p:blipFill>
            <p:spPr>
              <a:xfrm>
                <a:off x="538900" y="3578182"/>
                <a:ext cx="454565" cy="473170"/>
              </a:xfrm>
              <a:prstGeom prst="rect">
                <a:avLst/>
              </a:prstGeom>
            </p:spPr>
          </p:pic>
        </p:grpSp>
        <p:sp>
          <p:nvSpPr>
            <p:cNvPr id="20" name="TextBox 19">
              <a:extLst>
                <a:ext uri="{FF2B5EF4-FFF2-40B4-BE49-F238E27FC236}">
                  <a16:creationId xmlns:a16="http://schemas.microsoft.com/office/drawing/2014/main" id="{109470AE-7A06-E34D-B2CB-5AC484FB28A1}"/>
                </a:ext>
              </a:extLst>
            </p:cNvPr>
            <p:cNvSpPr txBox="1"/>
            <p:nvPr/>
          </p:nvSpPr>
          <p:spPr>
            <a:xfrm>
              <a:off x="4105656" y="3364992"/>
              <a:ext cx="633916" cy="369332"/>
            </a:xfrm>
            <a:prstGeom prst="rect">
              <a:avLst/>
            </a:prstGeom>
            <a:noFill/>
          </p:spPr>
          <p:txBody>
            <a:bodyPr wrap="square" rtlCol="0">
              <a:spAutoFit/>
            </a:bodyPr>
            <a:lstStyle/>
            <a:p>
              <a:pPr algn="ctr"/>
              <a:r>
                <a:rPr lang="en-US" dirty="0"/>
                <a:t>User</a:t>
              </a:r>
            </a:p>
          </p:txBody>
        </p:sp>
      </p:grpSp>
      <p:sp>
        <p:nvSpPr>
          <p:cNvPr id="4" name="Slide Number Placeholder 3"/>
          <p:cNvSpPr>
            <a:spLocks noGrp="1"/>
          </p:cNvSpPr>
          <p:nvPr>
            <p:ph type="sldNum" sz="quarter" idx="12"/>
          </p:nvPr>
        </p:nvSpPr>
        <p:spPr/>
        <p:txBody>
          <a:bodyPr/>
          <a:lstStyle/>
          <a:p>
            <a:fld id="{313D4505-985F-49BE-8C1F-E0CFEEC3F372}" type="slidenum">
              <a:rPr lang="en-US" smtClean="0"/>
              <a:t>11</a:t>
            </a:fld>
            <a:endParaRPr lang="en-US" dirty="0"/>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96980" y="109867"/>
            <a:ext cx="849131" cy="652133"/>
          </a:xfrm>
          <a:prstGeom prst="rect">
            <a:avLst/>
          </a:prstGeom>
        </p:spPr>
      </p:pic>
      <p:graphicFrame>
        <p:nvGraphicFramePr>
          <p:cNvPr id="11" name="Table 10">
            <a:extLst>
              <a:ext uri="{FF2B5EF4-FFF2-40B4-BE49-F238E27FC236}">
                <a16:creationId xmlns:a16="http://schemas.microsoft.com/office/drawing/2014/main" id="{C270AD53-6711-C04E-92F9-56B7576E7E10}"/>
              </a:ext>
            </a:extLst>
          </p:cNvPr>
          <p:cNvGraphicFramePr>
            <a:graphicFrameLocks noGrp="1"/>
          </p:cNvGraphicFramePr>
          <p:nvPr>
            <p:extLst>
              <p:ext uri="{D42A27DB-BD31-4B8C-83A1-F6EECF244321}">
                <p14:modId xmlns:p14="http://schemas.microsoft.com/office/powerpoint/2010/main" val="1068072904"/>
              </p:ext>
            </p:extLst>
          </p:nvPr>
        </p:nvGraphicFramePr>
        <p:xfrm>
          <a:off x="4932975" y="3827570"/>
          <a:ext cx="4114800" cy="1483360"/>
        </p:xfrm>
        <a:graphic>
          <a:graphicData uri="http://schemas.openxmlformats.org/drawingml/2006/table">
            <a:tbl>
              <a:tblPr firstRow="1" bandRow="1">
                <a:tableStyleId>{5C22544A-7EE6-4342-B048-85BDC9FD1C3A}</a:tableStyleId>
              </a:tblPr>
              <a:tblGrid>
                <a:gridCol w="1676400">
                  <a:extLst>
                    <a:ext uri="{9D8B030D-6E8A-4147-A177-3AD203B41FA5}">
                      <a16:colId xmlns:a16="http://schemas.microsoft.com/office/drawing/2014/main" val="2403144350"/>
                    </a:ext>
                  </a:extLst>
                </a:gridCol>
                <a:gridCol w="1219200">
                  <a:extLst>
                    <a:ext uri="{9D8B030D-6E8A-4147-A177-3AD203B41FA5}">
                      <a16:colId xmlns:a16="http://schemas.microsoft.com/office/drawing/2014/main" val="1514990442"/>
                    </a:ext>
                  </a:extLst>
                </a:gridCol>
                <a:gridCol w="1219200">
                  <a:extLst>
                    <a:ext uri="{9D8B030D-6E8A-4147-A177-3AD203B41FA5}">
                      <a16:colId xmlns:a16="http://schemas.microsoft.com/office/drawing/2014/main" val="651365873"/>
                    </a:ext>
                  </a:extLst>
                </a:gridCol>
              </a:tblGrid>
              <a:tr h="370840">
                <a:tc>
                  <a:txBody>
                    <a:bodyPr/>
                    <a:lstStyle/>
                    <a:p>
                      <a:r>
                        <a:rPr lang="en-US" dirty="0"/>
                        <a:t>Column 1</a:t>
                      </a:r>
                    </a:p>
                  </a:txBody>
                  <a:tcPr/>
                </a:tc>
                <a:tc>
                  <a:txBody>
                    <a:bodyPr/>
                    <a:lstStyle/>
                    <a:p>
                      <a:r>
                        <a:rPr lang="en-US" dirty="0"/>
                        <a:t>Column 2</a:t>
                      </a:r>
                    </a:p>
                  </a:txBody>
                  <a:tcPr/>
                </a:tc>
                <a:tc>
                  <a:txBody>
                    <a:bodyPr/>
                    <a:lstStyle/>
                    <a:p>
                      <a:r>
                        <a:rPr lang="en-US" dirty="0"/>
                        <a:t>Column3</a:t>
                      </a:r>
                    </a:p>
                  </a:txBody>
                  <a:tcPr/>
                </a:tc>
                <a:extLst>
                  <a:ext uri="{0D108BD9-81ED-4DB2-BD59-A6C34878D82A}">
                    <a16:rowId xmlns:a16="http://schemas.microsoft.com/office/drawing/2014/main" val="682200391"/>
                  </a:ext>
                </a:extLst>
              </a:tr>
              <a:tr h="370840">
                <a:tc>
                  <a:txBody>
                    <a:bodyPr/>
                    <a:lstStyle/>
                    <a:p>
                      <a:r>
                        <a:rPr lang="en-US" dirty="0"/>
                        <a:t>Lake Tahoe</a:t>
                      </a:r>
                    </a:p>
                  </a:txBody>
                  <a:tcPr/>
                </a:tc>
                <a:tc>
                  <a:txBody>
                    <a:bodyPr/>
                    <a:lstStyle/>
                    <a:p>
                      <a:r>
                        <a:rPr lang="en-US" dirty="0"/>
                        <a:t>California</a:t>
                      </a:r>
                    </a:p>
                  </a:txBody>
                  <a:tcPr/>
                </a:tc>
                <a:tc>
                  <a:txBody>
                    <a:bodyPr/>
                    <a:lstStyle/>
                    <a:p>
                      <a:r>
                        <a:rPr lang="en-US" dirty="0"/>
                        <a:t>497 km</a:t>
                      </a:r>
                      <a:r>
                        <a:rPr lang="en-US" baseline="30000" dirty="0"/>
                        <a:t>2</a:t>
                      </a:r>
                      <a:endParaRPr lang="en-US" dirty="0"/>
                    </a:p>
                  </a:txBody>
                  <a:tcPr/>
                </a:tc>
                <a:extLst>
                  <a:ext uri="{0D108BD9-81ED-4DB2-BD59-A6C34878D82A}">
                    <a16:rowId xmlns:a16="http://schemas.microsoft.com/office/drawing/2014/main" val="1479081286"/>
                  </a:ext>
                </a:extLst>
              </a:tr>
              <a:tr h="370840">
                <a:tc>
                  <a:txBody>
                    <a:bodyPr/>
                    <a:lstStyle/>
                    <a:p>
                      <a:r>
                        <a:rPr lang="en-US" dirty="0"/>
                        <a:t>Great Salt Lake</a:t>
                      </a:r>
                    </a:p>
                  </a:txBody>
                  <a:tcPr/>
                </a:tc>
                <a:tc>
                  <a:txBody>
                    <a:bodyPr/>
                    <a:lstStyle/>
                    <a:p>
                      <a:r>
                        <a:rPr lang="en-US" dirty="0"/>
                        <a:t>Utah</a:t>
                      </a:r>
                    </a:p>
                  </a:txBody>
                  <a:tcPr/>
                </a:tc>
                <a:tc>
                  <a:txBody>
                    <a:bodyPr/>
                    <a:lstStyle/>
                    <a:p>
                      <a:r>
                        <a:rPr lang="en-US" dirty="0"/>
                        <a:t>4400 km</a:t>
                      </a:r>
                      <a:r>
                        <a:rPr lang="en-US" baseline="30000" dirty="0"/>
                        <a:t>2</a:t>
                      </a:r>
                      <a:endParaRPr lang="en-US" dirty="0"/>
                    </a:p>
                  </a:txBody>
                  <a:tcPr/>
                </a:tc>
                <a:extLst>
                  <a:ext uri="{0D108BD9-81ED-4DB2-BD59-A6C34878D82A}">
                    <a16:rowId xmlns:a16="http://schemas.microsoft.com/office/drawing/2014/main" val="442234200"/>
                  </a:ext>
                </a:extLst>
              </a:tr>
              <a:tr h="370840">
                <a:tc>
                  <a:txBody>
                    <a:bodyPr/>
                    <a:lstStyle/>
                    <a:p>
                      <a:r>
                        <a:rPr lang="en-US" dirty="0"/>
                        <a:t>Lake Mendota</a:t>
                      </a:r>
                    </a:p>
                  </a:txBody>
                  <a:tcPr/>
                </a:tc>
                <a:tc>
                  <a:txBody>
                    <a:bodyPr/>
                    <a:lstStyle/>
                    <a:p>
                      <a:r>
                        <a:rPr lang="en-US" dirty="0"/>
                        <a:t>Wisconsin</a:t>
                      </a:r>
                    </a:p>
                  </a:txBody>
                  <a:tcPr/>
                </a:tc>
                <a:tc>
                  <a:txBody>
                    <a:bodyPr/>
                    <a:lstStyle/>
                    <a:p>
                      <a:r>
                        <a:rPr lang="en-US" dirty="0"/>
                        <a:t>15 km</a:t>
                      </a:r>
                      <a:r>
                        <a:rPr lang="en-US" baseline="30000" dirty="0"/>
                        <a:t>2</a:t>
                      </a:r>
                      <a:endParaRPr lang="en-US" dirty="0"/>
                    </a:p>
                  </a:txBody>
                  <a:tcPr/>
                </a:tc>
                <a:extLst>
                  <a:ext uri="{0D108BD9-81ED-4DB2-BD59-A6C34878D82A}">
                    <a16:rowId xmlns:a16="http://schemas.microsoft.com/office/drawing/2014/main" val="3237688366"/>
                  </a:ext>
                </a:extLst>
              </a:tr>
            </a:tbl>
          </a:graphicData>
        </a:graphic>
      </p:graphicFrame>
      <p:graphicFrame>
        <p:nvGraphicFramePr>
          <p:cNvPr id="25" name="Table 24">
            <a:extLst>
              <a:ext uri="{FF2B5EF4-FFF2-40B4-BE49-F238E27FC236}">
                <a16:creationId xmlns:a16="http://schemas.microsoft.com/office/drawing/2014/main" id="{547A8F11-F638-9A40-BBD1-9FD09FEF3E2A}"/>
              </a:ext>
            </a:extLst>
          </p:cNvPr>
          <p:cNvGraphicFramePr>
            <a:graphicFrameLocks noGrp="1"/>
          </p:cNvGraphicFramePr>
          <p:nvPr>
            <p:extLst>
              <p:ext uri="{D42A27DB-BD31-4B8C-83A1-F6EECF244321}">
                <p14:modId xmlns:p14="http://schemas.microsoft.com/office/powerpoint/2010/main" val="3080692718"/>
              </p:ext>
            </p:extLst>
          </p:nvPr>
        </p:nvGraphicFramePr>
        <p:xfrm>
          <a:off x="4931688" y="3827784"/>
          <a:ext cx="4114800" cy="1112520"/>
        </p:xfrm>
        <a:graphic>
          <a:graphicData uri="http://schemas.openxmlformats.org/drawingml/2006/table">
            <a:tbl>
              <a:tblPr firstRow="1" bandRow="1">
                <a:tableStyleId>{5C22544A-7EE6-4342-B048-85BDC9FD1C3A}</a:tableStyleId>
              </a:tblPr>
              <a:tblGrid>
                <a:gridCol w="1676400">
                  <a:extLst>
                    <a:ext uri="{9D8B030D-6E8A-4147-A177-3AD203B41FA5}">
                      <a16:colId xmlns:a16="http://schemas.microsoft.com/office/drawing/2014/main" val="2403144350"/>
                    </a:ext>
                  </a:extLst>
                </a:gridCol>
                <a:gridCol w="1219200">
                  <a:extLst>
                    <a:ext uri="{9D8B030D-6E8A-4147-A177-3AD203B41FA5}">
                      <a16:colId xmlns:a16="http://schemas.microsoft.com/office/drawing/2014/main" val="1514990442"/>
                    </a:ext>
                  </a:extLst>
                </a:gridCol>
                <a:gridCol w="1219200">
                  <a:extLst>
                    <a:ext uri="{9D8B030D-6E8A-4147-A177-3AD203B41FA5}">
                      <a16:colId xmlns:a16="http://schemas.microsoft.com/office/drawing/2014/main" val="651365873"/>
                    </a:ext>
                  </a:extLst>
                </a:gridCol>
              </a:tblGrid>
              <a:tr h="370840">
                <a:tc>
                  <a:txBody>
                    <a:bodyPr/>
                    <a:lstStyle/>
                    <a:p>
                      <a:r>
                        <a:rPr lang="en-US" dirty="0"/>
                        <a:t>Column 1</a:t>
                      </a:r>
                    </a:p>
                  </a:txBody>
                  <a:tcPr/>
                </a:tc>
                <a:tc>
                  <a:txBody>
                    <a:bodyPr/>
                    <a:lstStyle/>
                    <a:p>
                      <a:r>
                        <a:rPr lang="en-US" dirty="0"/>
                        <a:t>Column 2</a:t>
                      </a:r>
                    </a:p>
                  </a:txBody>
                  <a:tcPr/>
                </a:tc>
                <a:tc>
                  <a:txBody>
                    <a:bodyPr/>
                    <a:lstStyle/>
                    <a:p>
                      <a:r>
                        <a:rPr lang="en-US" dirty="0"/>
                        <a:t>Column3</a:t>
                      </a:r>
                    </a:p>
                  </a:txBody>
                  <a:tcPr/>
                </a:tc>
                <a:extLst>
                  <a:ext uri="{0D108BD9-81ED-4DB2-BD59-A6C34878D82A}">
                    <a16:rowId xmlns:a16="http://schemas.microsoft.com/office/drawing/2014/main" val="682200391"/>
                  </a:ext>
                </a:extLst>
              </a:tr>
              <a:tr h="370840">
                <a:tc>
                  <a:txBody>
                    <a:bodyPr/>
                    <a:lstStyle/>
                    <a:p>
                      <a:r>
                        <a:rPr lang="en-US" dirty="0"/>
                        <a:t>Lake Tahoe</a:t>
                      </a:r>
                    </a:p>
                  </a:txBody>
                  <a:tcPr/>
                </a:tc>
                <a:tc>
                  <a:txBody>
                    <a:bodyPr/>
                    <a:lstStyle/>
                    <a:p>
                      <a:r>
                        <a:rPr lang="en-US" dirty="0"/>
                        <a:t>California</a:t>
                      </a:r>
                    </a:p>
                  </a:txBody>
                  <a:tcPr/>
                </a:tc>
                <a:tc>
                  <a:txBody>
                    <a:bodyPr/>
                    <a:lstStyle/>
                    <a:p>
                      <a:r>
                        <a:rPr lang="en-US" dirty="0"/>
                        <a:t>497 km</a:t>
                      </a:r>
                      <a:r>
                        <a:rPr lang="en-US" baseline="30000" dirty="0"/>
                        <a:t>2</a:t>
                      </a:r>
                      <a:endParaRPr lang="en-US" dirty="0"/>
                    </a:p>
                  </a:txBody>
                  <a:tcPr/>
                </a:tc>
                <a:extLst>
                  <a:ext uri="{0D108BD9-81ED-4DB2-BD59-A6C34878D82A}">
                    <a16:rowId xmlns:a16="http://schemas.microsoft.com/office/drawing/2014/main" val="1479081286"/>
                  </a:ext>
                </a:extLst>
              </a:tr>
              <a:tr h="370840">
                <a:tc>
                  <a:txBody>
                    <a:bodyPr/>
                    <a:lstStyle/>
                    <a:p>
                      <a:r>
                        <a:rPr lang="en-US" dirty="0"/>
                        <a:t>Great Salt Lake</a:t>
                      </a:r>
                    </a:p>
                  </a:txBody>
                  <a:tcPr/>
                </a:tc>
                <a:tc>
                  <a:txBody>
                    <a:bodyPr/>
                    <a:lstStyle/>
                    <a:p>
                      <a:r>
                        <a:rPr lang="en-US" dirty="0"/>
                        <a:t>Utah</a:t>
                      </a:r>
                    </a:p>
                  </a:txBody>
                  <a:tcPr/>
                </a:tc>
                <a:tc>
                  <a:txBody>
                    <a:bodyPr/>
                    <a:lstStyle/>
                    <a:p>
                      <a:r>
                        <a:rPr lang="en-US" dirty="0"/>
                        <a:t>4400 km</a:t>
                      </a:r>
                      <a:r>
                        <a:rPr lang="en-US" baseline="30000" dirty="0"/>
                        <a:t>2</a:t>
                      </a:r>
                      <a:endParaRPr lang="en-US" dirty="0"/>
                    </a:p>
                  </a:txBody>
                  <a:tcPr/>
                </a:tc>
                <a:extLst>
                  <a:ext uri="{0D108BD9-81ED-4DB2-BD59-A6C34878D82A}">
                    <a16:rowId xmlns:a16="http://schemas.microsoft.com/office/drawing/2014/main" val="442234200"/>
                  </a:ext>
                </a:extLst>
              </a:tr>
            </a:tbl>
          </a:graphicData>
        </a:graphic>
      </p:graphicFrame>
      <p:graphicFrame>
        <p:nvGraphicFramePr>
          <p:cNvPr id="26" name="Table 25">
            <a:extLst>
              <a:ext uri="{FF2B5EF4-FFF2-40B4-BE49-F238E27FC236}">
                <a16:creationId xmlns:a16="http://schemas.microsoft.com/office/drawing/2014/main" id="{F746C834-30F7-A140-8A16-76E94A648846}"/>
              </a:ext>
            </a:extLst>
          </p:cNvPr>
          <p:cNvGraphicFramePr>
            <a:graphicFrameLocks noGrp="1"/>
          </p:cNvGraphicFramePr>
          <p:nvPr>
            <p:extLst>
              <p:ext uri="{D42A27DB-BD31-4B8C-83A1-F6EECF244321}">
                <p14:modId xmlns:p14="http://schemas.microsoft.com/office/powerpoint/2010/main" val="51253960"/>
              </p:ext>
            </p:extLst>
          </p:nvPr>
        </p:nvGraphicFramePr>
        <p:xfrm>
          <a:off x="4930401" y="3827569"/>
          <a:ext cx="4114800" cy="741680"/>
        </p:xfrm>
        <a:graphic>
          <a:graphicData uri="http://schemas.openxmlformats.org/drawingml/2006/table">
            <a:tbl>
              <a:tblPr firstRow="1" bandRow="1">
                <a:tableStyleId>{5C22544A-7EE6-4342-B048-85BDC9FD1C3A}</a:tableStyleId>
              </a:tblPr>
              <a:tblGrid>
                <a:gridCol w="1676400">
                  <a:extLst>
                    <a:ext uri="{9D8B030D-6E8A-4147-A177-3AD203B41FA5}">
                      <a16:colId xmlns:a16="http://schemas.microsoft.com/office/drawing/2014/main" val="2403144350"/>
                    </a:ext>
                  </a:extLst>
                </a:gridCol>
                <a:gridCol w="1219200">
                  <a:extLst>
                    <a:ext uri="{9D8B030D-6E8A-4147-A177-3AD203B41FA5}">
                      <a16:colId xmlns:a16="http://schemas.microsoft.com/office/drawing/2014/main" val="1514990442"/>
                    </a:ext>
                  </a:extLst>
                </a:gridCol>
                <a:gridCol w="1219200">
                  <a:extLst>
                    <a:ext uri="{9D8B030D-6E8A-4147-A177-3AD203B41FA5}">
                      <a16:colId xmlns:a16="http://schemas.microsoft.com/office/drawing/2014/main" val="651365873"/>
                    </a:ext>
                  </a:extLst>
                </a:gridCol>
              </a:tblGrid>
              <a:tr h="370840">
                <a:tc>
                  <a:txBody>
                    <a:bodyPr/>
                    <a:lstStyle/>
                    <a:p>
                      <a:r>
                        <a:rPr lang="en-US" dirty="0"/>
                        <a:t>Column 1</a:t>
                      </a:r>
                    </a:p>
                  </a:txBody>
                  <a:tcPr/>
                </a:tc>
                <a:tc>
                  <a:txBody>
                    <a:bodyPr/>
                    <a:lstStyle/>
                    <a:p>
                      <a:r>
                        <a:rPr lang="en-US" dirty="0"/>
                        <a:t>Column 2</a:t>
                      </a:r>
                    </a:p>
                  </a:txBody>
                  <a:tcPr/>
                </a:tc>
                <a:tc>
                  <a:txBody>
                    <a:bodyPr/>
                    <a:lstStyle/>
                    <a:p>
                      <a:r>
                        <a:rPr lang="en-US" dirty="0"/>
                        <a:t>Column3</a:t>
                      </a:r>
                    </a:p>
                  </a:txBody>
                  <a:tcPr/>
                </a:tc>
                <a:extLst>
                  <a:ext uri="{0D108BD9-81ED-4DB2-BD59-A6C34878D82A}">
                    <a16:rowId xmlns:a16="http://schemas.microsoft.com/office/drawing/2014/main" val="682200391"/>
                  </a:ext>
                </a:extLst>
              </a:tr>
              <a:tr h="370840">
                <a:tc>
                  <a:txBody>
                    <a:bodyPr/>
                    <a:lstStyle/>
                    <a:p>
                      <a:r>
                        <a:rPr lang="en-US" dirty="0"/>
                        <a:t>Lake Tahoe</a:t>
                      </a:r>
                    </a:p>
                  </a:txBody>
                  <a:tcPr/>
                </a:tc>
                <a:tc>
                  <a:txBody>
                    <a:bodyPr/>
                    <a:lstStyle/>
                    <a:p>
                      <a:r>
                        <a:rPr lang="en-US" dirty="0"/>
                        <a:t>California</a:t>
                      </a:r>
                    </a:p>
                  </a:txBody>
                  <a:tcPr/>
                </a:tc>
                <a:tc>
                  <a:txBody>
                    <a:bodyPr/>
                    <a:lstStyle/>
                    <a:p>
                      <a:r>
                        <a:rPr lang="en-US" dirty="0"/>
                        <a:t>497 km</a:t>
                      </a:r>
                      <a:r>
                        <a:rPr lang="en-US" baseline="30000" dirty="0"/>
                        <a:t>2</a:t>
                      </a:r>
                      <a:endParaRPr lang="en-US" dirty="0"/>
                    </a:p>
                  </a:txBody>
                  <a:tcPr/>
                </a:tc>
                <a:extLst>
                  <a:ext uri="{0D108BD9-81ED-4DB2-BD59-A6C34878D82A}">
                    <a16:rowId xmlns:a16="http://schemas.microsoft.com/office/drawing/2014/main" val="1479081286"/>
                  </a:ext>
                </a:extLst>
              </a:tr>
            </a:tbl>
          </a:graphicData>
        </a:graphic>
      </p:graphicFrame>
      <p:sp>
        <p:nvSpPr>
          <p:cNvPr id="50" name="Content Placeholder 2">
            <a:extLst>
              <a:ext uri="{FF2B5EF4-FFF2-40B4-BE49-F238E27FC236}">
                <a16:creationId xmlns:a16="http://schemas.microsoft.com/office/drawing/2014/main" id="{71758363-9BE6-F44A-907A-A983E08D10E6}"/>
              </a:ext>
            </a:extLst>
          </p:cNvPr>
          <p:cNvSpPr>
            <a:spLocks noGrp="1"/>
          </p:cNvSpPr>
          <p:nvPr>
            <p:ph idx="1"/>
          </p:nvPr>
        </p:nvSpPr>
        <p:spPr>
          <a:xfrm>
            <a:off x="152400" y="1143000"/>
            <a:ext cx="8839200" cy="1229929"/>
          </a:xfrm>
        </p:spPr>
        <p:txBody>
          <a:bodyPr/>
          <a:lstStyle/>
          <a:p>
            <a:r>
              <a:rPr lang="en-US" altLang="zh-Hans" dirty="0"/>
              <a:t>The MONDIAL Database </a:t>
            </a:r>
            <a:r>
              <a:rPr lang="en-US" altLang="zh-Hans" sz="1800" dirty="0"/>
              <a:t>(May,</a:t>
            </a:r>
            <a:r>
              <a:rPr lang="zh-Hans" altLang="en-US" sz="1800" dirty="0"/>
              <a:t> </a:t>
            </a:r>
            <a:r>
              <a:rPr lang="en-US" altLang="zh-Hans" sz="1800" dirty="0"/>
              <a:t>1999)</a:t>
            </a:r>
          </a:p>
          <a:p>
            <a:r>
              <a:rPr lang="en-US" i="1" dirty="0"/>
              <a:t>“List </a:t>
            </a:r>
            <a:r>
              <a:rPr lang="en-US" i="1" dirty="0">
                <a:solidFill>
                  <a:srgbClr val="FF0000"/>
                </a:solidFill>
              </a:rPr>
              <a:t>all the lakes</a:t>
            </a:r>
            <a:r>
              <a:rPr lang="en-US" i="1" dirty="0"/>
              <a:t> with </a:t>
            </a:r>
            <a:r>
              <a:rPr lang="en-US" i="1" dirty="0">
                <a:solidFill>
                  <a:srgbClr val="FF0000"/>
                </a:solidFill>
              </a:rPr>
              <a:t>their area</a:t>
            </a:r>
            <a:r>
              <a:rPr lang="en-US" i="1" dirty="0"/>
              <a:t> and </a:t>
            </a:r>
            <a:r>
              <a:rPr lang="en-US" i="1" dirty="0">
                <a:solidFill>
                  <a:srgbClr val="FF0000"/>
                </a:solidFill>
              </a:rPr>
              <a:t>the states they belong</a:t>
            </a:r>
            <a:r>
              <a:rPr lang="en-US" i="1" dirty="0"/>
              <a:t>”</a:t>
            </a:r>
            <a:endParaRPr lang="en-US" altLang="zh-Hans" dirty="0"/>
          </a:p>
        </p:txBody>
      </p:sp>
      <p:sp>
        <p:nvSpPr>
          <p:cNvPr id="54" name="Title 1">
            <a:extLst>
              <a:ext uri="{FF2B5EF4-FFF2-40B4-BE49-F238E27FC236}">
                <a16:creationId xmlns:a16="http://schemas.microsoft.com/office/drawing/2014/main" id="{8ABDB11E-77B8-F147-BCB7-830BEEEE9F7B}"/>
              </a:ext>
            </a:extLst>
          </p:cNvPr>
          <p:cNvSpPr>
            <a:spLocks noGrp="1"/>
          </p:cNvSpPr>
          <p:nvPr>
            <p:ph type="title"/>
          </p:nvPr>
        </p:nvSpPr>
        <p:spPr>
          <a:xfrm>
            <a:off x="914400" y="27993"/>
            <a:ext cx="5943600" cy="838200"/>
          </a:xfrm>
        </p:spPr>
        <p:txBody>
          <a:bodyPr>
            <a:normAutofit/>
          </a:bodyPr>
          <a:lstStyle/>
          <a:p>
            <a:r>
              <a:rPr lang="en-US" altLang="zh-Hans" sz="3200" dirty="0"/>
              <a:t>Interaction</a:t>
            </a:r>
            <a:r>
              <a:rPr lang="zh-Hans" altLang="en-US" sz="3200" dirty="0"/>
              <a:t> </a:t>
            </a:r>
            <a:r>
              <a:rPr lang="en-US" altLang="zh-Hans" sz="3200" dirty="0"/>
              <a:t>Example</a:t>
            </a:r>
            <a:endParaRPr lang="en-US" sz="3200" dirty="0"/>
          </a:p>
        </p:txBody>
      </p:sp>
      <p:grpSp>
        <p:nvGrpSpPr>
          <p:cNvPr id="55" name="Group 54">
            <a:extLst>
              <a:ext uri="{FF2B5EF4-FFF2-40B4-BE49-F238E27FC236}">
                <a16:creationId xmlns:a16="http://schemas.microsoft.com/office/drawing/2014/main" id="{72AC350E-F563-914F-84B5-FB14556FD6AF}"/>
              </a:ext>
            </a:extLst>
          </p:cNvPr>
          <p:cNvGrpSpPr/>
          <p:nvPr/>
        </p:nvGrpSpPr>
        <p:grpSpPr>
          <a:xfrm>
            <a:off x="73152" y="73152"/>
            <a:ext cx="839724" cy="723900"/>
            <a:chOff x="2084848" y="4669895"/>
            <a:chExt cx="839724" cy="723900"/>
          </a:xfrm>
        </p:grpSpPr>
        <p:sp>
          <p:nvSpPr>
            <p:cNvPr id="66" name="Hexagon 65">
              <a:extLst>
                <a:ext uri="{FF2B5EF4-FFF2-40B4-BE49-F238E27FC236}">
                  <a16:creationId xmlns:a16="http://schemas.microsoft.com/office/drawing/2014/main" id="{B640E6AE-FC95-DE44-9BDB-AC3A9D00A497}"/>
                </a:ext>
              </a:extLst>
            </p:cNvPr>
            <p:cNvSpPr/>
            <p:nvPr/>
          </p:nvSpPr>
          <p:spPr>
            <a:xfrm>
              <a:off x="2084848" y="4669895"/>
              <a:ext cx="839724" cy="723900"/>
            </a:xfrm>
            <a:prstGeom prst="hexagon">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8BC43086-0C24-4D41-AEAB-04538723B90E}"/>
                </a:ext>
              </a:extLst>
            </p:cNvPr>
            <p:cNvSpPr/>
            <p:nvPr/>
          </p:nvSpPr>
          <p:spPr>
            <a:xfrm>
              <a:off x="2394082" y="5010109"/>
              <a:ext cx="76200" cy="76200"/>
            </a:xfrm>
            <a:prstGeom prst="ellipse">
              <a:avLst/>
            </a:prstGeom>
            <a:solidFill>
              <a:srgbClr val="FF0000"/>
            </a:solidFill>
            <a:ln>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AF08CC6B-103F-FD4C-94DF-1A26B9750824}"/>
                </a:ext>
              </a:extLst>
            </p:cNvPr>
            <p:cNvSpPr/>
            <p:nvPr/>
          </p:nvSpPr>
          <p:spPr>
            <a:xfrm>
              <a:off x="2271514" y="4916499"/>
              <a:ext cx="76200" cy="762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8" name="Oval 77">
              <a:extLst>
                <a:ext uri="{FF2B5EF4-FFF2-40B4-BE49-F238E27FC236}">
                  <a16:creationId xmlns:a16="http://schemas.microsoft.com/office/drawing/2014/main" id="{E0D3C0A1-A0B4-D047-97F1-D9AFB33CF820}"/>
                </a:ext>
              </a:extLst>
            </p:cNvPr>
            <p:cNvSpPr/>
            <p:nvPr/>
          </p:nvSpPr>
          <p:spPr>
            <a:xfrm>
              <a:off x="2278656" y="5108382"/>
              <a:ext cx="76200" cy="762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9" name="Oval 78">
              <a:extLst>
                <a:ext uri="{FF2B5EF4-FFF2-40B4-BE49-F238E27FC236}">
                  <a16:creationId xmlns:a16="http://schemas.microsoft.com/office/drawing/2014/main" id="{C809EE7A-DA79-5E40-9C9C-56463C434671}"/>
                </a:ext>
              </a:extLst>
            </p:cNvPr>
            <p:cNvSpPr/>
            <p:nvPr/>
          </p:nvSpPr>
          <p:spPr>
            <a:xfrm>
              <a:off x="2662964" y="4993745"/>
              <a:ext cx="76200" cy="762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0" name="Oval 79">
              <a:extLst>
                <a:ext uri="{FF2B5EF4-FFF2-40B4-BE49-F238E27FC236}">
                  <a16:creationId xmlns:a16="http://schemas.microsoft.com/office/drawing/2014/main" id="{AAE27E0F-A5C3-6A40-9633-7095D92F25A9}"/>
                </a:ext>
              </a:extLst>
            </p:cNvPr>
            <p:cNvSpPr/>
            <p:nvPr/>
          </p:nvSpPr>
          <p:spPr>
            <a:xfrm>
              <a:off x="2420273" y="4801565"/>
              <a:ext cx="76200" cy="762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8" name="Oval 87">
              <a:extLst>
                <a:ext uri="{FF2B5EF4-FFF2-40B4-BE49-F238E27FC236}">
                  <a16:creationId xmlns:a16="http://schemas.microsoft.com/office/drawing/2014/main" id="{C90FEB21-CFA9-4349-9898-78D4F482632D}"/>
                </a:ext>
              </a:extLst>
            </p:cNvPr>
            <p:cNvSpPr/>
            <p:nvPr/>
          </p:nvSpPr>
          <p:spPr>
            <a:xfrm>
              <a:off x="2596222" y="4809079"/>
              <a:ext cx="76200" cy="762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9" name="Oval 88">
              <a:extLst>
                <a:ext uri="{FF2B5EF4-FFF2-40B4-BE49-F238E27FC236}">
                  <a16:creationId xmlns:a16="http://schemas.microsoft.com/office/drawing/2014/main" id="{745CB418-8268-5648-B9E5-CFC7EC23B1B4}"/>
                </a:ext>
              </a:extLst>
            </p:cNvPr>
            <p:cNvSpPr/>
            <p:nvPr/>
          </p:nvSpPr>
          <p:spPr>
            <a:xfrm>
              <a:off x="2590800" y="5146482"/>
              <a:ext cx="76200" cy="762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90" name="Oval 89">
              <a:extLst>
                <a:ext uri="{FF2B5EF4-FFF2-40B4-BE49-F238E27FC236}">
                  <a16:creationId xmlns:a16="http://schemas.microsoft.com/office/drawing/2014/main" id="{4C1521B8-1193-304A-8DA2-ABB622AC521A}"/>
                </a:ext>
              </a:extLst>
            </p:cNvPr>
            <p:cNvSpPr/>
            <p:nvPr/>
          </p:nvSpPr>
          <p:spPr>
            <a:xfrm>
              <a:off x="2521843" y="4967443"/>
              <a:ext cx="76200" cy="76200"/>
            </a:xfrm>
            <a:prstGeom prst="ellipse">
              <a:avLst/>
            </a:prstGeom>
            <a:solidFill>
              <a:srgbClr val="FF0000"/>
            </a:solidFill>
            <a:ln>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91" name="Oval 90">
              <a:extLst>
                <a:ext uri="{FF2B5EF4-FFF2-40B4-BE49-F238E27FC236}">
                  <a16:creationId xmlns:a16="http://schemas.microsoft.com/office/drawing/2014/main" id="{4FC427BE-14D0-874C-9365-D23563C0FA6D}"/>
                </a:ext>
              </a:extLst>
            </p:cNvPr>
            <p:cNvSpPr/>
            <p:nvPr/>
          </p:nvSpPr>
          <p:spPr>
            <a:xfrm>
              <a:off x="2432182" y="5201952"/>
              <a:ext cx="76200" cy="762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pic>
        <p:nvPicPr>
          <p:cNvPr id="84" name="Picture 83">
            <a:extLst>
              <a:ext uri="{FF2B5EF4-FFF2-40B4-BE49-F238E27FC236}">
                <a16:creationId xmlns:a16="http://schemas.microsoft.com/office/drawing/2014/main" id="{BF872E17-2C2C-014C-9000-9542D870EAA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36985" y="1066800"/>
            <a:ext cx="582815" cy="582815"/>
          </a:xfrm>
          <a:prstGeom prst="rect">
            <a:avLst/>
          </a:prstGeom>
        </p:spPr>
      </p:pic>
      <p:pic>
        <p:nvPicPr>
          <p:cNvPr id="83" name="Picture 82">
            <a:extLst>
              <a:ext uri="{FF2B5EF4-FFF2-40B4-BE49-F238E27FC236}">
                <a16:creationId xmlns:a16="http://schemas.microsoft.com/office/drawing/2014/main" id="{2397D6B8-F012-0A47-BCC6-CECD2483A65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67169">
            <a:off x="420159" y="172011"/>
            <a:ext cx="2165949" cy="3238803"/>
          </a:xfrm>
          <a:prstGeom prst="rect">
            <a:avLst/>
          </a:prstGeom>
        </p:spPr>
      </p:pic>
      <p:grpSp>
        <p:nvGrpSpPr>
          <p:cNvPr id="12" name="Group 11">
            <a:extLst>
              <a:ext uri="{FF2B5EF4-FFF2-40B4-BE49-F238E27FC236}">
                <a16:creationId xmlns:a16="http://schemas.microsoft.com/office/drawing/2014/main" id="{7652187A-0C5B-F545-BE82-687C97E04441}"/>
              </a:ext>
            </a:extLst>
          </p:cNvPr>
          <p:cNvGrpSpPr/>
          <p:nvPr/>
        </p:nvGrpSpPr>
        <p:grpSpPr>
          <a:xfrm>
            <a:off x="1816335" y="1569096"/>
            <a:ext cx="5835013" cy="1752172"/>
            <a:chOff x="733608" y="5011244"/>
            <a:chExt cx="5835013" cy="1752172"/>
          </a:xfrm>
        </p:grpSpPr>
        <p:sp>
          <p:nvSpPr>
            <p:cNvPr id="96" name="Rectangle 95">
              <a:extLst>
                <a:ext uri="{FF2B5EF4-FFF2-40B4-BE49-F238E27FC236}">
                  <a16:creationId xmlns:a16="http://schemas.microsoft.com/office/drawing/2014/main" id="{D16457A9-15A9-B249-847B-E002C41FCDC6}"/>
                </a:ext>
              </a:extLst>
            </p:cNvPr>
            <p:cNvSpPr/>
            <p:nvPr/>
          </p:nvSpPr>
          <p:spPr>
            <a:xfrm>
              <a:off x="1098300" y="5310854"/>
              <a:ext cx="5470321" cy="1452562"/>
            </a:xfrm>
            <a:prstGeom prst="rect">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Hans" sz="2800" dirty="0">
                  <a:solidFill>
                    <a:srgbClr val="00B050"/>
                  </a:solidFill>
                </a:rPr>
                <a:t>Excellent!</a:t>
              </a:r>
              <a:endParaRPr lang="en-US" sz="2800" dirty="0">
                <a:solidFill>
                  <a:srgbClr val="00B050"/>
                </a:solidFill>
              </a:endParaRPr>
            </a:p>
            <a:p>
              <a:r>
                <a:rPr lang="zh-Hans" altLang="en-US" sz="2800" dirty="0">
                  <a:solidFill>
                    <a:srgbClr val="000000"/>
                  </a:solidFill>
                </a:rPr>
                <a:t>           </a:t>
              </a:r>
              <a:r>
                <a:rPr lang="en-US" altLang="zh-Hans" sz="2800" dirty="0">
                  <a:solidFill>
                    <a:srgbClr val="000000"/>
                  </a:solidFill>
                </a:rPr>
                <a:t>User</a:t>
              </a:r>
              <a:r>
                <a:rPr lang="zh-Hans" altLang="en-US" sz="2800" dirty="0">
                  <a:solidFill>
                    <a:srgbClr val="000000"/>
                  </a:solidFill>
                </a:rPr>
                <a:t> </a:t>
              </a:r>
              <a:r>
                <a:rPr lang="en-US" altLang="zh-Hans" sz="2800" dirty="0">
                  <a:solidFill>
                    <a:srgbClr val="000000"/>
                  </a:solidFill>
                </a:rPr>
                <a:t>does</a:t>
              </a:r>
              <a:r>
                <a:rPr lang="zh-Hans" altLang="en-US" sz="2800" dirty="0">
                  <a:solidFill>
                    <a:srgbClr val="000000"/>
                  </a:solidFill>
                </a:rPr>
                <a:t> </a:t>
              </a:r>
              <a:r>
                <a:rPr lang="en-US" altLang="zh-Hans" sz="2800" dirty="0">
                  <a:solidFill>
                    <a:srgbClr val="000000"/>
                  </a:solidFill>
                </a:rPr>
                <a:t>not</a:t>
              </a:r>
              <a:r>
                <a:rPr lang="zh-Hans" altLang="en-US" sz="2800" dirty="0">
                  <a:solidFill>
                    <a:srgbClr val="000000"/>
                  </a:solidFill>
                </a:rPr>
                <a:t> </a:t>
              </a:r>
              <a:r>
                <a:rPr lang="en-US" altLang="zh-Hans" sz="2800" dirty="0">
                  <a:solidFill>
                    <a:srgbClr val="000000"/>
                  </a:solidFill>
                </a:rPr>
                <a:t>need</a:t>
              </a:r>
              <a:r>
                <a:rPr lang="zh-Hans" altLang="en-US" sz="2800" dirty="0">
                  <a:solidFill>
                    <a:srgbClr val="000000"/>
                  </a:solidFill>
                </a:rPr>
                <a:t> </a:t>
              </a:r>
              <a:r>
                <a:rPr lang="en-US" altLang="zh-Hans" sz="2800" dirty="0">
                  <a:solidFill>
                    <a:srgbClr val="000000"/>
                  </a:solidFill>
                </a:rPr>
                <a:t>to</a:t>
              </a:r>
              <a:r>
                <a:rPr lang="zh-Hans" altLang="en-US" sz="2800" dirty="0">
                  <a:solidFill>
                    <a:srgbClr val="000000"/>
                  </a:solidFill>
                </a:rPr>
                <a:t> </a:t>
              </a:r>
              <a:r>
                <a:rPr lang="en-US" altLang="zh-Hans" sz="2800" dirty="0">
                  <a:solidFill>
                    <a:srgbClr val="000000"/>
                  </a:solidFill>
                </a:rPr>
                <a:t>understand</a:t>
              </a:r>
              <a:r>
                <a:rPr lang="zh-Hans" altLang="en-US" sz="2800" dirty="0">
                  <a:solidFill>
                    <a:srgbClr val="000000"/>
                  </a:solidFill>
                </a:rPr>
                <a:t> </a:t>
              </a:r>
              <a:r>
                <a:rPr lang="en-US" altLang="zh-Hans" sz="2800" dirty="0">
                  <a:solidFill>
                    <a:srgbClr val="000000"/>
                  </a:solidFill>
                </a:rPr>
                <a:t>database</a:t>
              </a:r>
              <a:r>
                <a:rPr lang="zh-Hans" altLang="en-US" sz="2800" dirty="0">
                  <a:solidFill>
                    <a:srgbClr val="000000"/>
                  </a:solidFill>
                </a:rPr>
                <a:t> </a:t>
              </a:r>
              <a:r>
                <a:rPr lang="en-US" altLang="zh-Hans" sz="2800" dirty="0">
                  <a:solidFill>
                    <a:srgbClr val="000000"/>
                  </a:solidFill>
                </a:rPr>
                <a:t>schema</a:t>
              </a:r>
              <a:endParaRPr lang="en-US" sz="2800" dirty="0">
                <a:solidFill>
                  <a:srgbClr val="000000"/>
                </a:solidFill>
              </a:endParaRPr>
            </a:p>
          </p:txBody>
        </p:sp>
        <p:pic>
          <p:nvPicPr>
            <p:cNvPr id="10" name="Picture 9">
              <a:extLst>
                <a:ext uri="{FF2B5EF4-FFF2-40B4-BE49-F238E27FC236}">
                  <a16:creationId xmlns:a16="http://schemas.microsoft.com/office/drawing/2014/main" id="{4A58306C-862D-FE44-8461-318B754E713F}"/>
                </a:ext>
              </a:extLst>
            </p:cNvPr>
            <p:cNvPicPr>
              <a:picLocks noChangeAspect="1"/>
            </p:cNvPicPr>
            <p:nvPr/>
          </p:nvPicPr>
          <p:blipFill>
            <a:blip r:embed="rId8"/>
            <a:stretch>
              <a:fillRect/>
            </a:stretch>
          </p:blipFill>
          <p:spPr>
            <a:xfrm>
              <a:off x="733608" y="5011244"/>
              <a:ext cx="875096" cy="875096"/>
            </a:xfrm>
            <a:prstGeom prst="rect">
              <a:avLst/>
            </a:prstGeom>
          </p:spPr>
        </p:pic>
      </p:grpSp>
      <p:grpSp>
        <p:nvGrpSpPr>
          <p:cNvPr id="92" name="Group 91">
            <a:extLst>
              <a:ext uri="{FF2B5EF4-FFF2-40B4-BE49-F238E27FC236}">
                <a16:creationId xmlns:a16="http://schemas.microsoft.com/office/drawing/2014/main" id="{243D20A3-1064-2141-8123-8F463545DADF}"/>
              </a:ext>
            </a:extLst>
          </p:cNvPr>
          <p:cNvGrpSpPr/>
          <p:nvPr/>
        </p:nvGrpSpPr>
        <p:grpSpPr>
          <a:xfrm>
            <a:off x="1433978" y="1129823"/>
            <a:ext cx="6690299" cy="2237670"/>
            <a:chOff x="977911" y="3624736"/>
            <a:chExt cx="6690299" cy="2237670"/>
          </a:xfrm>
        </p:grpSpPr>
        <p:sp>
          <p:nvSpPr>
            <p:cNvPr id="93" name="Rectangle 92">
              <a:extLst>
                <a:ext uri="{FF2B5EF4-FFF2-40B4-BE49-F238E27FC236}">
                  <a16:creationId xmlns:a16="http://schemas.microsoft.com/office/drawing/2014/main" id="{AEF8E684-175E-3C4C-BB4E-F218E43C7E4A}"/>
                </a:ext>
              </a:extLst>
            </p:cNvPr>
            <p:cNvSpPr/>
            <p:nvPr/>
          </p:nvSpPr>
          <p:spPr>
            <a:xfrm>
              <a:off x="1526400" y="4160419"/>
              <a:ext cx="6141810" cy="1701987"/>
            </a:xfrm>
            <a:prstGeom prst="rect">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rPr>
                <a:t>WARNING</a:t>
              </a:r>
            </a:p>
            <a:p>
              <a:r>
                <a:rPr lang="zh-Hans" altLang="en-US" sz="2800" dirty="0">
                  <a:solidFill>
                    <a:srgbClr val="000000"/>
                  </a:solidFill>
                </a:rPr>
                <a:t>       </a:t>
              </a:r>
              <a:r>
                <a:rPr lang="en-US" altLang="zh-Hans" sz="2800" dirty="0">
                  <a:solidFill>
                    <a:srgbClr val="000000"/>
                  </a:solidFill>
                </a:rPr>
                <a:t>The user might not have </a:t>
              </a:r>
              <a:r>
                <a:rPr lang="en-US" altLang="zh-Hans" sz="2800" dirty="0">
                  <a:solidFill>
                    <a:srgbClr val="FF0000"/>
                  </a:solidFill>
                </a:rPr>
                <a:t>precise knowledge</a:t>
              </a:r>
              <a:r>
                <a:rPr lang="en-US" altLang="zh-Hans" sz="2800" dirty="0">
                  <a:solidFill>
                    <a:srgbClr val="000000"/>
                  </a:solidFill>
                </a:rPr>
                <a:t> about the </a:t>
              </a:r>
              <a:r>
                <a:rPr lang="en-US" altLang="zh-Hans" sz="2800" dirty="0">
                  <a:solidFill>
                    <a:srgbClr val="FF0000"/>
                  </a:solidFill>
                </a:rPr>
                <a:t>database content</a:t>
              </a:r>
              <a:r>
                <a:rPr lang="en-US" altLang="zh-Hans" sz="2800" dirty="0">
                  <a:solidFill>
                    <a:srgbClr val="000000"/>
                  </a:solidFill>
                </a:rPr>
                <a:t>?</a:t>
              </a:r>
              <a:endParaRPr lang="en-US" sz="2800" dirty="0">
                <a:solidFill>
                  <a:srgbClr val="000000"/>
                </a:solidFill>
              </a:endParaRPr>
            </a:p>
          </p:txBody>
        </p:sp>
        <p:pic>
          <p:nvPicPr>
            <p:cNvPr id="94" name="Picture 93">
              <a:extLst>
                <a:ext uri="{FF2B5EF4-FFF2-40B4-BE49-F238E27FC236}">
                  <a16:creationId xmlns:a16="http://schemas.microsoft.com/office/drawing/2014/main" id="{A6FAD51F-39F6-5E4B-823A-378AD58011B3}"/>
                </a:ext>
              </a:extLst>
            </p:cNvPr>
            <p:cNvPicPr>
              <a:picLocks noChangeAspect="1"/>
            </p:cNvPicPr>
            <p:nvPr/>
          </p:nvPicPr>
          <p:blipFill>
            <a:blip r:embed="rId9"/>
            <a:stretch>
              <a:fillRect/>
            </a:stretch>
          </p:blipFill>
          <p:spPr>
            <a:xfrm>
              <a:off x="977911" y="3624736"/>
              <a:ext cx="1282800" cy="1282800"/>
            </a:xfrm>
            <a:prstGeom prst="rect">
              <a:avLst/>
            </a:prstGeom>
          </p:spPr>
        </p:pic>
      </p:grpSp>
      <p:grpSp>
        <p:nvGrpSpPr>
          <p:cNvPr id="3" name="Group 2">
            <a:extLst>
              <a:ext uri="{FF2B5EF4-FFF2-40B4-BE49-F238E27FC236}">
                <a16:creationId xmlns:a16="http://schemas.microsoft.com/office/drawing/2014/main" id="{93784375-277F-394A-B6BC-7920B6547373}"/>
              </a:ext>
            </a:extLst>
          </p:cNvPr>
          <p:cNvGrpSpPr/>
          <p:nvPr/>
        </p:nvGrpSpPr>
        <p:grpSpPr>
          <a:xfrm>
            <a:off x="2062532" y="2902448"/>
            <a:ext cx="4478373" cy="3551211"/>
            <a:chOff x="2062532" y="2902448"/>
            <a:chExt cx="4478373" cy="3551211"/>
          </a:xfrm>
        </p:grpSpPr>
        <p:sp>
          <p:nvSpPr>
            <p:cNvPr id="82" name="Arc 81">
              <a:extLst>
                <a:ext uri="{FF2B5EF4-FFF2-40B4-BE49-F238E27FC236}">
                  <a16:creationId xmlns:a16="http://schemas.microsoft.com/office/drawing/2014/main" id="{AD32B451-096D-2E46-BD26-EA58E52A4912}"/>
                </a:ext>
              </a:extLst>
            </p:cNvPr>
            <p:cNvSpPr/>
            <p:nvPr/>
          </p:nvSpPr>
          <p:spPr>
            <a:xfrm rot="14303247">
              <a:off x="3167682" y="3080436"/>
              <a:ext cx="3551211" cy="3195235"/>
            </a:xfrm>
            <a:prstGeom prst="arc">
              <a:avLst>
                <a:gd name="adj1" fmla="val 14766708"/>
                <a:gd name="adj2" fmla="val 17105624"/>
              </a:avLst>
            </a:prstGeom>
            <a:ln w="57150">
              <a:solidFill>
                <a:srgbClr val="D5FC79"/>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 name="TextBox 1">
              <a:extLst>
                <a:ext uri="{FF2B5EF4-FFF2-40B4-BE49-F238E27FC236}">
                  <a16:creationId xmlns:a16="http://schemas.microsoft.com/office/drawing/2014/main" id="{E5FA1536-C6DB-2E4A-A27E-95177E64615D}"/>
                </a:ext>
              </a:extLst>
            </p:cNvPr>
            <p:cNvSpPr txBox="1"/>
            <p:nvPr/>
          </p:nvSpPr>
          <p:spPr>
            <a:xfrm>
              <a:off x="2062532" y="4488100"/>
              <a:ext cx="2671310" cy="646331"/>
            </a:xfrm>
            <a:prstGeom prst="rect">
              <a:avLst/>
            </a:prstGeom>
            <a:noFill/>
          </p:spPr>
          <p:txBody>
            <a:bodyPr wrap="square" rtlCol="0">
              <a:spAutoFit/>
            </a:bodyPr>
            <a:lstStyle/>
            <a:p>
              <a:r>
                <a:rPr lang="en-US" dirty="0"/>
                <a:t>Narrow down to one satisfying SQL query? No.</a:t>
              </a:r>
            </a:p>
          </p:txBody>
        </p:sp>
      </p:grpSp>
      <p:grpSp>
        <p:nvGrpSpPr>
          <p:cNvPr id="7" name="Group 6">
            <a:extLst>
              <a:ext uri="{FF2B5EF4-FFF2-40B4-BE49-F238E27FC236}">
                <a16:creationId xmlns:a16="http://schemas.microsoft.com/office/drawing/2014/main" id="{7AAE152C-AFEE-F34D-B6B9-03B4BF8811A9}"/>
              </a:ext>
            </a:extLst>
          </p:cNvPr>
          <p:cNvGrpSpPr/>
          <p:nvPr/>
        </p:nvGrpSpPr>
        <p:grpSpPr>
          <a:xfrm>
            <a:off x="1940508" y="2908612"/>
            <a:ext cx="4600994" cy="3551211"/>
            <a:chOff x="-1836045" y="2920157"/>
            <a:chExt cx="4600994" cy="3551211"/>
          </a:xfrm>
        </p:grpSpPr>
        <p:sp>
          <p:nvSpPr>
            <p:cNvPr id="85" name="Arc 84">
              <a:extLst>
                <a:ext uri="{FF2B5EF4-FFF2-40B4-BE49-F238E27FC236}">
                  <a16:creationId xmlns:a16="http://schemas.microsoft.com/office/drawing/2014/main" id="{0D3EB58D-B613-9F47-ACFF-0D909B76AFE2}"/>
                </a:ext>
              </a:extLst>
            </p:cNvPr>
            <p:cNvSpPr/>
            <p:nvPr/>
          </p:nvSpPr>
          <p:spPr>
            <a:xfrm rot="14303247">
              <a:off x="-608274" y="3098145"/>
              <a:ext cx="3551211" cy="3195235"/>
            </a:xfrm>
            <a:prstGeom prst="arc">
              <a:avLst>
                <a:gd name="adj1" fmla="val 14766708"/>
                <a:gd name="adj2" fmla="val 17105624"/>
              </a:avLst>
            </a:prstGeom>
            <a:ln w="57150">
              <a:solidFill>
                <a:srgbClr val="D5FC79"/>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TextBox 5">
              <a:extLst>
                <a:ext uri="{FF2B5EF4-FFF2-40B4-BE49-F238E27FC236}">
                  <a16:creationId xmlns:a16="http://schemas.microsoft.com/office/drawing/2014/main" id="{E81B5A15-5BB5-E14B-BC07-B21BC3A2FA7C}"/>
                </a:ext>
              </a:extLst>
            </p:cNvPr>
            <p:cNvSpPr txBox="1"/>
            <p:nvPr/>
          </p:nvSpPr>
          <p:spPr>
            <a:xfrm>
              <a:off x="-1836045" y="4495640"/>
              <a:ext cx="2806817" cy="923330"/>
            </a:xfrm>
            <a:prstGeom prst="rect">
              <a:avLst/>
            </a:prstGeom>
            <a:noFill/>
          </p:spPr>
          <p:txBody>
            <a:bodyPr wrap="square" rtlCol="0">
              <a:spAutoFit/>
            </a:bodyPr>
            <a:lstStyle/>
            <a:p>
              <a:r>
                <a:rPr lang="en-US" dirty="0"/>
                <a:t>Narrow down to one satisfying SQL query? Yes!</a:t>
              </a:r>
            </a:p>
            <a:p>
              <a:endParaRPr lang="en-US" dirty="0"/>
            </a:p>
          </p:txBody>
        </p:sp>
        <p:pic>
          <p:nvPicPr>
            <p:cNvPr id="97" name="Picture 96">
              <a:extLst>
                <a:ext uri="{FF2B5EF4-FFF2-40B4-BE49-F238E27FC236}">
                  <a16:creationId xmlns:a16="http://schemas.microsoft.com/office/drawing/2014/main" id="{FCE8D384-DFF4-A647-876D-30CB808F60D2}"/>
                </a:ext>
              </a:extLst>
            </p:cNvPr>
            <p:cNvPicPr>
              <a:picLocks noChangeAspect="1"/>
            </p:cNvPicPr>
            <p:nvPr/>
          </p:nvPicPr>
          <p:blipFill>
            <a:blip r:embed="rId10"/>
            <a:stretch>
              <a:fillRect/>
            </a:stretch>
          </p:blipFill>
          <p:spPr>
            <a:xfrm>
              <a:off x="-910649" y="3968868"/>
              <a:ext cx="566301" cy="527624"/>
            </a:xfrm>
            <a:prstGeom prst="rect">
              <a:avLst/>
            </a:prstGeom>
          </p:spPr>
        </p:pic>
      </p:grpSp>
      <p:sp>
        <p:nvSpPr>
          <p:cNvPr id="9" name="Rectangle 8">
            <a:extLst>
              <a:ext uri="{FF2B5EF4-FFF2-40B4-BE49-F238E27FC236}">
                <a16:creationId xmlns:a16="http://schemas.microsoft.com/office/drawing/2014/main" id="{DBF10901-1AA4-7348-B9EF-A77B40BD8305}"/>
              </a:ext>
            </a:extLst>
          </p:cNvPr>
          <p:cNvSpPr/>
          <p:nvPr/>
        </p:nvSpPr>
        <p:spPr>
          <a:xfrm>
            <a:off x="4943287" y="4178782"/>
            <a:ext cx="4114800" cy="1119930"/>
          </a:xfrm>
          <a:prstGeom prst="rect">
            <a:avLst/>
          </a:prstGeom>
          <a:solidFill>
            <a:srgbClr val="FFFF00">
              <a:alpha val="50000"/>
            </a:srgbClr>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64118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3"/>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8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92"/>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zh-Hans" sz="3200" dirty="0"/>
              <a:t>User</a:t>
            </a:r>
            <a:r>
              <a:rPr lang="zh-Hans" altLang="en-US" sz="3200" dirty="0"/>
              <a:t> </a:t>
            </a:r>
            <a:r>
              <a:rPr lang="en-US" altLang="zh-Hans" sz="3200" dirty="0"/>
              <a:t>is</a:t>
            </a:r>
            <a:r>
              <a:rPr lang="zh-Hans" altLang="en-US" sz="3200" dirty="0"/>
              <a:t> </a:t>
            </a:r>
            <a:r>
              <a:rPr lang="en-US" altLang="zh-Hans" sz="3200" dirty="0"/>
              <a:t>unfamiliar</a:t>
            </a:r>
            <a:r>
              <a:rPr lang="zh-Hans" altLang="en-US" sz="3200" dirty="0"/>
              <a:t> </a:t>
            </a:r>
            <a:r>
              <a:rPr lang="en-US" altLang="zh-Hans" sz="3200" dirty="0"/>
              <a:t>with</a:t>
            </a:r>
            <a:r>
              <a:rPr lang="zh-Hans" altLang="en-US" sz="3200" dirty="0"/>
              <a:t> </a:t>
            </a:r>
            <a:r>
              <a:rPr lang="en-US" altLang="zh-Hans" sz="3200" dirty="0"/>
              <a:t>database</a:t>
            </a:r>
            <a:r>
              <a:rPr lang="zh-Hans" altLang="en-US" sz="3200" dirty="0"/>
              <a:t> </a:t>
            </a:r>
            <a:r>
              <a:rPr lang="en-US" altLang="zh-Hans" sz="3200" dirty="0"/>
              <a:t>content</a:t>
            </a:r>
            <a:endParaRPr lang="en-US" sz="3200" dirty="0"/>
          </a:p>
        </p:txBody>
      </p:sp>
      <p:sp>
        <p:nvSpPr>
          <p:cNvPr id="4" name="Slide Number Placeholder 3"/>
          <p:cNvSpPr>
            <a:spLocks noGrp="1"/>
          </p:cNvSpPr>
          <p:nvPr>
            <p:ph type="sldNum" sz="quarter" idx="12"/>
          </p:nvPr>
        </p:nvSpPr>
        <p:spPr/>
        <p:txBody>
          <a:bodyPr/>
          <a:lstStyle/>
          <a:p>
            <a:fld id="{313D4505-985F-49BE-8C1F-E0CFEEC3F372}" type="slidenum">
              <a:rPr lang="en-US" smtClean="0"/>
              <a:t>12</a:t>
            </a:fld>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96980" y="109867"/>
            <a:ext cx="849131" cy="652133"/>
          </a:xfrm>
          <a:prstGeom prst="rect">
            <a:avLst/>
          </a:prstGeom>
        </p:spPr>
      </p:pic>
      <p:grpSp>
        <p:nvGrpSpPr>
          <p:cNvPr id="8" name="Group 7">
            <a:extLst>
              <a:ext uri="{FF2B5EF4-FFF2-40B4-BE49-F238E27FC236}">
                <a16:creationId xmlns:a16="http://schemas.microsoft.com/office/drawing/2014/main" id="{452B1519-F1A2-D948-A723-D7CF7850C994}"/>
              </a:ext>
            </a:extLst>
          </p:cNvPr>
          <p:cNvGrpSpPr/>
          <p:nvPr/>
        </p:nvGrpSpPr>
        <p:grpSpPr>
          <a:xfrm>
            <a:off x="2605244" y="2725515"/>
            <a:ext cx="3195235" cy="4026426"/>
            <a:chOff x="2605244" y="2725515"/>
            <a:chExt cx="3195235" cy="4026426"/>
          </a:xfrm>
        </p:grpSpPr>
        <p:sp>
          <p:nvSpPr>
            <p:cNvPr id="12" name="Arc 11">
              <a:extLst>
                <a:ext uri="{FF2B5EF4-FFF2-40B4-BE49-F238E27FC236}">
                  <a16:creationId xmlns:a16="http://schemas.microsoft.com/office/drawing/2014/main" id="{5D7E6970-98A9-394E-91DC-5181A80FDA64}"/>
                </a:ext>
              </a:extLst>
            </p:cNvPr>
            <p:cNvSpPr/>
            <p:nvPr/>
          </p:nvSpPr>
          <p:spPr>
            <a:xfrm rot="3069327">
              <a:off x="2427256" y="3080436"/>
              <a:ext cx="3551211" cy="3195235"/>
            </a:xfrm>
            <a:prstGeom prst="arc">
              <a:avLst>
                <a:gd name="adj1" fmla="val 14766708"/>
                <a:gd name="adj2" fmla="val 21296279"/>
              </a:avLst>
            </a:prstGeom>
            <a:ln w="57150">
              <a:solidFill>
                <a:srgbClr val="FF7E79"/>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5" name="Group 14">
              <a:extLst>
                <a:ext uri="{FF2B5EF4-FFF2-40B4-BE49-F238E27FC236}">
                  <a16:creationId xmlns:a16="http://schemas.microsoft.com/office/drawing/2014/main" id="{A8F78BEC-A4DA-584C-994D-29BE62917078}"/>
                </a:ext>
              </a:extLst>
            </p:cNvPr>
            <p:cNvGrpSpPr/>
            <p:nvPr/>
          </p:nvGrpSpPr>
          <p:grpSpPr>
            <a:xfrm>
              <a:off x="4115875" y="2725515"/>
              <a:ext cx="617967" cy="627285"/>
              <a:chOff x="457200" y="3520330"/>
              <a:chExt cx="617967" cy="627285"/>
            </a:xfrm>
          </p:grpSpPr>
          <p:sp>
            <p:nvSpPr>
              <p:cNvPr id="16" name="Oval 15">
                <a:extLst>
                  <a:ext uri="{FF2B5EF4-FFF2-40B4-BE49-F238E27FC236}">
                    <a16:creationId xmlns:a16="http://schemas.microsoft.com/office/drawing/2014/main" id="{11A66B90-62C7-734C-8694-D305E41107BB}"/>
                  </a:ext>
                </a:extLst>
              </p:cNvPr>
              <p:cNvSpPr/>
              <p:nvPr/>
            </p:nvSpPr>
            <p:spPr>
              <a:xfrm>
                <a:off x="457200" y="3520330"/>
                <a:ext cx="617967" cy="627285"/>
              </a:xfrm>
              <a:prstGeom prst="ellipse">
                <a:avLst/>
              </a:prstGeom>
              <a:solidFill>
                <a:srgbClr val="FF7E79"/>
              </a:solidFill>
              <a:ln>
                <a:solidFill>
                  <a:srgbClr val="FF7E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16">
                <a:extLst>
                  <a:ext uri="{FF2B5EF4-FFF2-40B4-BE49-F238E27FC236}">
                    <a16:creationId xmlns:a16="http://schemas.microsoft.com/office/drawing/2014/main" id="{4C5F3D38-497E-1744-A9AD-8A8CB0B63152}"/>
                  </a:ext>
                </a:extLst>
              </p:cNvPr>
              <p:cNvPicPr>
                <a:picLocks noChangeAspect="1"/>
              </p:cNvPicPr>
              <p:nvPr/>
            </p:nvPicPr>
            <p:blipFill>
              <a:blip r:embed="rId4"/>
              <a:stretch>
                <a:fillRect/>
              </a:stretch>
            </p:blipFill>
            <p:spPr>
              <a:xfrm>
                <a:off x="538900" y="3578182"/>
                <a:ext cx="454565" cy="473170"/>
              </a:xfrm>
              <a:prstGeom prst="rect">
                <a:avLst/>
              </a:prstGeom>
            </p:spPr>
          </p:pic>
        </p:grpSp>
        <p:sp>
          <p:nvSpPr>
            <p:cNvPr id="18" name="TextBox 17">
              <a:extLst>
                <a:ext uri="{FF2B5EF4-FFF2-40B4-BE49-F238E27FC236}">
                  <a16:creationId xmlns:a16="http://schemas.microsoft.com/office/drawing/2014/main" id="{B53C46BF-7BD8-C64D-9B7C-47B1844D1701}"/>
                </a:ext>
              </a:extLst>
            </p:cNvPr>
            <p:cNvSpPr txBox="1"/>
            <p:nvPr/>
          </p:nvSpPr>
          <p:spPr>
            <a:xfrm>
              <a:off x="4107899" y="3364992"/>
              <a:ext cx="633916" cy="369332"/>
            </a:xfrm>
            <a:prstGeom prst="rect">
              <a:avLst/>
            </a:prstGeom>
            <a:noFill/>
          </p:spPr>
          <p:txBody>
            <a:bodyPr wrap="square" rtlCol="0">
              <a:spAutoFit/>
            </a:bodyPr>
            <a:lstStyle/>
            <a:p>
              <a:pPr algn="ctr"/>
              <a:r>
                <a:rPr lang="en-US" dirty="0"/>
                <a:t>User</a:t>
              </a:r>
            </a:p>
          </p:txBody>
        </p:sp>
        <p:grpSp>
          <p:nvGrpSpPr>
            <p:cNvPr id="19" name="Group 18">
              <a:extLst>
                <a:ext uri="{FF2B5EF4-FFF2-40B4-BE49-F238E27FC236}">
                  <a16:creationId xmlns:a16="http://schemas.microsoft.com/office/drawing/2014/main" id="{F3E9E399-7A10-0240-91FC-4871569EB595}"/>
                </a:ext>
              </a:extLst>
            </p:cNvPr>
            <p:cNvGrpSpPr/>
            <p:nvPr/>
          </p:nvGrpSpPr>
          <p:grpSpPr>
            <a:xfrm>
              <a:off x="4312434" y="5748909"/>
              <a:ext cx="617967" cy="627285"/>
              <a:chOff x="170931" y="5043573"/>
              <a:chExt cx="617967" cy="627285"/>
            </a:xfrm>
          </p:grpSpPr>
          <p:sp>
            <p:nvSpPr>
              <p:cNvPr id="20" name="Oval 19">
                <a:extLst>
                  <a:ext uri="{FF2B5EF4-FFF2-40B4-BE49-F238E27FC236}">
                    <a16:creationId xmlns:a16="http://schemas.microsoft.com/office/drawing/2014/main" id="{B7A958AE-66A8-9B46-95A5-1816810EBA2C}"/>
                  </a:ext>
                </a:extLst>
              </p:cNvPr>
              <p:cNvSpPr/>
              <p:nvPr/>
            </p:nvSpPr>
            <p:spPr>
              <a:xfrm>
                <a:off x="170931" y="5043573"/>
                <a:ext cx="617967" cy="627285"/>
              </a:xfrm>
              <a:prstGeom prst="ellipse">
                <a:avLst/>
              </a:prstGeom>
              <a:solidFill>
                <a:srgbClr val="D5FC79"/>
              </a:solidFill>
              <a:ln>
                <a:solidFill>
                  <a:srgbClr val="D5FC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Picture 20">
                <a:extLst>
                  <a:ext uri="{FF2B5EF4-FFF2-40B4-BE49-F238E27FC236}">
                    <a16:creationId xmlns:a16="http://schemas.microsoft.com/office/drawing/2014/main" id="{2E2CD367-6580-344B-A278-E52915226851}"/>
                  </a:ext>
                </a:extLst>
              </p:cNvPr>
              <p:cNvPicPr>
                <a:picLocks noChangeAspect="1"/>
              </p:cNvPicPr>
              <p:nvPr/>
            </p:nvPicPr>
            <p:blipFill>
              <a:blip r:embed="rId5"/>
              <a:stretch>
                <a:fillRect/>
              </a:stretch>
            </p:blipFill>
            <p:spPr>
              <a:xfrm>
                <a:off x="240252" y="5120761"/>
                <a:ext cx="479324" cy="479324"/>
              </a:xfrm>
              <a:prstGeom prst="rect">
                <a:avLst/>
              </a:prstGeom>
            </p:spPr>
          </p:pic>
        </p:grpSp>
        <p:sp>
          <p:nvSpPr>
            <p:cNvPr id="22" name="TextBox 21">
              <a:extLst>
                <a:ext uri="{FF2B5EF4-FFF2-40B4-BE49-F238E27FC236}">
                  <a16:creationId xmlns:a16="http://schemas.microsoft.com/office/drawing/2014/main" id="{6FF0BDEC-597E-6C4F-B8E0-82235A8F21BD}"/>
                </a:ext>
              </a:extLst>
            </p:cNvPr>
            <p:cNvSpPr txBox="1"/>
            <p:nvPr/>
          </p:nvSpPr>
          <p:spPr>
            <a:xfrm>
              <a:off x="4173536" y="6382609"/>
              <a:ext cx="895761" cy="369332"/>
            </a:xfrm>
            <a:prstGeom prst="rect">
              <a:avLst/>
            </a:prstGeom>
            <a:noFill/>
          </p:spPr>
          <p:txBody>
            <a:bodyPr wrap="square" rtlCol="0">
              <a:spAutoFit/>
            </a:bodyPr>
            <a:lstStyle/>
            <a:p>
              <a:pPr algn="ctr"/>
              <a:r>
                <a:rPr lang="en-US" dirty="0"/>
                <a:t>System</a:t>
              </a:r>
            </a:p>
          </p:txBody>
        </p:sp>
      </p:grpSp>
      <p:graphicFrame>
        <p:nvGraphicFramePr>
          <p:cNvPr id="23" name="Table 22">
            <a:extLst>
              <a:ext uri="{FF2B5EF4-FFF2-40B4-BE49-F238E27FC236}">
                <a16:creationId xmlns:a16="http://schemas.microsoft.com/office/drawing/2014/main" id="{9B431252-6766-1444-80EB-F7BB50CC7A26}"/>
              </a:ext>
            </a:extLst>
          </p:cNvPr>
          <p:cNvGraphicFramePr>
            <a:graphicFrameLocks noGrp="1"/>
          </p:cNvGraphicFramePr>
          <p:nvPr>
            <p:extLst>
              <p:ext uri="{D42A27DB-BD31-4B8C-83A1-F6EECF244321}">
                <p14:modId xmlns:p14="http://schemas.microsoft.com/office/powerpoint/2010/main" val="3011705268"/>
              </p:ext>
            </p:extLst>
          </p:nvPr>
        </p:nvGraphicFramePr>
        <p:xfrm>
          <a:off x="4930401" y="3827569"/>
          <a:ext cx="4114800" cy="741680"/>
        </p:xfrm>
        <a:graphic>
          <a:graphicData uri="http://schemas.openxmlformats.org/drawingml/2006/table">
            <a:tbl>
              <a:tblPr firstRow="1" bandRow="1">
                <a:tableStyleId>{5C22544A-7EE6-4342-B048-85BDC9FD1C3A}</a:tableStyleId>
              </a:tblPr>
              <a:tblGrid>
                <a:gridCol w="1676400">
                  <a:extLst>
                    <a:ext uri="{9D8B030D-6E8A-4147-A177-3AD203B41FA5}">
                      <a16:colId xmlns:a16="http://schemas.microsoft.com/office/drawing/2014/main" val="2403144350"/>
                    </a:ext>
                  </a:extLst>
                </a:gridCol>
                <a:gridCol w="1219200">
                  <a:extLst>
                    <a:ext uri="{9D8B030D-6E8A-4147-A177-3AD203B41FA5}">
                      <a16:colId xmlns:a16="http://schemas.microsoft.com/office/drawing/2014/main" val="1514990442"/>
                    </a:ext>
                  </a:extLst>
                </a:gridCol>
                <a:gridCol w="1219200">
                  <a:extLst>
                    <a:ext uri="{9D8B030D-6E8A-4147-A177-3AD203B41FA5}">
                      <a16:colId xmlns:a16="http://schemas.microsoft.com/office/drawing/2014/main" val="651365873"/>
                    </a:ext>
                  </a:extLst>
                </a:gridCol>
              </a:tblGrid>
              <a:tr h="370840">
                <a:tc>
                  <a:txBody>
                    <a:bodyPr/>
                    <a:lstStyle/>
                    <a:p>
                      <a:r>
                        <a:rPr lang="en-US" dirty="0"/>
                        <a:t>Column 1</a:t>
                      </a:r>
                    </a:p>
                  </a:txBody>
                  <a:tcPr/>
                </a:tc>
                <a:tc>
                  <a:txBody>
                    <a:bodyPr/>
                    <a:lstStyle/>
                    <a:p>
                      <a:r>
                        <a:rPr lang="en-US" dirty="0"/>
                        <a:t>Column 2</a:t>
                      </a:r>
                    </a:p>
                  </a:txBody>
                  <a:tcPr/>
                </a:tc>
                <a:tc>
                  <a:txBody>
                    <a:bodyPr/>
                    <a:lstStyle/>
                    <a:p>
                      <a:r>
                        <a:rPr lang="en-US" dirty="0"/>
                        <a:t>Column3</a:t>
                      </a:r>
                    </a:p>
                  </a:txBody>
                  <a:tcPr/>
                </a:tc>
                <a:extLst>
                  <a:ext uri="{0D108BD9-81ED-4DB2-BD59-A6C34878D82A}">
                    <a16:rowId xmlns:a16="http://schemas.microsoft.com/office/drawing/2014/main" val="682200391"/>
                  </a:ext>
                </a:extLst>
              </a:tr>
              <a:tr h="370840">
                <a:tc>
                  <a:txBody>
                    <a:bodyPr/>
                    <a:lstStyle/>
                    <a:p>
                      <a:endParaRPr lang="en-US" dirty="0"/>
                    </a:p>
                  </a:txBody>
                  <a:tcPr/>
                </a:tc>
                <a:tc>
                  <a:txBody>
                    <a:bodyPr/>
                    <a:lstStyle/>
                    <a:p>
                      <a:endParaRPr lang="en-US" b="1" dirty="0">
                        <a:solidFill>
                          <a:srgbClr val="FF0000"/>
                        </a:solidFill>
                      </a:endParaRPr>
                    </a:p>
                  </a:txBody>
                  <a:tcPr/>
                </a:tc>
                <a:tc>
                  <a:txBody>
                    <a:bodyPr/>
                    <a:lstStyle/>
                    <a:p>
                      <a:endParaRPr lang="en-US" b="1" dirty="0">
                        <a:solidFill>
                          <a:srgbClr val="FF0000"/>
                        </a:solidFill>
                      </a:endParaRPr>
                    </a:p>
                  </a:txBody>
                  <a:tcPr/>
                </a:tc>
                <a:extLst>
                  <a:ext uri="{0D108BD9-81ED-4DB2-BD59-A6C34878D82A}">
                    <a16:rowId xmlns:a16="http://schemas.microsoft.com/office/drawing/2014/main" val="1479081286"/>
                  </a:ext>
                </a:extLst>
              </a:tr>
            </a:tbl>
          </a:graphicData>
        </a:graphic>
      </p:graphicFrame>
      <p:graphicFrame>
        <p:nvGraphicFramePr>
          <p:cNvPr id="26" name="Table 25">
            <a:extLst>
              <a:ext uri="{FF2B5EF4-FFF2-40B4-BE49-F238E27FC236}">
                <a16:creationId xmlns:a16="http://schemas.microsoft.com/office/drawing/2014/main" id="{3134A230-083B-9C4F-AE3D-E8E4E5A7259D}"/>
              </a:ext>
            </a:extLst>
          </p:cNvPr>
          <p:cNvGraphicFramePr>
            <a:graphicFrameLocks noGrp="1"/>
          </p:cNvGraphicFramePr>
          <p:nvPr>
            <p:extLst>
              <p:ext uri="{D42A27DB-BD31-4B8C-83A1-F6EECF244321}">
                <p14:modId xmlns:p14="http://schemas.microsoft.com/office/powerpoint/2010/main" val="553456209"/>
              </p:ext>
            </p:extLst>
          </p:nvPr>
        </p:nvGraphicFramePr>
        <p:xfrm>
          <a:off x="4935403" y="3824386"/>
          <a:ext cx="4114800" cy="741680"/>
        </p:xfrm>
        <a:graphic>
          <a:graphicData uri="http://schemas.openxmlformats.org/drawingml/2006/table">
            <a:tbl>
              <a:tblPr firstRow="1" bandRow="1">
                <a:tableStyleId>{5C22544A-7EE6-4342-B048-85BDC9FD1C3A}</a:tableStyleId>
              </a:tblPr>
              <a:tblGrid>
                <a:gridCol w="1676400">
                  <a:extLst>
                    <a:ext uri="{9D8B030D-6E8A-4147-A177-3AD203B41FA5}">
                      <a16:colId xmlns:a16="http://schemas.microsoft.com/office/drawing/2014/main" val="2403144350"/>
                    </a:ext>
                  </a:extLst>
                </a:gridCol>
                <a:gridCol w="1219200">
                  <a:extLst>
                    <a:ext uri="{9D8B030D-6E8A-4147-A177-3AD203B41FA5}">
                      <a16:colId xmlns:a16="http://schemas.microsoft.com/office/drawing/2014/main" val="1514990442"/>
                    </a:ext>
                  </a:extLst>
                </a:gridCol>
                <a:gridCol w="1219200">
                  <a:extLst>
                    <a:ext uri="{9D8B030D-6E8A-4147-A177-3AD203B41FA5}">
                      <a16:colId xmlns:a16="http://schemas.microsoft.com/office/drawing/2014/main" val="651365873"/>
                    </a:ext>
                  </a:extLst>
                </a:gridCol>
              </a:tblGrid>
              <a:tr h="370840">
                <a:tc>
                  <a:txBody>
                    <a:bodyPr/>
                    <a:lstStyle/>
                    <a:p>
                      <a:r>
                        <a:rPr lang="en-US" dirty="0"/>
                        <a:t>Column 1</a:t>
                      </a:r>
                    </a:p>
                  </a:txBody>
                  <a:tcPr/>
                </a:tc>
                <a:tc>
                  <a:txBody>
                    <a:bodyPr/>
                    <a:lstStyle/>
                    <a:p>
                      <a:r>
                        <a:rPr lang="en-US" dirty="0"/>
                        <a:t>Column 2</a:t>
                      </a:r>
                    </a:p>
                  </a:txBody>
                  <a:tcPr/>
                </a:tc>
                <a:tc>
                  <a:txBody>
                    <a:bodyPr/>
                    <a:lstStyle/>
                    <a:p>
                      <a:r>
                        <a:rPr lang="en-US" dirty="0"/>
                        <a:t>Column3</a:t>
                      </a:r>
                    </a:p>
                  </a:txBody>
                  <a:tcPr/>
                </a:tc>
                <a:extLst>
                  <a:ext uri="{0D108BD9-81ED-4DB2-BD59-A6C34878D82A}">
                    <a16:rowId xmlns:a16="http://schemas.microsoft.com/office/drawing/2014/main" val="682200391"/>
                  </a:ext>
                </a:extLst>
              </a:tr>
              <a:tr h="370840">
                <a:tc>
                  <a:txBody>
                    <a:bodyPr/>
                    <a:lstStyle/>
                    <a:p>
                      <a:r>
                        <a:rPr lang="en-US" dirty="0"/>
                        <a:t>Lake Tahoe</a:t>
                      </a:r>
                    </a:p>
                  </a:txBody>
                  <a:tcPr/>
                </a:tc>
                <a:tc>
                  <a:txBody>
                    <a:bodyPr/>
                    <a:lstStyle/>
                    <a:p>
                      <a:endParaRPr lang="en-US" b="1" dirty="0">
                        <a:solidFill>
                          <a:srgbClr val="FF0000"/>
                        </a:solidFill>
                      </a:endParaRPr>
                    </a:p>
                  </a:txBody>
                  <a:tcPr/>
                </a:tc>
                <a:tc>
                  <a:txBody>
                    <a:bodyPr/>
                    <a:lstStyle/>
                    <a:p>
                      <a:endParaRPr lang="en-US" b="1" dirty="0">
                        <a:solidFill>
                          <a:srgbClr val="FF0000"/>
                        </a:solidFill>
                      </a:endParaRPr>
                    </a:p>
                  </a:txBody>
                  <a:tcPr/>
                </a:tc>
                <a:extLst>
                  <a:ext uri="{0D108BD9-81ED-4DB2-BD59-A6C34878D82A}">
                    <a16:rowId xmlns:a16="http://schemas.microsoft.com/office/drawing/2014/main" val="1479081286"/>
                  </a:ext>
                </a:extLst>
              </a:tr>
            </a:tbl>
          </a:graphicData>
        </a:graphic>
      </p:graphicFrame>
      <p:graphicFrame>
        <p:nvGraphicFramePr>
          <p:cNvPr id="27" name="Table 26">
            <a:extLst>
              <a:ext uri="{FF2B5EF4-FFF2-40B4-BE49-F238E27FC236}">
                <a16:creationId xmlns:a16="http://schemas.microsoft.com/office/drawing/2014/main" id="{7A209A8C-54B6-E846-B105-E43FCAB538D7}"/>
              </a:ext>
            </a:extLst>
          </p:cNvPr>
          <p:cNvGraphicFramePr>
            <a:graphicFrameLocks noGrp="1"/>
          </p:cNvGraphicFramePr>
          <p:nvPr>
            <p:extLst>
              <p:ext uri="{D42A27DB-BD31-4B8C-83A1-F6EECF244321}">
                <p14:modId xmlns:p14="http://schemas.microsoft.com/office/powerpoint/2010/main" val="620594123"/>
              </p:ext>
            </p:extLst>
          </p:nvPr>
        </p:nvGraphicFramePr>
        <p:xfrm>
          <a:off x="4935403" y="3824386"/>
          <a:ext cx="4114800" cy="741680"/>
        </p:xfrm>
        <a:graphic>
          <a:graphicData uri="http://schemas.openxmlformats.org/drawingml/2006/table">
            <a:tbl>
              <a:tblPr firstRow="1" bandRow="1">
                <a:tableStyleId>{5C22544A-7EE6-4342-B048-85BDC9FD1C3A}</a:tableStyleId>
              </a:tblPr>
              <a:tblGrid>
                <a:gridCol w="1676400">
                  <a:extLst>
                    <a:ext uri="{9D8B030D-6E8A-4147-A177-3AD203B41FA5}">
                      <a16:colId xmlns:a16="http://schemas.microsoft.com/office/drawing/2014/main" val="2403144350"/>
                    </a:ext>
                  </a:extLst>
                </a:gridCol>
                <a:gridCol w="1219200">
                  <a:extLst>
                    <a:ext uri="{9D8B030D-6E8A-4147-A177-3AD203B41FA5}">
                      <a16:colId xmlns:a16="http://schemas.microsoft.com/office/drawing/2014/main" val="1514990442"/>
                    </a:ext>
                  </a:extLst>
                </a:gridCol>
                <a:gridCol w="1219200">
                  <a:extLst>
                    <a:ext uri="{9D8B030D-6E8A-4147-A177-3AD203B41FA5}">
                      <a16:colId xmlns:a16="http://schemas.microsoft.com/office/drawing/2014/main" val="651365873"/>
                    </a:ext>
                  </a:extLst>
                </a:gridCol>
              </a:tblGrid>
              <a:tr h="370840">
                <a:tc>
                  <a:txBody>
                    <a:bodyPr/>
                    <a:lstStyle/>
                    <a:p>
                      <a:r>
                        <a:rPr lang="en-US" dirty="0"/>
                        <a:t>Column 1</a:t>
                      </a:r>
                    </a:p>
                  </a:txBody>
                  <a:tcPr/>
                </a:tc>
                <a:tc>
                  <a:txBody>
                    <a:bodyPr/>
                    <a:lstStyle/>
                    <a:p>
                      <a:r>
                        <a:rPr lang="en-US" dirty="0"/>
                        <a:t>Column 2</a:t>
                      </a:r>
                    </a:p>
                  </a:txBody>
                  <a:tcPr/>
                </a:tc>
                <a:tc>
                  <a:txBody>
                    <a:bodyPr/>
                    <a:lstStyle/>
                    <a:p>
                      <a:r>
                        <a:rPr lang="en-US" dirty="0"/>
                        <a:t>Column3</a:t>
                      </a:r>
                    </a:p>
                  </a:txBody>
                  <a:tcPr/>
                </a:tc>
                <a:extLst>
                  <a:ext uri="{0D108BD9-81ED-4DB2-BD59-A6C34878D82A}">
                    <a16:rowId xmlns:a16="http://schemas.microsoft.com/office/drawing/2014/main" val="682200391"/>
                  </a:ext>
                </a:extLst>
              </a:tr>
              <a:tr h="370840">
                <a:tc>
                  <a:txBody>
                    <a:bodyPr/>
                    <a:lstStyle/>
                    <a:p>
                      <a:r>
                        <a:rPr lang="en-US" dirty="0"/>
                        <a:t>Lake Tahoe</a:t>
                      </a:r>
                    </a:p>
                  </a:txBody>
                  <a:tcPr/>
                </a:tc>
                <a:tc>
                  <a:txBody>
                    <a:bodyPr/>
                    <a:lstStyle/>
                    <a:p>
                      <a:endParaRPr lang="en-US" b="1" dirty="0">
                        <a:solidFill>
                          <a:srgbClr val="FF0000"/>
                        </a:solidFill>
                      </a:endParaRPr>
                    </a:p>
                  </a:txBody>
                  <a:tcPr>
                    <a:solidFill>
                      <a:srgbClr val="FFFD78"/>
                    </a:solidFill>
                  </a:tcPr>
                </a:tc>
                <a:tc>
                  <a:txBody>
                    <a:bodyPr/>
                    <a:lstStyle/>
                    <a:p>
                      <a:endParaRPr lang="en-US" b="1" dirty="0">
                        <a:solidFill>
                          <a:srgbClr val="FF0000"/>
                        </a:solidFill>
                      </a:endParaRPr>
                    </a:p>
                  </a:txBody>
                  <a:tcPr/>
                </a:tc>
                <a:extLst>
                  <a:ext uri="{0D108BD9-81ED-4DB2-BD59-A6C34878D82A}">
                    <a16:rowId xmlns:a16="http://schemas.microsoft.com/office/drawing/2014/main" val="1479081286"/>
                  </a:ext>
                </a:extLst>
              </a:tr>
            </a:tbl>
          </a:graphicData>
        </a:graphic>
      </p:graphicFrame>
      <p:graphicFrame>
        <p:nvGraphicFramePr>
          <p:cNvPr id="28" name="Table 27">
            <a:extLst>
              <a:ext uri="{FF2B5EF4-FFF2-40B4-BE49-F238E27FC236}">
                <a16:creationId xmlns:a16="http://schemas.microsoft.com/office/drawing/2014/main" id="{76E1C0B4-2317-B44C-9CB0-AF1ED673FDA5}"/>
              </a:ext>
            </a:extLst>
          </p:cNvPr>
          <p:cNvGraphicFramePr>
            <a:graphicFrameLocks noGrp="1"/>
          </p:cNvGraphicFramePr>
          <p:nvPr>
            <p:extLst>
              <p:ext uri="{D42A27DB-BD31-4B8C-83A1-F6EECF244321}">
                <p14:modId xmlns:p14="http://schemas.microsoft.com/office/powerpoint/2010/main" val="3416447135"/>
              </p:ext>
            </p:extLst>
          </p:nvPr>
        </p:nvGraphicFramePr>
        <p:xfrm>
          <a:off x="4940405" y="3827568"/>
          <a:ext cx="4114800" cy="741680"/>
        </p:xfrm>
        <a:graphic>
          <a:graphicData uri="http://schemas.openxmlformats.org/drawingml/2006/table">
            <a:tbl>
              <a:tblPr firstRow="1" bandRow="1">
                <a:tableStyleId>{5C22544A-7EE6-4342-B048-85BDC9FD1C3A}</a:tableStyleId>
              </a:tblPr>
              <a:tblGrid>
                <a:gridCol w="1676400">
                  <a:extLst>
                    <a:ext uri="{9D8B030D-6E8A-4147-A177-3AD203B41FA5}">
                      <a16:colId xmlns:a16="http://schemas.microsoft.com/office/drawing/2014/main" val="2403144350"/>
                    </a:ext>
                  </a:extLst>
                </a:gridCol>
                <a:gridCol w="1219200">
                  <a:extLst>
                    <a:ext uri="{9D8B030D-6E8A-4147-A177-3AD203B41FA5}">
                      <a16:colId xmlns:a16="http://schemas.microsoft.com/office/drawing/2014/main" val="1514990442"/>
                    </a:ext>
                  </a:extLst>
                </a:gridCol>
                <a:gridCol w="1219200">
                  <a:extLst>
                    <a:ext uri="{9D8B030D-6E8A-4147-A177-3AD203B41FA5}">
                      <a16:colId xmlns:a16="http://schemas.microsoft.com/office/drawing/2014/main" val="651365873"/>
                    </a:ext>
                  </a:extLst>
                </a:gridCol>
              </a:tblGrid>
              <a:tr h="370840">
                <a:tc>
                  <a:txBody>
                    <a:bodyPr/>
                    <a:lstStyle/>
                    <a:p>
                      <a:r>
                        <a:rPr lang="en-US" dirty="0"/>
                        <a:t>Column 1</a:t>
                      </a:r>
                    </a:p>
                  </a:txBody>
                  <a:tcPr/>
                </a:tc>
                <a:tc>
                  <a:txBody>
                    <a:bodyPr/>
                    <a:lstStyle/>
                    <a:p>
                      <a:r>
                        <a:rPr lang="en-US" dirty="0"/>
                        <a:t>Column 2</a:t>
                      </a:r>
                    </a:p>
                  </a:txBody>
                  <a:tcPr/>
                </a:tc>
                <a:tc>
                  <a:txBody>
                    <a:bodyPr/>
                    <a:lstStyle/>
                    <a:p>
                      <a:r>
                        <a:rPr lang="en-US" dirty="0"/>
                        <a:t>Column3</a:t>
                      </a:r>
                    </a:p>
                  </a:txBody>
                  <a:tcPr/>
                </a:tc>
                <a:extLst>
                  <a:ext uri="{0D108BD9-81ED-4DB2-BD59-A6C34878D82A}">
                    <a16:rowId xmlns:a16="http://schemas.microsoft.com/office/drawing/2014/main" val="682200391"/>
                  </a:ext>
                </a:extLst>
              </a:tr>
              <a:tr h="370840">
                <a:tc>
                  <a:txBody>
                    <a:bodyPr/>
                    <a:lstStyle/>
                    <a:p>
                      <a:r>
                        <a:rPr lang="en-US" dirty="0"/>
                        <a:t>Lake Tahoe</a:t>
                      </a:r>
                    </a:p>
                  </a:txBody>
                  <a:tcPr/>
                </a:tc>
                <a:tc>
                  <a:txBody>
                    <a:bodyPr/>
                    <a:lstStyle/>
                    <a:p>
                      <a:endParaRPr lang="en-US" b="1" dirty="0">
                        <a:solidFill>
                          <a:srgbClr val="FF0000"/>
                        </a:solidFill>
                      </a:endParaRPr>
                    </a:p>
                  </a:txBody>
                  <a:tcPr>
                    <a:solidFill>
                      <a:srgbClr val="FFFD78"/>
                    </a:solidFill>
                  </a:tcPr>
                </a:tc>
                <a:tc>
                  <a:txBody>
                    <a:bodyPr/>
                    <a:lstStyle/>
                    <a:p>
                      <a:endParaRPr lang="en-US" b="1" dirty="0">
                        <a:solidFill>
                          <a:srgbClr val="FF0000"/>
                        </a:solidFill>
                      </a:endParaRPr>
                    </a:p>
                  </a:txBody>
                  <a:tcPr>
                    <a:solidFill>
                      <a:srgbClr val="FFFD78"/>
                    </a:solidFill>
                  </a:tcPr>
                </a:tc>
                <a:extLst>
                  <a:ext uri="{0D108BD9-81ED-4DB2-BD59-A6C34878D82A}">
                    <a16:rowId xmlns:a16="http://schemas.microsoft.com/office/drawing/2014/main" val="1479081286"/>
                  </a:ext>
                </a:extLst>
              </a:tr>
            </a:tbl>
          </a:graphicData>
        </a:graphic>
      </p:graphicFrame>
      <p:pic>
        <p:nvPicPr>
          <p:cNvPr id="9" name="Picture 8">
            <a:extLst>
              <a:ext uri="{FF2B5EF4-FFF2-40B4-BE49-F238E27FC236}">
                <a16:creationId xmlns:a16="http://schemas.microsoft.com/office/drawing/2014/main" id="{CE900022-AB92-2346-9742-D72E0DD4C16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45353" y="2414050"/>
            <a:ext cx="1487897" cy="991931"/>
          </a:xfrm>
          <a:prstGeom prst="rect">
            <a:avLst/>
          </a:prstGeom>
        </p:spPr>
      </p:pic>
      <p:sp>
        <p:nvSpPr>
          <p:cNvPr id="14" name="Rounded Rectangular Callout 13">
            <a:extLst>
              <a:ext uri="{FF2B5EF4-FFF2-40B4-BE49-F238E27FC236}">
                <a16:creationId xmlns:a16="http://schemas.microsoft.com/office/drawing/2014/main" id="{EDCBF650-F5B1-6941-8B19-CB84C1CF02AD}"/>
              </a:ext>
            </a:extLst>
          </p:cNvPr>
          <p:cNvSpPr/>
          <p:nvPr/>
        </p:nvSpPr>
        <p:spPr>
          <a:xfrm>
            <a:off x="914400" y="3048848"/>
            <a:ext cx="2399763" cy="457201"/>
          </a:xfrm>
          <a:prstGeom prst="wedgeRoundRectCallout">
            <a:avLst>
              <a:gd name="adj1" fmla="val 68532"/>
              <a:gd name="adj2" fmla="val -43824"/>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What’s its area?</a:t>
            </a:r>
          </a:p>
        </p:txBody>
      </p:sp>
      <p:sp>
        <p:nvSpPr>
          <p:cNvPr id="13" name="Rounded Rectangular Callout 12">
            <a:extLst>
              <a:ext uri="{FF2B5EF4-FFF2-40B4-BE49-F238E27FC236}">
                <a16:creationId xmlns:a16="http://schemas.microsoft.com/office/drawing/2014/main" id="{7BDF8401-29D9-A24E-BAA2-5145866ADBED}"/>
              </a:ext>
            </a:extLst>
          </p:cNvPr>
          <p:cNvSpPr/>
          <p:nvPr/>
        </p:nvSpPr>
        <p:spPr>
          <a:xfrm>
            <a:off x="481551" y="2092267"/>
            <a:ext cx="2895600" cy="766763"/>
          </a:xfrm>
          <a:prstGeom prst="wedgeRoundRectCallout">
            <a:avLst>
              <a:gd name="adj1" fmla="val 60597"/>
              <a:gd name="adj2" fmla="val 36775"/>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Hmm… </a:t>
            </a:r>
            <a:r>
              <a:rPr lang="en-US" altLang="zh-Hans" sz="2400" dirty="0">
                <a:solidFill>
                  <a:schemeClr val="tx1"/>
                </a:solidFill>
              </a:rPr>
              <a:t>Which</a:t>
            </a:r>
            <a:r>
              <a:rPr lang="zh-Hans" altLang="en-US" sz="2400" dirty="0">
                <a:solidFill>
                  <a:schemeClr val="tx1"/>
                </a:solidFill>
              </a:rPr>
              <a:t> </a:t>
            </a:r>
            <a:r>
              <a:rPr lang="en-US" altLang="zh-Hans" sz="2400" dirty="0">
                <a:solidFill>
                  <a:schemeClr val="tx1"/>
                </a:solidFill>
              </a:rPr>
              <a:t>state</a:t>
            </a:r>
            <a:r>
              <a:rPr lang="zh-Hans" altLang="en-US" sz="2400" dirty="0">
                <a:solidFill>
                  <a:schemeClr val="tx1"/>
                </a:solidFill>
              </a:rPr>
              <a:t> </a:t>
            </a:r>
            <a:r>
              <a:rPr lang="en-US" altLang="zh-Hans" sz="2400" dirty="0">
                <a:solidFill>
                  <a:schemeClr val="tx1"/>
                </a:solidFill>
              </a:rPr>
              <a:t>is</a:t>
            </a:r>
            <a:r>
              <a:rPr lang="en-US" sz="2400" dirty="0">
                <a:solidFill>
                  <a:schemeClr val="tx1"/>
                </a:solidFill>
              </a:rPr>
              <a:t> “Lake Tahoe” i</a:t>
            </a:r>
            <a:r>
              <a:rPr lang="en-US" altLang="zh-Hans" sz="2400" dirty="0">
                <a:solidFill>
                  <a:schemeClr val="tx1"/>
                </a:solidFill>
              </a:rPr>
              <a:t>n</a:t>
            </a:r>
            <a:r>
              <a:rPr lang="en-US" sz="2400" dirty="0">
                <a:solidFill>
                  <a:schemeClr val="tx1"/>
                </a:solidFill>
              </a:rPr>
              <a:t>?</a:t>
            </a:r>
          </a:p>
        </p:txBody>
      </p:sp>
      <p:pic>
        <p:nvPicPr>
          <p:cNvPr id="7" name="Picture 6">
            <a:extLst>
              <a:ext uri="{FF2B5EF4-FFF2-40B4-BE49-F238E27FC236}">
                <a16:creationId xmlns:a16="http://schemas.microsoft.com/office/drawing/2014/main" id="{37D38591-25B7-854D-BDD4-F6736E9C9A4C}"/>
              </a:ext>
            </a:extLst>
          </p:cNvPr>
          <p:cNvPicPr>
            <a:picLocks noChangeAspect="1"/>
          </p:cNvPicPr>
          <p:nvPr/>
        </p:nvPicPr>
        <p:blipFill>
          <a:blip r:embed="rId7"/>
          <a:stretch>
            <a:fillRect/>
          </a:stretch>
        </p:blipFill>
        <p:spPr>
          <a:xfrm>
            <a:off x="6945929" y="4182765"/>
            <a:ext cx="553676" cy="834709"/>
          </a:xfrm>
          <a:prstGeom prst="rect">
            <a:avLst/>
          </a:prstGeom>
        </p:spPr>
      </p:pic>
      <p:pic>
        <p:nvPicPr>
          <p:cNvPr id="29" name="Picture 28">
            <a:extLst>
              <a:ext uri="{FF2B5EF4-FFF2-40B4-BE49-F238E27FC236}">
                <a16:creationId xmlns:a16="http://schemas.microsoft.com/office/drawing/2014/main" id="{DE81CDD6-9245-DC41-B342-C6B76305C40E}"/>
              </a:ext>
            </a:extLst>
          </p:cNvPr>
          <p:cNvPicPr>
            <a:picLocks noChangeAspect="1"/>
          </p:cNvPicPr>
          <p:nvPr/>
        </p:nvPicPr>
        <p:blipFill>
          <a:blip r:embed="rId7"/>
          <a:stretch>
            <a:fillRect/>
          </a:stretch>
        </p:blipFill>
        <p:spPr>
          <a:xfrm>
            <a:off x="8151702" y="4182764"/>
            <a:ext cx="553676" cy="834709"/>
          </a:xfrm>
          <a:prstGeom prst="rect">
            <a:avLst/>
          </a:prstGeom>
        </p:spPr>
      </p:pic>
      <p:pic>
        <p:nvPicPr>
          <p:cNvPr id="30" name="Picture 29">
            <a:extLst>
              <a:ext uri="{FF2B5EF4-FFF2-40B4-BE49-F238E27FC236}">
                <a16:creationId xmlns:a16="http://schemas.microsoft.com/office/drawing/2014/main" id="{E0DBE481-89F7-E14B-B501-90AF0572F7BB}"/>
              </a:ext>
            </a:extLst>
          </p:cNvPr>
          <p:cNvPicPr>
            <a:picLocks noChangeAspect="1"/>
          </p:cNvPicPr>
          <p:nvPr/>
        </p:nvPicPr>
        <p:blipFill>
          <a:blip r:embed="rId7"/>
          <a:stretch>
            <a:fillRect/>
          </a:stretch>
        </p:blipFill>
        <p:spPr>
          <a:xfrm>
            <a:off x="6945929" y="4182764"/>
            <a:ext cx="553676" cy="834709"/>
          </a:xfrm>
          <a:prstGeom prst="rect">
            <a:avLst/>
          </a:prstGeom>
        </p:spPr>
      </p:pic>
    </p:spTree>
    <p:extLst>
      <p:ext uri="{BB962C8B-B14F-4D97-AF65-F5344CB8AC3E}">
        <p14:creationId xmlns:p14="http://schemas.microsoft.com/office/powerpoint/2010/main" val="812926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Outline</a:t>
            </a:r>
          </a:p>
        </p:txBody>
      </p:sp>
      <p:sp>
        <p:nvSpPr>
          <p:cNvPr id="3" name="Content Placeholder 2"/>
          <p:cNvSpPr>
            <a:spLocks noGrp="1"/>
          </p:cNvSpPr>
          <p:nvPr>
            <p:ph idx="1"/>
          </p:nvPr>
        </p:nvSpPr>
        <p:spPr/>
        <p:txBody>
          <a:bodyPr/>
          <a:lstStyle/>
          <a:p>
            <a:r>
              <a:rPr lang="en-US" altLang="zh-Hans" dirty="0"/>
              <a:t>Motivation</a:t>
            </a:r>
            <a:endParaRPr lang="en-US" dirty="0"/>
          </a:p>
          <a:p>
            <a:r>
              <a:rPr lang="en-US" dirty="0">
                <a:solidFill>
                  <a:srgbClr val="FF0000"/>
                </a:solidFill>
              </a:rPr>
              <a:t>Proposal: Declarative Schema Mapping</a:t>
            </a:r>
          </a:p>
          <a:p>
            <a:r>
              <a:rPr lang="en-US" altLang="zh-Hans" dirty="0"/>
              <a:t>Problem</a:t>
            </a:r>
            <a:r>
              <a:rPr lang="zh-Hans" altLang="en-US" dirty="0"/>
              <a:t> </a:t>
            </a:r>
            <a:r>
              <a:rPr lang="en-US" altLang="zh-Hans" dirty="0"/>
              <a:t>Formulation</a:t>
            </a:r>
            <a:r>
              <a:rPr lang="zh-Hans" altLang="en-US" dirty="0"/>
              <a:t> </a:t>
            </a:r>
            <a:r>
              <a:rPr lang="en-US" altLang="zh-Hans" dirty="0"/>
              <a:t>&amp;</a:t>
            </a:r>
            <a:r>
              <a:rPr lang="zh-Hans" altLang="en-US" dirty="0"/>
              <a:t> </a:t>
            </a:r>
            <a:r>
              <a:rPr lang="en-US" altLang="zh-Hans" dirty="0"/>
              <a:t>Solution</a:t>
            </a:r>
            <a:endParaRPr lang="en-US" dirty="0"/>
          </a:p>
          <a:p>
            <a:r>
              <a:rPr lang="en-US" dirty="0"/>
              <a:t>Early Experiments</a:t>
            </a:r>
          </a:p>
          <a:p>
            <a:r>
              <a:rPr lang="en-US" dirty="0"/>
              <a:t>Future Work</a:t>
            </a:r>
          </a:p>
        </p:txBody>
      </p:sp>
      <p:sp>
        <p:nvSpPr>
          <p:cNvPr id="4" name="Slide Number Placeholder 3"/>
          <p:cNvSpPr>
            <a:spLocks noGrp="1"/>
          </p:cNvSpPr>
          <p:nvPr>
            <p:ph type="sldNum" sz="quarter" idx="12"/>
          </p:nvPr>
        </p:nvSpPr>
        <p:spPr/>
        <p:txBody>
          <a:bodyPr/>
          <a:lstStyle/>
          <a:p>
            <a:fld id="{313D4505-985F-49BE-8C1F-E0CFEEC3F372}" type="slidenum">
              <a:rPr lang="en-US" smtClean="0"/>
              <a:t>13</a:t>
            </a:fld>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96980" y="109867"/>
            <a:ext cx="849131" cy="652133"/>
          </a:xfrm>
          <a:prstGeom prst="rect">
            <a:avLst/>
          </a:prstGeom>
        </p:spPr>
      </p:pic>
    </p:spTree>
    <p:extLst>
      <p:ext uri="{BB962C8B-B14F-4D97-AF65-F5344CB8AC3E}">
        <p14:creationId xmlns:p14="http://schemas.microsoft.com/office/powerpoint/2010/main" val="24548825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7993"/>
            <a:ext cx="7924800" cy="838200"/>
          </a:xfrm>
        </p:spPr>
        <p:txBody>
          <a:bodyPr>
            <a:normAutofit/>
          </a:bodyPr>
          <a:lstStyle/>
          <a:p>
            <a:r>
              <a:rPr lang="en-US" altLang="zh-Hans" sz="3200" dirty="0"/>
              <a:t>Our Proposal</a:t>
            </a:r>
            <a:endParaRPr lang="en-US" sz="3200" dirty="0"/>
          </a:p>
        </p:txBody>
      </p:sp>
      <p:sp>
        <p:nvSpPr>
          <p:cNvPr id="3" name="Content Placeholder 2"/>
          <p:cNvSpPr>
            <a:spLocks noGrp="1"/>
          </p:cNvSpPr>
          <p:nvPr>
            <p:ph idx="1"/>
          </p:nvPr>
        </p:nvSpPr>
        <p:spPr/>
        <p:txBody>
          <a:bodyPr/>
          <a:lstStyle/>
          <a:p>
            <a:pPr marL="0" indent="0">
              <a:buNone/>
            </a:pPr>
            <a:r>
              <a:rPr lang="en-US" altLang="zh-Hans" dirty="0"/>
              <a:t>Allow</a:t>
            </a:r>
            <a:r>
              <a:rPr lang="zh-Hans" altLang="en-US" dirty="0"/>
              <a:t> </a:t>
            </a:r>
            <a:r>
              <a:rPr lang="en-US" altLang="zh-Hans" dirty="0"/>
              <a:t>the</a:t>
            </a:r>
            <a:r>
              <a:rPr lang="zh-Hans" altLang="en-US" dirty="0"/>
              <a:t> </a:t>
            </a:r>
            <a:r>
              <a:rPr lang="en-US" altLang="zh-Hans" dirty="0"/>
              <a:t>users</a:t>
            </a:r>
            <a:r>
              <a:rPr lang="zh-Hans" altLang="en-US" dirty="0"/>
              <a:t> </a:t>
            </a:r>
            <a:r>
              <a:rPr lang="en-US" altLang="zh-Hans" dirty="0"/>
              <a:t>to</a:t>
            </a:r>
            <a:r>
              <a:rPr lang="zh-Hans" altLang="en-US" dirty="0"/>
              <a:t> </a:t>
            </a:r>
            <a:r>
              <a:rPr lang="en-US" altLang="zh-Hans" dirty="0"/>
              <a:t>contribute</a:t>
            </a:r>
            <a:r>
              <a:rPr lang="zh-Hans" altLang="en-US" dirty="0"/>
              <a:t> </a:t>
            </a:r>
            <a:r>
              <a:rPr lang="en-US" altLang="zh-Hans" dirty="0"/>
              <a:t>their knowledge</a:t>
            </a:r>
            <a:r>
              <a:rPr lang="zh-Hans" altLang="en-US" dirty="0"/>
              <a:t> </a:t>
            </a:r>
            <a:r>
              <a:rPr lang="en-US" altLang="zh-Hans" dirty="0"/>
              <a:t>as</a:t>
            </a:r>
            <a:r>
              <a:rPr lang="zh-Hans" altLang="en-US" dirty="0"/>
              <a:t> </a:t>
            </a:r>
            <a:r>
              <a:rPr lang="en-US" altLang="zh-Hans" dirty="0"/>
              <a:t>best</a:t>
            </a:r>
            <a:r>
              <a:rPr lang="zh-Hans" altLang="en-US" dirty="0"/>
              <a:t> </a:t>
            </a:r>
            <a:r>
              <a:rPr lang="en-US" altLang="zh-Hans" dirty="0"/>
              <a:t>as</a:t>
            </a:r>
            <a:r>
              <a:rPr lang="zh-Hans" altLang="en-US" dirty="0"/>
              <a:t> </a:t>
            </a:r>
            <a:r>
              <a:rPr lang="en-US" altLang="zh-Hans" dirty="0"/>
              <a:t>they can</a:t>
            </a:r>
            <a:endParaRPr lang="en-US" dirty="0"/>
          </a:p>
          <a:p>
            <a:endParaRPr lang="en-US" dirty="0"/>
          </a:p>
        </p:txBody>
      </p:sp>
      <p:sp>
        <p:nvSpPr>
          <p:cNvPr id="4" name="Slide Number Placeholder 3"/>
          <p:cNvSpPr>
            <a:spLocks noGrp="1"/>
          </p:cNvSpPr>
          <p:nvPr>
            <p:ph type="sldNum" sz="quarter" idx="12"/>
          </p:nvPr>
        </p:nvSpPr>
        <p:spPr/>
        <p:txBody>
          <a:bodyPr/>
          <a:lstStyle/>
          <a:p>
            <a:fld id="{313D4505-985F-49BE-8C1F-E0CFEEC3F372}" type="slidenum">
              <a:rPr lang="en-US" smtClean="0"/>
              <a:t>14</a:t>
            </a:fld>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96980" y="109867"/>
            <a:ext cx="849131" cy="652133"/>
          </a:xfrm>
          <a:prstGeom prst="rect">
            <a:avLst/>
          </a:prstGeom>
        </p:spPr>
      </p:pic>
      <p:grpSp>
        <p:nvGrpSpPr>
          <p:cNvPr id="8" name="Group 7">
            <a:extLst>
              <a:ext uri="{FF2B5EF4-FFF2-40B4-BE49-F238E27FC236}">
                <a16:creationId xmlns:a16="http://schemas.microsoft.com/office/drawing/2014/main" id="{452B1519-F1A2-D948-A723-D7CF7850C994}"/>
              </a:ext>
            </a:extLst>
          </p:cNvPr>
          <p:cNvGrpSpPr/>
          <p:nvPr/>
        </p:nvGrpSpPr>
        <p:grpSpPr>
          <a:xfrm>
            <a:off x="2605244" y="2725515"/>
            <a:ext cx="3195235" cy="4026426"/>
            <a:chOff x="2605244" y="2725515"/>
            <a:chExt cx="3195235" cy="4026426"/>
          </a:xfrm>
        </p:grpSpPr>
        <p:sp>
          <p:nvSpPr>
            <p:cNvPr id="12" name="Arc 11">
              <a:extLst>
                <a:ext uri="{FF2B5EF4-FFF2-40B4-BE49-F238E27FC236}">
                  <a16:creationId xmlns:a16="http://schemas.microsoft.com/office/drawing/2014/main" id="{5D7E6970-98A9-394E-91DC-5181A80FDA64}"/>
                </a:ext>
              </a:extLst>
            </p:cNvPr>
            <p:cNvSpPr/>
            <p:nvPr/>
          </p:nvSpPr>
          <p:spPr>
            <a:xfrm rot="3069327">
              <a:off x="2427256" y="3080436"/>
              <a:ext cx="3551211" cy="3195235"/>
            </a:xfrm>
            <a:prstGeom prst="arc">
              <a:avLst>
                <a:gd name="adj1" fmla="val 14766708"/>
                <a:gd name="adj2" fmla="val 21296279"/>
              </a:avLst>
            </a:prstGeom>
            <a:ln w="57150">
              <a:solidFill>
                <a:srgbClr val="FF7E79"/>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5" name="Group 14">
              <a:extLst>
                <a:ext uri="{FF2B5EF4-FFF2-40B4-BE49-F238E27FC236}">
                  <a16:creationId xmlns:a16="http://schemas.microsoft.com/office/drawing/2014/main" id="{A8F78BEC-A4DA-584C-994D-29BE62917078}"/>
                </a:ext>
              </a:extLst>
            </p:cNvPr>
            <p:cNvGrpSpPr/>
            <p:nvPr/>
          </p:nvGrpSpPr>
          <p:grpSpPr>
            <a:xfrm>
              <a:off x="4115875" y="2725515"/>
              <a:ext cx="617967" cy="627285"/>
              <a:chOff x="457200" y="3520330"/>
              <a:chExt cx="617967" cy="627285"/>
            </a:xfrm>
          </p:grpSpPr>
          <p:sp>
            <p:nvSpPr>
              <p:cNvPr id="16" name="Oval 15">
                <a:extLst>
                  <a:ext uri="{FF2B5EF4-FFF2-40B4-BE49-F238E27FC236}">
                    <a16:creationId xmlns:a16="http://schemas.microsoft.com/office/drawing/2014/main" id="{11A66B90-62C7-734C-8694-D305E41107BB}"/>
                  </a:ext>
                </a:extLst>
              </p:cNvPr>
              <p:cNvSpPr/>
              <p:nvPr/>
            </p:nvSpPr>
            <p:spPr>
              <a:xfrm>
                <a:off x="457200" y="3520330"/>
                <a:ext cx="617967" cy="627285"/>
              </a:xfrm>
              <a:prstGeom prst="ellipse">
                <a:avLst/>
              </a:prstGeom>
              <a:solidFill>
                <a:srgbClr val="FF7E79"/>
              </a:solidFill>
              <a:ln>
                <a:solidFill>
                  <a:srgbClr val="FF7E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16">
                <a:extLst>
                  <a:ext uri="{FF2B5EF4-FFF2-40B4-BE49-F238E27FC236}">
                    <a16:creationId xmlns:a16="http://schemas.microsoft.com/office/drawing/2014/main" id="{4C5F3D38-497E-1744-A9AD-8A8CB0B63152}"/>
                  </a:ext>
                </a:extLst>
              </p:cNvPr>
              <p:cNvPicPr>
                <a:picLocks noChangeAspect="1"/>
              </p:cNvPicPr>
              <p:nvPr/>
            </p:nvPicPr>
            <p:blipFill>
              <a:blip r:embed="rId4"/>
              <a:stretch>
                <a:fillRect/>
              </a:stretch>
            </p:blipFill>
            <p:spPr>
              <a:xfrm>
                <a:off x="538900" y="3578182"/>
                <a:ext cx="454565" cy="473170"/>
              </a:xfrm>
              <a:prstGeom prst="rect">
                <a:avLst/>
              </a:prstGeom>
            </p:spPr>
          </p:pic>
        </p:grpSp>
        <p:sp>
          <p:nvSpPr>
            <p:cNvPr id="18" name="TextBox 17">
              <a:extLst>
                <a:ext uri="{FF2B5EF4-FFF2-40B4-BE49-F238E27FC236}">
                  <a16:creationId xmlns:a16="http://schemas.microsoft.com/office/drawing/2014/main" id="{B53C46BF-7BD8-C64D-9B7C-47B1844D1701}"/>
                </a:ext>
              </a:extLst>
            </p:cNvPr>
            <p:cNvSpPr txBox="1"/>
            <p:nvPr/>
          </p:nvSpPr>
          <p:spPr>
            <a:xfrm>
              <a:off x="4107899" y="3364992"/>
              <a:ext cx="633916" cy="369332"/>
            </a:xfrm>
            <a:prstGeom prst="rect">
              <a:avLst/>
            </a:prstGeom>
            <a:noFill/>
          </p:spPr>
          <p:txBody>
            <a:bodyPr wrap="square" rtlCol="0">
              <a:spAutoFit/>
            </a:bodyPr>
            <a:lstStyle/>
            <a:p>
              <a:pPr algn="ctr"/>
              <a:r>
                <a:rPr lang="en-US" dirty="0"/>
                <a:t>User</a:t>
              </a:r>
            </a:p>
          </p:txBody>
        </p:sp>
        <p:grpSp>
          <p:nvGrpSpPr>
            <p:cNvPr id="19" name="Group 18">
              <a:extLst>
                <a:ext uri="{FF2B5EF4-FFF2-40B4-BE49-F238E27FC236}">
                  <a16:creationId xmlns:a16="http://schemas.microsoft.com/office/drawing/2014/main" id="{F3E9E399-7A10-0240-91FC-4871569EB595}"/>
                </a:ext>
              </a:extLst>
            </p:cNvPr>
            <p:cNvGrpSpPr/>
            <p:nvPr/>
          </p:nvGrpSpPr>
          <p:grpSpPr>
            <a:xfrm>
              <a:off x="4312434" y="5748909"/>
              <a:ext cx="617967" cy="627285"/>
              <a:chOff x="170931" y="5043573"/>
              <a:chExt cx="617967" cy="627285"/>
            </a:xfrm>
          </p:grpSpPr>
          <p:sp>
            <p:nvSpPr>
              <p:cNvPr id="20" name="Oval 19">
                <a:extLst>
                  <a:ext uri="{FF2B5EF4-FFF2-40B4-BE49-F238E27FC236}">
                    <a16:creationId xmlns:a16="http://schemas.microsoft.com/office/drawing/2014/main" id="{B7A958AE-66A8-9B46-95A5-1816810EBA2C}"/>
                  </a:ext>
                </a:extLst>
              </p:cNvPr>
              <p:cNvSpPr/>
              <p:nvPr/>
            </p:nvSpPr>
            <p:spPr>
              <a:xfrm>
                <a:off x="170931" y="5043573"/>
                <a:ext cx="617967" cy="627285"/>
              </a:xfrm>
              <a:prstGeom prst="ellipse">
                <a:avLst/>
              </a:prstGeom>
              <a:solidFill>
                <a:srgbClr val="D5FC79"/>
              </a:solidFill>
              <a:ln>
                <a:solidFill>
                  <a:srgbClr val="D5FC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Picture 20">
                <a:extLst>
                  <a:ext uri="{FF2B5EF4-FFF2-40B4-BE49-F238E27FC236}">
                    <a16:creationId xmlns:a16="http://schemas.microsoft.com/office/drawing/2014/main" id="{2E2CD367-6580-344B-A278-E52915226851}"/>
                  </a:ext>
                </a:extLst>
              </p:cNvPr>
              <p:cNvPicPr>
                <a:picLocks noChangeAspect="1"/>
              </p:cNvPicPr>
              <p:nvPr/>
            </p:nvPicPr>
            <p:blipFill>
              <a:blip r:embed="rId5"/>
              <a:stretch>
                <a:fillRect/>
              </a:stretch>
            </p:blipFill>
            <p:spPr>
              <a:xfrm>
                <a:off x="240252" y="5120761"/>
                <a:ext cx="479324" cy="479324"/>
              </a:xfrm>
              <a:prstGeom prst="rect">
                <a:avLst/>
              </a:prstGeom>
            </p:spPr>
          </p:pic>
        </p:grpSp>
        <p:sp>
          <p:nvSpPr>
            <p:cNvPr id="22" name="TextBox 21">
              <a:extLst>
                <a:ext uri="{FF2B5EF4-FFF2-40B4-BE49-F238E27FC236}">
                  <a16:creationId xmlns:a16="http://schemas.microsoft.com/office/drawing/2014/main" id="{6FF0BDEC-597E-6C4F-B8E0-82235A8F21BD}"/>
                </a:ext>
              </a:extLst>
            </p:cNvPr>
            <p:cNvSpPr txBox="1"/>
            <p:nvPr/>
          </p:nvSpPr>
          <p:spPr>
            <a:xfrm>
              <a:off x="4173536" y="6382609"/>
              <a:ext cx="895761" cy="369332"/>
            </a:xfrm>
            <a:prstGeom prst="rect">
              <a:avLst/>
            </a:prstGeom>
            <a:noFill/>
          </p:spPr>
          <p:txBody>
            <a:bodyPr wrap="square" rtlCol="0">
              <a:spAutoFit/>
            </a:bodyPr>
            <a:lstStyle/>
            <a:p>
              <a:pPr algn="ctr"/>
              <a:r>
                <a:rPr lang="en-US" dirty="0"/>
                <a:t>System</a:t>
              </a:r>
            </a:p>
          </p:txBody>
        </p:sp>
      </p:grpSp>
      <p:graphicFrame>
        <p:nvGraphicFramePr>
          <p:cNvPr id="23" name="Table 22">
            <a:extLst>
              <a:ext uri="{FF2B5EF4-FFF2-40B4-BE49-F238E27FC236}">
                <a16:creationId xmlns:a16="http://schemas.microsoft.com/office/drawing/2014/main" id="{9B431252-6766-1444-80EB-F7BB50CC7A26}"/>
              </a:ext>
            </a:extLst>
          </p:cNvPr>
          <p:cNvGraphicFramePr>
            <a:graphicFrameLocks noGrp="1"/>
          </p:cNvGraphicFramePr>
          <p:nvPr>
            <p:extLst/>
          </p:nvPr>
        </p:nvGraphicFramePr>
        <p:xfrm>
          <a:off x="4930401" y="3827569"/>
          <a:ext cx="4114800" cy="741680"/>
        </p:xfrm>
        <a:graphic>
          <a:graphicData uri="http://schemas.openxmlformats.org/drawingml/2006/table">
            <a:tbl>
              <a:tblPr firstRow="1" bandRow="1">
                <a:tableStyleId>{5C22544A-7EE6-4342-B048-85BDC9FD1C3A}</a:tableStyleId>
              </a:tblPr>
              <a:tblGrid>
                <a:gridCol w="1676400">
                  <a:extLst>
                    <a:ext uri="{9D8B030D-6E8A-4147-A177-3AD203B41FA5}">
                      <a16:colId xmlns:a16="http://schemas.microsoft.com/office/drawing/2014/main" val="2403144350"/>
                    </a:ext>
                  </a:extLst>
                </a:gridCol>
                <a:gridCol w="1219200">
                  <a:extLst>
                    <a:ext uri="{9D8B030D-6E8A-4147-A177-3AD203B41FA5}">
                      <a16:colId xmlns:a16="http://schemas.microsoft.com/office/drawing/2014/main" val="1514990442"/>
                    </a:ext>
                  </a:extLst>
                </a:gridCol>
                <a:gridCol w="1219200">
                  <a:extLst>
                    <a:ext uri="{9D8B030D-6E8A-4147-A177-3AD203B41FA5}">
                      <a16:colId xmlns:a16="http://schemas.microsoft.com/office/drawing/2014/main" val="651365873"/>
                    </a:ext>
                  </a:extLst>
                </a:gridCol>
              </a:tblGrid>
              <a:tr h="370840">
                <a:tc>
                  <a:txBody>
                    <a:bodyPr/>
                    <a:lstStyle/>
                    <a:p>
                      <a:r>
                        <a:rPr lang="en-US" dirty="0"/>
                        <a:t>Column 1</a:t>
                      </a:r>
                    </a:p>
                  </a:txBody>
                  <a:tcPr/>
                </a:tc>
                <a:tc>
                  <a:txBody>
                    <a:bodyPr/>
                    <a:lstStyle/>
                    <a:p>
                      <a:r>
                        <a:rPr lang="en-US" dirty="0"/>
                        <a:t>Column 2</a:t>
                      </a:r>
                    </a:p>
                  </a:txBody>
                  <a:tcPr/>
                </a:tc>
                <a:tc>
                  <a:txBody>
                    <a:bodyPr/>
                    <a:lstStyle/>
                    <a:p>
                      <a:r>
                        <a:rPr lang="en-US" dirty="0"/>
                        <a:t>Column3</a:t>
                      </a:r>
                    </a:p>
                  </a:txBody>
                  <a:tcPr/>
                </a:tc>
                <a:extLst>
                  <a:ext uri="{0D108BD9-81ED-4DB2-BD59-A6C34878D82A}">
                    <a16:rowId xmlns:a16="http://schemas.microsoft.com/office/drawing/2014/main" val="682200391"/>
                  </a:ext>
                </a:extLst>
              </a:tr>
              <a:tr h="370840">
                <a:tc>
                  <a:txBody>
                    <a:bodyPr/>
                    <a:lstStyle/>
                    <a:p>
                      <a:endParaRPr lang="en-US" dirty="0"/>
                    </a:p>
                  </a:txBody>
                  <a:tcPr/>
                </a:tc>
                <a:tc>
                  <a:txBody>
                    <a:bodyPr/>
                    <a:lstStyle/>
                    <a:p>
                      <a:endParaRPr lang="en-US" b="1" dirty="0">
                        <a:solidFill>
                          <a:srgbClr val="FF0000"/>
                        </a:solidFill>
                      </a:endParaRPr>
                    </a:p>
                  </a:txBody>
                  <a:tcPr/>
                </a:tc>
                <a:tc>
                  <a:txBody>
                    <a:bodyPr/>
                    <a:lstStyle/>
                    <a:p>
                      <a:endParaRPr lang="en-US" b="1" dirty="0">
                        <a:solidFill>
                          <a:srgbClr val="FF0000"/>
                        </a:solidFill>
                      </a:endParaRPr>
                    </a:p>
                  </a:txBody>
                  <a:tcPr/>
                </a:tc>
                <a:extLst>
                  <a:ext uri="{0D108BD9-81ED-4DB2-BD59-A6C34878D82A}">
                    <a16:rowId xmlns:a16="http://schemas.microsoft.com/office/drawing/2014/main" val="1479081286"/>
                  </a:ext>
                </a:extLst>
              </a:tr>
            </a:tbl>
          </a:graphicData>
        </a:graphic>
      </p:graphicFrame>
      <p:graphicFrame>
        <p:nvGraphicFramePr>
          <p:cNvPr id="26" name="Table 25">
            <a:extLst>
              <a:ext uri="{FF2B5EF4-FFF2-40B4-BE49-F238E27FC236}">
                <a16:creationId xmlns:a16="http://schemas.microsoft.com/office/drawing/2014/main" id="{3134A230-083B-9C4F-AE3D-E8E4E5A7259D}"/>
              </a:ext>
            </a:extLst>
          </p:cNvPr>
          <p:cNvGraphicFramePr>
            <a:graphicFrameLocks noGrp="1"/>
          </p:cNvGraphicFramePr>
          <p:nvPr>
            <p:extLst/>
          </p:nvPr>
        </p:nvGraphicFramePr>
        <p:xfrm>
          <a:off x="4935403" y="3824386"/>
          <a:ext cx="4114800" cy="741680"/>
        </p:xfrm>
        <a:graphic>
          <a:graphicData uri="http://schemas.openxmlformats.org/drawingml/2006/table">
            <a:tbl>
              <a:tblPr firstRow="1" bandRow="1">
                <a:tableStyleId>{5C22544A-7EE6-4342-B048-85BDC9FD1C3A}</a:tableStyleId>
              </a:tblPr>
              <a:tblGrid>
                <a:gridCol w="1676400">
                  <a:extLst>
                    <a:ext uri="{9D8B030D-6E8A-4147-A177-3AD203B41FA5}">
                      <a16:colId xmlns:a16="http://schemas.microsoft.com/office/drawing/2014/main" val="2403144350"/>
                    </a:ext>
                  </a:extLst>
                </a:gridCol>
                <a:gridCol w="1219200">
                  <a:extLst>
                    <a:ext uri="{9D8B030D-6E8A-4147-A177-3AD203B41FA5}">
                      <a16:colId xmlns:a16="http://schemas.microsoft.com/office/drawing/2014/main" val="1514990442"/>
                    </a:ext>
                  </a:extLst>
                </a:gridCol>
                <a:gridCol w="1219200">
                  <a:extLst>
                    <a:ext uri="{9D8B030D-6E8A-4147-A177-3AD203B41FA5}">
                      <a16:colId xmlns:a16="http://schemas.microsoft.com/office/drawing/2014/main" val="651365873"/>
                    </a:ext>
                  </a:extLst>
                </a:gridCol>
              </a:tblGrid>
              <a:tr h="370840">
                <a:tc>
                  <a:txBody>
                    <a:bodyPr/>
                    <a:lstStyle/>
                    <a:p>
                      <a:r>
                        <a:rPr lang="en-US" dirty="0"/>
                        <a:t>Column 1</a:t>
                      </a:r>
                    </a:p>
                  </a:txBody>
                  <a:tcPr/>
                </a:tc>
                <a:tc>
                  <a:txBody>
                    <a:bodyPr/>
                    <a:lstStyle/>
                    <a:p>
                      <a:r>
                        <a:rPr lang="en-US" dirty="0"/>
                        <a:t>Column 2</a:t>
                      </a:r>
                    </a:p>
                  </a:txBody>
                  <a:tcPr/>
                </a:tc>
                <a:tc>
                  <a:txBody>
                    <a:bodyPr/>
                    <a:lstStyle/>
                    <a:p>
                      <a:r>
                        <a:rPr lang="en-US" dirty="0"/>
                        <a:t>Column3</a:t>
                      </a:r>
                    </a:p>
                  </a:txBody>
                  <a:tcPr/>
                </a:tc>
                <a:extLst>
                  <a:ext uri="{0D108BD9-81ED-4DB2-BD59-A6C34878D82A}">
                    <a16:rowId xmlns:a16="http://schemas.microsoft.com/office/drawing/2014/main" val="682200391"/>
                  </a:ext>
                </a:extLst>
              </a:tr>
              <a:tr h="370840">
                <a:tc>
                  <a:txBody>
                    <a:bodyPr/>
                    <a:lstStyle/>
                    <a:p>
                      <a:r>
                        <a:rPr lang="en-US" dirty="0"/>
                        <a:t>Lake Tahoe</a:t>
                      </a:r>
                    </a:p>
                  </a:txBody>
                  <a:tcPr/>
                </a:tc>
                <a:tc>
                  <a:txBody>
                    <a:bodyPr/>
                    <a:lstStyle/>
                    <a:p>
                      <a:endParaRPr lang="en-US" b="1" dirty="0">
                        <a:solidFill>
                          <a:srgbClr val="FF0000"/>
                        </a:solidFill>
                      </a:endParaRPr>
                    </a:p>
                  </a:txBody>
                  <a:tcPr/>
                </a:tc>
                <a:tc>
                  <a:txBody>
                    <a:bodyPr/>
                    <a:lstStyle/>
                    <a:p>
                      <a:endParaRPr lang="en-US" b="1" dirty="0">
                        <a:solidFill>
                          <a:srgbClr val="FF0000"/>
                        </a:solidFill>
                      </a:endParaRPr>
                    </a:p>
                  </a:txBody>
                  <a:tcPr/>
                </a:tc>
                <a:extLst>
                  <a:ext uri="{0D108BD9-81ED-4DB2-BD59-A6C34878D82A}">
                    <a16:rowId xmlns:a16="http://schemas.microsoft.com/office/drawing/2014/main" val="1479081286"/>
                  </a:ext>
                </a:extLst>
              </a:tr>
            </a:tbl>
          </a:graphicData>
        </a:graphic>
      </p:graphicFrame>
      <p:pic>
        <p:nvPicPr>
          <p:cNvPr id="9" name="Picture 8">
            <a:extLst>
              <a:ext uri="{FF2B5EF4-FFF2-40B4-BE49-F238E27FC236}">
                <a16:creationId xmlns:a16="http://schemas.microsoft.com/office/drawing/2014/main" id="{CE900022-AB92-2346-9742-D72E0DD4C16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45353" y="2414050"/>
            <a:ext cx="1487897" cy="991931"/>
          </a:xfrm>
          <a:prstGeom prst="rect">
            <a:avLst/>
          </a:prstGeom>
        </p:spPr>
      </p:pic>
      <p:sp>
        <p:nvSpPr>
          <p:cNvPr id="14" name="Rounded Rectangular Callout 13">
            <a:extLst>
              <a:ext uri="{FF2B5EF4-FFF2-40B4-BE49-F238E27FC236}">
                <a16:creationId xmlns:a16="http://schemas.microsoft.com/office/drawing/2014/main" id="{EDCBF650-F5B1-6941-8B19-CB84C1CF02AD}"/>
              </a:ext>
            </a:extLst>
          </p:cNvPr>
          <p:cNvSpPr/>
          <p:nvPr/>
        </p:nvSpPr>
        <p:spPr>
          <a:xfrm>
            <a:off x="914400" y="3048848"/>
            <a:ext cx="2399763" cy="457201"/>
          </a:xfrm>
          <a:prstGeom prst="wedgeRoundRectCallout">
            <a:avLst>
              <a:gd name="adj1" fmla="val 68532"/>
              <a:gd name="adj2" fmla="val -43824"/>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What’s its area?</a:t>
            </a:r>
          </a:p>
        </p:txBody>
      </p:sp>
      <p:sp>
        <p:nvSpPr>
          <p:cNvPr id="13" name="Rounded Rectangular Callout 12">
            <a:extLst>
              <a:ext uri="{FF2B5EF4-FFF2-40B4-BE49-F238E27FC236}">
                <a16:creationId xmlns:a16="http://schemas.microsoft.com/office/drawing/2014/main" id="{7BDF8401-29D9-A24E-BAA2-5145866ADBED}"/>
              </a:ext>
            </a:extLst>
          </p:cNvPr>
          <p:cNvSpPr/>
          <p:nvPr/>
        </p:nvSpPr>
        <p:spPr>
          <a:xfrm>
            <a:off x="481551" y="2092267"/>
            <a:ext cx="2895600" cy="766763"/>
          </a:xfrm>
          <a:prstGeom prst="wedgeRoundRectCallout">
            <a:avLst>
              <a:gd name="adj1" fmla="val 60597"/>
              <a:gd name="adj2" fmla="val 36775"/>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Hmm… </a:t>
            </a:r>
            <a:r>
              <a:rPr lang="en-US" altLang="zh-Hans" sz="2400" dirty="0">
                <a:solidFill>
                  <a:schemeClr val="tx1"/>
                </a:solidFill>
              </a:rPr>
              <a:t>Which</a:t>
            </a:r>
            <a:r>
              <a:rPr lang="zh-Hans" altLang="en-US" sz="2400" dirty="0">
                <a:solidFill>
                  <a:schemeClr val="tx1"/>
                </a:solidFill>
              </a:rPr>
              <a:t> </a:t>
            </a:r>
            <a:r>
              <a:rPr lang="en-US" altLang="zh-Hans" sz="2400" dirty="0">
                <a:solidFill>
                  <a:schemeClr val="tx1"/>
                </a:solidFill>
              </a:rPr>
              <a:t>state</a:t>
            </a:r>
            <a:r>
              <a:rPr lang="zh-Hans" altLang="en-US" sz="2400" dirty="0">
                <a:solidFill>
                  <a:schemeClr val="tx1"/>
                </a:solidFill>
              </a:rPr>
              <a:t> </a:t>
            </a:r>
            <a:r>
              <a:rPr lang="en-US" altLang="zh-Hans" sz="2400" dirty="0">
                <a:solidFill>
                  <a:schemeClr val="tx1"/>
                </a:solidFill>
              </a:rPr>
              <a:t>is</a:t>
            </a:r>
            <a:r>
              <a:rPr lang="en-US" sz="2400" dirty="0">
                <a:solidFill>
                  <a:schemeClr val="tx1"/>
                </a:solidFill>
              </a:rPr>
              <a:t> “Lake Tahoe” i</a:t>
            </a:r>
            <a:r>
              <a:rPr lang="en-US" altLang="zh-Hans" sz="2400" dirty="0">
                <a:solidFill>
                  <a:schemeClr val="tx1"/>
                </a:solidFill>
              </a:rPr>
              <a:t>n</a:t>
            </a:r>
            <a:r>
              <a:rPr lang="en-US" sz="2400" dirty="0">
                <a:solidFill>
                  <a:schemeClr val="tx1"/>
                </a:solidFill>
              </a:rPr>
              <a:t>?</a:t>
            </a:r>
          </a:p>
        </p:txBody>
      </p:sp>
      <p:graphicFrame>
        <p:nvGraphicFramePr>
          <p:cNvPr id="31" name="Table 30">
            <a:extLst>
              <a:ext uri="{FF2B5EF4-FFF2-40B4-BE49-F238E27FC236}">
                <a16:creationId xmlns:a16="http://schemas.microsoft.com/office/drawing/2014/main" id="{553B3A1C-2EF7-DB4A-8EE2-14ADDA9CE797}"/>
              </a:ext>
            </a:extLst>
          </p:cNvPr>
          <p:cNvGraphicFramePr>
            <a:graphicFrameLocks noGrp="1"/>
          </p:cNvGraphicFramePr>
          <p:nvPr>
            <p:extLst>
              <p:ext uri="{D42A27DB-BD31-4B8C-83A1-F6EECF244321}">
                <p14:modId xmlns:p14="http://schemas.microsoft.com/office/powerpoint/2010/main" val="209314241"/>
              </p:ext>
            </p:extLst>
          </p:nvPr>
        </p:nvGraphicFramePr>
        <p:xfrm>
          <a:off x="4940405" y="3833857"/>
          <a:ext cx="4114800" cy="1285240"/>
        </p:xfrm>
        <a:graphic>
          <a:graphicData uri="http://schemas.openxmlformats.org/drawingml/2006/table">
            <a:tbl>
              <a:tblPr firstRow="1" bandRow="1">
                <a:tableStyleId>{5C22544A-7EE6-4342-B048-85BDC9FD1C3A}</a:tableStyleId>
              </a:tblPr>
              <a:tblGrid>
                <a:gridCol w="1389197">
                  <a:extLst>
                    <a:ext uri="{9D8B030D-6E8A-4147-A177-3AD203B41FA5}">
                      <a16:colId xmlns:a16="http://schemas.microsoft.com/office/drawing/2014/main" val="2403144350"/>
                    </a:ext>
                  </a:extLst>
                </a:gridCol>
                <a:gridCol w="1371600">
                  <a:extLst>
                    <a:ext uri="{9D8B030D-6E8A-4147-A177-3AD203B41FA5}">
                      <a16:colId xmlns:a16="http://schemas.microsoft.com/office/drawing/2014/main" val="1514990442"/>
                    </a:ext>
                  </a:extLst>
                </a:gridCol>
                <a:gridCol w="1354003">
                  <a:extLst>
                    <a:ext uri="{9D8B030D-6E8A-4147-A177-3AD203B41FA5}">
                      <a16:colId xmlns:a16="http://schemas.microsoft.com/office/drawing/2014/main" val="651365873"/>
                    </a:ext>
                  </a:extLst>
                </a:gridCol>
              </a:tblGrid>
              <a:tr h="370840">
                <a:tc>
                  <a:txBody>
                    <a:bodyPr/>
                    <a:lstStyle/>
                    <a:p>
                      <a:r>
                        <a:rPr lang="en-US" dirty="0"/>
                        <a:t>Column 1</a:t>
                      </a:r>
                    </a:p>
                  </a:txBody>
                  <a:tcPr/>
                </a:tc>
                <a:tc>
                  <a:txBody>
                    <a:bodyPr/>
                    <a:lstStyle/>
                    <a:p>
                      <a:r>
                        <a:rPr lang="en-US" dirty="0"/>
                        <a:t>Column 2</a:t>
                      </a:r>
                    </a:p>
                  </a:txBody>
                  <a:tcPr/>
                </a:tc>
                <a:tc>
                  <a:txBody>
                    <a:bodyPr/>
                    <a:lstStyle/>
                    <a:p>
                      <a:r>
                        <a:rPr lang="en-US" dirty="0"/>
                        <a:t>Column3</a:t>
                      </a:r>
                    </a:p>
                  </a:txBody>
                  <a:tcPr/>
                </a:tc>
                <a:extLst>
                  <a:ext uri="{0D108BD9-81ED-4DB2-BD59-A6C34878D82A}">
                    <a16:rowId xmlns:a16="http://schemas.microsoft.com/office/drawing/2014/main" val="682200391"/>
                  </a:ext>
                </a:extLst>
              </a:tr>
              <a:tr h="370840">
                <a:tc>
                  <a:txBody>
                    <a:bodyPr/>
                    <a:lstStyle/>
                    <a:p>
                      <a:r>
                        <a:rPr lang="en-US" dirty="0"/>
                        <a:t>Lake Tahoe</a:t>
                      </a:r>
                    </a:p>
                  </a:txBody>
                  <a:tcPr/>
                </a:tc>
                <a:tc>
                  <a:txBody>
                    <a:bodyPr/>
                    <a:lstStyle/>
                    <a:p>
                      <a:r>
                        <a:rPr lang="en-US" b="1" dirty="0">
                          <a:solidFill>
                            <a:srgbClr val="FF0000"/>
                          </a:solidFill>
                        </a:rPr>
                        <a:t>California OR </a:t>
                      </a:r>
                    </a:p>
                    <a:p>
                      <a:r>
                        <a:rPr lang="en-US" b="1" dirty="0">
                          <a:solidFill>
                            <a:srgbClr val="FF0000"/>
                          </a:solidFill>
                        </a:rPr>
                        <a:t>Nevada</a:t>
                      </a:r>
                    </a:p>
                  </a:txBody>
                  <a:tcPr/>
                </a:tc>
                <a:tc>
                  <a:txBody>
                    <a:bodyPr/>
                    <a:lstStyle/>
                    <a:p>
                      <a:endParaRPr lang="en-US" b="1" baseline="30000" dirty="0">
                        <a:solidFill>
                          <a:srgbClr val="FF0000"/>
                        </a:solidFill>
                      </a:endParaRPr>
                    </a:p>
                  </a:txBody>
                  <a:tcPr/>
                </a:tc>
                <a:extLst>
                  <a:ext uri="{0D108BD9-81ED-4DB2-BD59-A6C34878D82A}">
                    <a16:rowId xmlns:a16="http://schemas.microsoft.com/office/drawing/2014/main" val="1479081286"/>
                  </a:ext>
                </a:extLst>
              </a:tr>
            </a:tbl>
          </a:graphicData>
        </a:graphic>
      </p:graphicFrame>
      <p:sp>
        <p:nvSpPr>
          <p:cNvPr id="25" name="Rounded Rectangular Callout 24">
            <a:extLst>
              <a:ext uri="{FF2B5EF4-FFF2-40B4-BE49-F238E27FC236}">
                <a16:creationId xmlns:a16="http://schemas.microsoft.com/office/drawing/2014/main" id="{8EFC1071-74A8-134F-BC41-9CA6BF3D7A73}"/>
              </a:ext>
            </a:extLst>
          </p:cNvPr>
          <p:cNvSpPr/>
          <p:nvPr/>
        </p:nvSpPr>
        <p:spPr>
          <a:xfrm>
            <a:off x="5233250" y="1727678"/>
            <a:ext cx="2209800" cy="615534"/>
          </a:xfrm>
          <a:prstGeom prst="wedgeRoundRectCallout">
            <a:avLst>
              <a:gd name="adj1" fmla="val -43569"/>
              <a:gd name="adj2" fmla="val 73927"/>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It’s either </a:t>
            </a:r>
            <a:r>
              <a:rPr lang="en-US" dirty="0">
                <a:solidFill>
                  <a:srgbClr val="FF0000"/>
                </a:solidFill>
              </a:rPr>
              <a:t>California or Nevada</a:t>
            </a:r>
          </a:p>
        </p:txBody>
      </p:sp>
      <p:sp>
        <p:nvSpPr>
          <p:cNvPr id="32" name="Rounded Rectangular Callout 31">
            <a:extLst>
              <a:ext uri="{FF2B5EF4-FFF2-40B4-BE49-F238E27FC236}">
                <a16:creationId xmlns:a16="http://schemas.microsoft.com/office/drawing/2014/main" id="{00267FA0-60FC-BE49-AC4C-65BE01675241}"/>
              </a:ext>
            </a:extLst>
          </p:cNvPr>
          <p:cNvSpPr/>
          <p:nvPr/>
        </p:nvSpPr>
        <p:spPr>
          <a:xfrm>
            <a:off x="5562600" y="2614727"/>
            <a:ext cx="2209800" cy="604540"/>
          </a:xfrm>
          <a:prstGeom prst="wedgeRoundRectCallout">
            <a:avLst>
              <a:gd name="adj1" fmla="val -61757"/>
              <a:gd name="adj2" fmla="val -17491"/>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It’s </a:t>
            </a:r>
            <a:r>
              <a:rPr lang="en-US" dirty="0">
                <a:solidFill>
                  <a:srgbClr val="FF0000"/>
                </a:solidFill>
              </a:rPr>
              <a:t>&gt;100 km</a:t>
            </a:r>
            <a:r>
              <a:rPr lang="en-US" baseline="30000" dirty="0">
                <a:solidFill>
                  <a:srgbClr val="FF0000"/>
                </a:solidFill>
              </a:rPr>
              <a:t>2</a:t>
            </a:r>
            <a:r>
              <a:rPr lang="en-US" dirty="0">
                <a:solidFill>
                  <a:srgbClr val="FF0000"/>
                </a:solidFill>
              </a:rPr>
              <a:t> and </a:t>
            </a:r>
          </a:p>
          <a:p>
            <a:r>
              <a:rPr lang="en-US" dirty="0">
                <a:solidFill>
                  <a:srgbClr val="FF0000"/>
                </a:solidFill>
              </a:rPr>
              <a:t>&lt;1000 km</a:t>
            </a:r>
            <a:r>
              <a:rPr lang="en-US" baseline="30000" dirty="0">
                <a:solidFill>
                  <a:srgbClr val="FF0000"/>
                </a:solidFill>
              </a:rPr>
              <a:t>2</a:t>
            </a:r>
            <a:endParaRPr lang="en-US" dirty="0">
              <a:solidFill>
                <a:srgbClr val="FF0000"/>
              </a:solidFill>
            </a:endParaRPr>
          </a:p>
        </p:txBody>
      </p:sp>
      <p:graphicFrame>
        <p:nvGraphicFramePr>
          <p:cNvPr id="27" name="Table 26">
            <a:extLst>
              <a:ext uri="{FF2B5EF4-FFF2-40B4-BE49-F238E27FC236}">
                <a16:creationId xmlns:a16="http://schemas.microsoft.com/office/drawing/2014/main" id="{7A209A8C-54B6-E846-B105-E43FCAB538D7}"/>
              </a:ext>
            </a:extLst>
          </p:cNvPr>
          <p:cNvGraphicFramePr>
            <a:graphicFrameLocks noGrp="1"/>
          </p:cNvGraphicFramePr>
          <p:nvPr>
            <p:extLst>
              <p:ext uri="{D42A27DB-BD31-4B8C-83A1-F6EECF244321}">
                <p14:modId xmlns:p14="http://schemas.microsoft.com/office/powerpoint/2010/main" val="1727386675"/>
              </p:ext>
            </p:extLst>
          </p:nvPr>
        </p:nvGraphicFramePr>
        <p:xfrm>
          <a:off x="4940405" y="3833857"/>
          <a:ext cx="4114800" cy="1285240"/>
        </p:xfrm>
        <a:graphic>
          <a:graphicData uri="http://schemas.openxmlformats.org/drawingml/2006/table">
            <a:tbl>
              <a:tblPr firstRow="1" bandRow="1">
                <a:tableStyleId>{5C22544A-7EE6-4342-B048-85BDC9FD1C3A}</a:tableStyleId>
              </a:tblPr>
              <a:tblGrid>
                <a:gridCol w="1389197">
                  <a:extLst>
                    <a:ext uri="{9D8B030D-6E8A-4147-A177-3AD203B41FA5}">
                      <a16:colId xmlns:a16="http://schemas.microsoft.com/office/drawing/2014/main" val="2403144350"/>
                    </a:ext>
                  </a:extLst>
                </a:gridCol>
                <a:gridCol w="1371600">
                  <a:extLst>
                    <a:ext uri="{9D8B030D-6E8A-4147-A177-3AD203B41FA5}">
                      <a16:colId xmlns:a16="http://schemas.microsoft.com/office/drawing/2014/main" val="1514990442"/>
                    </a:ext>
                  </a:extLst>
                </a:gridCol>
                <a:gridCol w="1354003">
                  <a:extLst>
                    <a:ext uri="{9D8B030D-6E8A-4147-A177-3AD203B41FA5}">
                      <a16:colId xmlns:a16="http://schemas.microsoft.com/office/drawing/2014/main" val="651365873"/>
                    </a:ext>
                  </a:extLst>
                </a:gridCol>
              </a:tblGrid>
              <a:tr h="370840">
                <a:tc>
                  <a:txBody>
                    <a:bodyPr/>
                    <a:lstStyle/>
                    <a:p>
                      <a:r>
                        <a:rPr lang="en-US" dirty="0"/>
                        <a:t>Column 1</a:t>
                      </a:r>
                    </a:p>
                  </a:txBody>
                  <a:tcPr/>
                </a:tc>
                <a:tc>
                  <a:txBody>
                    <a:bodyPr/>
                    <a:lstStyle/>
                    <a:p>
                      <a:r>
                        <a:rPr lang="en-US" dirty="0"/>
                        <a:t>Column 2</a:t>
                      </a:r>
                    </a:p>
                  </a:txBody>
                  <a:tcPr/>
                </a:tc>
                <a:tc>
                  <a:txBody>
                    <a:bodyPr/>
                    <a:lstStyle/>
                    <a:p>
                      <a:r>
                        <a:rPr lang="en-US" dirty="0"/>
                        <a:t>Column3</a:t>
                      </a:r>
                    </a:p>
                  </a:txBody>
                  <a:tcPr/>
                </a:tc>
                <a:extLst>
                  <a:ext uri="{0D108BD9-81ED-4DB2-BD59-A6C34878D82A}">
                    <a16:rowId xmlns:a16="http://schemas.microsoft.com/office/drawing/2014/main" val="682200391"/>
                  </a:ext>
                </a:extLst>
              </a:tr>
              <a:tr h="370840">
                <a:tc>
                  <a:txBody>
                    <a:bodyPr/>
                    <a:lstStyle/>
                    <a:p>
                      <a:r>
                        <a:rPr lang="en-US" dirty="0"/>
                        <a:t>Lake Tahoe</a:t>
                      </a:r>
                    </a:p>
                  </a:txBody>
                  <a:tcPr/>
                </a:tc>
                <a:tc>
                  <a:txBody>
                    <a:bodyPr/>
                    <a:lstStyle/>
                    <a:p>
                      <a:r>
                        <a:rPr lang="en-US" b="1" dirty="0">
                          <a:solidFill>
                            <a:srgbClr val="FF0000"/>
                          </a:solidFill>
                        </a:rPr>
                        <a:t>California OR </a:t>
                      </a:r>
                    </a:p>
                    <a:p>
                      <a:r>
                        <a:rPr lang="en-US" b="1" dirty="0">
                          <a:solidFill>
                            <a:srgbClr val="FF0000"/>
                          </a:solidFill>
                        </a:rPr>
                        <a:t>Nevada</a:t>
                      </a:r>
                    </a:p>
                  </a:txBody>
                  <a:tcPr/>
                </a:tc>
                <a:tc>
                  <a:txBody>
                    <a:bodyPr/>
                    <a:lstStyle/>
                    <a:p>
                      <a:r>
                        <a:rPr lang="en-US" b="1" dirty="0">
                          <a:solidFill>
                            <a:srgbClr val="FF0000"/>
                          </a:solidFill>
                        </a:rPr>
                        <a:t>&gt;100 km</a:t>
                      </a:r>
                      <a:r>
                        <a:rPr lang="en-US" b="1" baseline="30000" dirty="0">
                          <a:solidFill>
                            <a:srgbClr val="FF0000"/>
                          </a:solidFill>
                        </a:rPr>
                        <a:t>2</a:t>
                      </a:r>
                      <a:r>
                        <a:rPr lang="en-US" b="1" dirty="0">
                          <a:solidFill>
                            <a:srgbClr val="FF0000"/>
                          </a:solidFill>
                        </a:rPr>
                        <a:t> and </a:t>
                      </a:r>
                    </a:p>
                    <a:p>
                      <a:r>
                        <a:rPr lang="en-US" b="1" dirty="0">
                          <a:solidFill>
                            <a:srgbClr val="FF0000"/>
                          </a:solidFill>
                        </a:rPr>
                        <a:t>&lt;1000 km</a:t>
                      </a:r>
                      <a:r>
                        <a:rPr lang="en-US" b="1" baseline="30000" dirty="0">
                          <a:solidFill>
                            <a:srgbClr val="FF0000"/>
                          </a:solidFill>
                        </a:rPr>
                        <a:t>2</a:t>
                      </a:r>
                    </a:p>
                  </a:txBody>
                  <a:tcPr/>
                </a:tc>
                <a:extLst>
                  <a:ext uri="{0D108BD9-81ED-4DB2-BD59-A6C34878D82A}">
                    <a16:rowId xmlns:a16="http://schemas.microsoft.com/office/drawing/2014/main" val="1479081286"/>
                  </a:ext>
                </a:extLst>
              </a:tr>
            </a:tbl>
          </a:graphicData>
        </a:graphic>
      </p:graphicFrame>
    </p:spTree>
    <p:extLst>
      <p:ext uri="{BB962C8B-B14F-4D97-AF65-F5344CB8AC3E}">
        <p14:creationId xmlns:p14="http://schemas.microsoft.com/office/powerpoint/2010/main" val="1337447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animBg="1"/>
      <p:bldP spid="25" grpId="0" animBg="1"/>
      <p:bldP spid="3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zh-Hans" sz="3200" dirty="0"/>
              <a:t>Our Proposal</a:t>
            </a:r>
            <a:endParaRPr lang="en-US" sz="3200" dirty="0"/>
          </a:p>
        </p:txBody>
      </p:sp>
      <p:sp>
        <p:nvSpPr>
          <p:cNvPr id="3" name="Content Placeholder 2"/>
          <p:cNvSpPr>
            <a:spLocks noGrp="1"/>
          </p:cNvSpPr>
          <p:nvPr>
            <p:ph idx="1"/>
          </p:nvPr>
        </p:nvSpPr>
        <p:spPr>
          <a:xfrm>
            <a:off x="152400" y="1143000"/>
            <a:ext cx="8839200" cy="2743199"/>
          </a:xfrm>
        </p:spPr>
        <p:txBody>
          <a:bodyPr>
            <a:normAutofit/>
          </a:bodyPr>
          <a:lstStyle/>
          <a:p>
            <a:r>
              <a:rPr lang="en-US" altLang="zh-Hans" dirty="0"/>
              <a:t>The requirement for exact examples is relaxed, the user can add</a:t>
            </a:r>
          </a:p>
          <a:p>
            <a:pPr lvl="1"/>
            <a:r>
              <a:rPr lang="en-US" altLang="zh-Hans" dirty="0">
                <a:solidFill>
                  <a:srgbClr val="00B050"/>
                </a:solidFill>
              </a:rPr>
              <a:t>Multiple possible values connected by “OR”</a:t>
            </a:r>
          </a:p>
          <a:p>
            <a:pPr lvl="1"/>
            <a:r>
              <a:rPr lang="en-US" altLang="zh-Hans" dirty="0">
                <a:solidFill>
                  <a:srgbClr val="FF0000"/>
                </a:solidFill>
              </a:rPr>
              <a:t>Value range</a:t>
            </a:r>
          </a:p>
          <a:p>
            <a:pPr lvl="1"/>
            <a:endParaRPr lang="en-US" altLang="zh-Hans" dirty="0"/>
          </a:p>
          <a:p>
            <a:pPr lvl="1"/>
            <a:endParaRPr lang="en-US" altLang="zh-Hans" dirty="0"/>
          </a:p>
          <a:p>
            <a:pPr lvl="1"/>
            <a:endParaRPr lang="en-US" altLang="zh-Hans" dirty="0"/>
          </a:p>
          <a:p>
            <a:pPr lvl="1"/>
            <a:endParaRPr lang="en-US" altLang="zh-Hans" dirty="0"/>
          </a:p>
        </p:txBody>
      </p:sp>
      <p:sp>
        <p:nvSpPr>
          <p:cNvPr id="4" name="Slide Number Placeholder 3"/>
          <p:cNvSpPr>
            <a:spLocks noGrp="1"/>
          </p:cNvSpPr>
          <p:nvPr>
            <p:ph type="sldNum" sz="quarter" idx="12"/>
          </p:nvPr>
        </p:nvSpPr>
        <p:spPr/>
        <p:txBody>
          <a:bodyPr/>
          <a:lstStyle/>
          <a:p>
            <a:fld id="{313D4505-985F-49BE-8C1F-E0CFEEC3F372}" type="slidenum">
              <a:rPr lang="en-US" smtClean="0"/>
              <a:t>15</a:t>
            </a:fld>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96980" y="109867"/>
            <a:ext cx="849131" cy="652133"/>
          </a:xfrm>
          <a:prstGeom prst="rect">
            <a:avLst/>
          </a:prstGeom>
        </p:spPr>
      </p:pic>
      <p:graphicFrame>
        <p:nvGraphicFramePr>
          <p:cNvPr id="8" name="Table 7">
            <a:extLst>
              <a:ext uri="{FF2B5EF4-FFF2-40B4-BE49-F238E27FC236}">
                <a16:creationId xmlns:a16="http://schemas.microsoft.com/office/drawing/2014/main" id="{83F4C9AE-657B-034E-BBF2-740F92684736}"/>
              </a:ext>
            </a:extLst>
          </p:cNvPr>
          <p:cNvGraphicFramePr>
            <a:graphicFrameLocks noGrp="1"/>
          </p:cNvGraphicFramePr>
          <p:nvPr>
            <p:extLst>
              <p:ext uri="{D42A27DB-BD31-4B8C-83A1-F6EECF244321}">
                <p14:modId xmlns:p14="http://schemas.microsoft.com/office/powerpoint/2010/main" val="3563901442"/>
              </p:ext>
            </p:extLst>
          </p:nvPr>
        </p:nvGraphicFramePr>
        <p:xfrm>
          <a:off x="1409700" y="4454319"/>
          <a:ext cx="6477000" cy="741680"/>
        </p:xfrm>
        <a:graphic>
          <a:graphicData uri="http://schemas.openxmlformats.org/drawingml/2006/table">
            <a:tbl>
              <a:tblPr firstRow="1" bandRow="1">
                <a:tableStyleId>{5C22544A-7EE6-4342-B048-85BDC9FD1C3A}</a:tableStyleId>
              </a:tblPr>
              <a:tblGrid>
                <a:gridCol w="1282802">
                  <a:extLst>
                    <a:ext uri="{9D8B030D-6E8A-4147-A177-3AD203B41FA5}">
                      <a16:colId xmlns:a16="http://schemas.microsoft.com/office/drawing/2014/main" val="2403144350"/>
                    </a:ext>
                  </a:extLst>
                </a:gridCol>
                <a:gridCol w="2374798">
                  <a:extLst>
                    <a:ext uri="{9D8B030D-6E8A-4147-A177-3AD203B41FA5}">
                      <a16:colId xmlns:a16="http://schemas.microsoft.com/office/drawing/2014/main" val="1514990442"/>
                    </a:ext>
                  </a:extLst>
                </a:gridCol>
                <a:gridCol w="2819400">
                  <a:extLst>
                    <a:ext uri="{9D8B030D-6E8A-4147-A177-3AD203B41FA5}">
                      <a16:colId xmlns:a16="http://schemas.microsoft.com/office/drawing/2014/main" val="651365873"/>
                    </a:ext>
                  </a:extLst>
                </a:gridCol>
              </a:tblGrid>
              <a:tr h="370840">
                <a:tc>
                  <a:txBody>
                    <a:bodyPr/>
                    <a:lstStyle/>
                    <a:p>
                      <a:r>
                        <a:rPr lang="en-US" dirty="0"/>
                        <a:t>Column 1</a:t>
                      </a:r>
                    </a:p>
                  </a:txBody>
                  <a:tcPr/>
                </a:tc>
                <a:tc>
                  <a:txBody>
                    <a:bodyPr/>
                    <a:lstStyle/>
                    <a:p>
                      <a:r>
                        <a:rPr lang="en-US" dirty="0"/>
                        <a:t>Column 2</a:t>
                      </a:r>
                    </a:p>
                  </a:txBody>
                  <a:tcPr/>
                </a:tc>
                <a:tc>
                  <a:txBody>
                    <a:bodyPr/>
                    <a:lstStyle/>
                    <a:p>
                      <a:r>
                        <a:rPr lang="en-US" dirty="0"/>
                        <a:t>Column3</a:t>
                      </a:r>
                    </a:p>
                  </a:txBody>
                  <a:tcPr/>
                </a:tc>
                <a:extLst>
                  <a:ext uri="{0D108BD9-81ED-4DB2-BD59-A6C34878D82A}">
                    <a16:rowId xmlns:a16="http://schemas.microsoft.com/office/drawing/2014/main" val="682200391"/>
                  </a:ext>
                </a:extLst>
              </a:tr>
              <a:tr h="370840">
                <a:tc>
                  <a:txBody>
                    <a:bodyPr/>
                    <a:lstStyle/>
                    <a:p>
                      <a:r>
                        <a:rPr lang="en-US" dirty="0"/>
                        <a:t>Lake Tahoe</a:t>
                      </a:r>
                    </a:p>
                  </a:txBody>
                  <a:tcPr/>
                </a:tc>
                <a:tc>
                  <a:txBody>
                    <a:bodyPr/>
                    <a:lstStyle/>
                    <a:p>
                      <a:r>
                        <a:rPr lang="en-US" b="0" dirty="0">
                          <a:solidFill>
                            <a:srgbClr val="008F00"/>
                          </a:solidFill>
                        </a:rPr>
                        <a:t>California OR Nevada</a:t>
                      </a:r>
                    </a:p>
                  </a:txBody>
                  <a:tcPr/>
                </a:tc>
                <a:tc>
                  <a:txBody>
                    <a:bodyPr/>
                    <a:lstStyle/>
                    <a:p>
                      <a:r>
                        <a:rPr lang="en-US" b="1" dirty="0">
                          <a:solidFill>
                            <a:srgbClr val="FF0000"/>
                          </a:solidFill>
                        </a:rPr>
                        <a:t>&gt;100 km</a:t>
                      </a:r>
                      <a:r>
                        <a:rPr lang="en-US" b="1" baseline="30000" dirty="0">
                          <a:solidFill>
                            <a:srgbClr val="FF0000"/>
                          </a:solidFill>
                        </a:rPr>
                        <a:t>2</a:t>
                      </a:r>
                      <a:r>
                        <a:rPr lang="en-US" b="1" dirty="0">
                          <a:solidFill>
                            <a:srgbClr val="FF0000"/>
                          </a:solidFill>
                        </a:rPr>
                        <a:t> and &lt;1000 km</a:t>
                      </a:r>
                      <a:r>
                        <a:rPr lang="en-US" b="1" baseline="30000" dirty="0">
                          <a:solidFill>
                            <a:srgbClr val="FF0000"/>
                          </a:solidFill>
                        </a:rPr>
                        <a:t>2</a:t>
                      </a:r>
                    </a:p>
                  </a:txBody>
                  <a:tcPr/>
                </a:tc>
                <a:extLst>
                  <a:ext uri="{0D108BD9-81ED-4DB2-BD59-A6C34878D82A}">
                    <a16:rowId xmlns:a16="http://schemas.microsoft.com/office/drawing/2014/main" val="1479081286"/>
                  </a:ext>
                </a:extLst>
              </a:tr>
            </a:tbl>
          </a:graphicData>
        </a:graphic>
      </p:graphicFrame>
    </p:spTree>
    <p:extLst>
      <p:ext uri="{BB962C8B-B14F-4D97-AF65-F5344CB8AC3E}">
        <p14:creationId xmlns:p14="http://schemas.microsoft.com/office/powerpoint/2010/main" val="15207875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zh-Hans" sz="3200" dirty="0"/>
              <a:t>Our Proposal</a:t>
            </a:r>
            <a:endParaRPr lang="en-US" sz="3200" dirty="0"/>
          </a:p>
        </p:txBody>
      </p:sp>
      <p:sp>
        <p:nvSpPr>
          <p:cNvPr id="3" name="Content Placeholder 2"/>
          <p:cNvSpPr>
            <a:spLocks noGrp="1"/>
          </p:cNvSpPr>
          <p:nvPr>
            <p:ph idx="1"/>
          </p:nvPr>
        </p:nvSpPr>
        <p:spPr>
          <a:xfrm>
            <a:off x="152400" y="1143000"/>
            <a:ext cx="8839200" cy="2743199"/>
          </a:xfrm>
        </p:spPr>
        <p:txBody>
          <a:bodyPr>
            <a:normAutofit/>
          </a:bodyPr>
          <a:lstStyle/>
          <a:p>
            <a:r>
              <a:rPr lang="en-US" altLang="zh-Hans" dirty="0"/>
              <a:t>The requirement for exact examples is relaxed, the user can add</a:t>
            </a:r>
          </a:p>
          <a:p>
            <a:pPr lvl="1"/>
            <a:r>
              <a:rPr lang="en-US" altLang="zh-Hans" dirty="0"/>
              <a:t>Multiple possible values connected by “OR”</a:t>
            </a:r>
          </a:p>
          <a:p>
            <a:pPr lvl="1"/>
            <a:r>
              <a:rPr lang="en-US" altLang="zh-Hans" dirty="0"/>
              <a:t>Value range</a:t>
            </a:r>
          </a:p>
          <a:p>
            <a:pPr lvl="1"/>
            <a:r>
              <a:rPr lang="en-US" altLang="zh-Hans" dirty="0">
                <a:solidFill>
                  <a:srgbClr val="FF0000"/>
                </a:solidFill>
              </a:rPr>
              <a:t>Incomplete examples</a:t>
            </a:r>
          </a:p>
          <a:p>
            <a:pPr lvl="1"/>
            <a:endParaRPr lang="en-US" altLang="zh-Hans" dirty="0"/>
          </a:p>
          <a:p>
            <a:pPr lvl="1"/>
            <a:endParaRPr lang="en-US" altLang="zh-Hans" dirty="0"/>
          </a:p>
        </p:txBody>
      </p:sp>
      <p:sp>
        <p:nvSpPr>
          <p:cNvPr id="4" name="Slide Number Placeholder 3"/>
          <p:cNvSpPr>
            <a:spLocks noGrp="1"/>
          </p:cNvSpPr>
          <p:nvPr>
            <p:ph type="sldNum" sz="quarter" idx="12"/>
          </p:nvPr>
        </p:nvSpPr>
        <p:spPr/>
        <p:txBody>
          <a:bodyPr/>
          <a:lstStyle/>
          <a:p>
            <a:fld id="{313D4505-985F-49BE-8C1F-E0CFEEC3F372}" type="slidenum">
              <a:rPr lang="en-US" smtClean="0"/>
              <a:t>16</a:t>
            </a:fld>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96980" y="109867"/>
            <a:ext cx="849131" cy="652133"/>
          </a:xfrm>
          <a:prstGeom prst="rect">
            <a:avLst/>
          </a:prstGeom>
        </p:spPr>
      </p:pic>
      <p:graphicFrame>
        <p:nvGraphicFramePr>
          <p:cNvPr id="8" name="Table 7">
            <a:extLst>
              <a:ext uri="{FF2B5EF4-FFF2-40B4-BE49-F238E27FC236}">
                <a16:creationId xmlns:a16="http://schemas.microsoft.com/office/drawing/2014/main" id="{83F4C9AE-657B-034E-BBF2-740F92684736}"/>
              </a:ext>
            </a:extLst>
          </p:cNvPr>
          <p:cNvGraphicFramePr>
            <a:graphicFrameLocks noGrp="1"/>
          </p:cNvGraphicFramePr>
          <p:nvPr>
            <p:extLst>
              <p:ext uri="{D42A27DB-BD31-4B8C-83A1-F6EECF244321}">
                <p14:modId xmlns:p14="http://schemas.microsoft.com/office/powerpoint/2010/main" val="1329992320"/>
              </p:ext>
            </p:extLst>
          </p:nvPr>
        </p:nvGraphicFramePr>
        <p:xfrm>
          <a:off x="1409700" y="4454319"/>
          <a:ext cx="6477000" cy="1381760"/>
        </p:xfrm>
        <a:graphic>
          <a:graphicData uri="http://schemas.openxmlformats.org/drawingml/2006/table">
            <a:tbl>
              <a:tblPr firstRow="1" bandRow="1">
                <a:tableStyleId>{5C22544A-7EE6-4342-B048-85BDC9FD1C3A}</a:tableStyleId>
              </a:tblPr>
              <a:tblGrid>
                <a:gridCol w="1282802">
                  <a:extLst>
                    <a:ext uri="{9D8B030D-6E8A-4147-A177-3AD203B41FA5}">
                      <a16:colId xmlns:a16="http://schemas.microsoft.com/office/drawing/2014/main" val="2403144350"/>
                    </a:ext>
                  </a:extLst>
                </a:gridCol>
                <a:gridCol w="2374798">
                  <a:extLst>
                    <a:ext uri="{9D8B030D-6E8A-4147-A177-3AD203B41FA5}">
                      <a16:colId xmlns:a16="http://schemas.microsoft.com/office/drawing/2014/main" val="1514990442"/>
                    </a:ext>
                  </a:extLst>
                </a:gridCol>
                <a:gridCol w="2819400">
                  <a:extLst>
                    <a:ext uri="{9D8B030D-6E8A-4147-A177-3AD203B41FA5}">
                      <a16:colId xmlns:a16="http://schemas.microsoft.com/office/drawing/2014/main" val="651365873"/>
                    </a:ext>
                  </a:extLst>
                </a:gridCol>
              </a:tblGrid>
              <a:tr h="370840">
                <a:tc>
                  <a:txBody>
                    <a:bodyPr/>
                    <a:lstStyle/>
                    <a:p>
                      <a:r>
                        <a:rPr lang="en-US" dirty="0"/>
                        <a:t>Column 1</a:t>
                      </a:r>
                    </a:p>
                  </a:txBody>
                  <a:tcPr/>
                </a:tc>
                <a:tc>
                  <a:txBody>
                    <a:bodyPr/>
                    <a:lstStyle/>
                    <a:p>
                      <a:r>
                        <a:rPr lang="en-US" dirty="0"/>
                        <a:t>Column 2</a:t>
                      </a:r>
                    </a:p>
                  </a:txBody>
                  <a:tcPr/>
                </a:tc>
                <a:tc>
                  <a:txBody>
                    <a:bodyPr/>
                    <a:lstStyle/>
                    <a:p>
                      <a:r>
                        <a:rPr lang="en-US" dirty="0"/>
                        <a:t>Column3</a:t>
                      </a:r>
                    </a:p>
                  </a:txBody>
                  <a:tcPr/>
                </a:tc>
                <a:extLst>
                  <a:ext uri="{0D108BD9-81ED-4DB2-BD59-A6C34878D82A}">
                    <a16:rowId xmlns:a16="http://schemas.microsoft.com/office/drawing/2014/main" val="682200391"/>
                  </a:ext>
                </a:extLst>
              </a:tr>
              <a:tr h="370840">
                <a:tc>
                  <a:txBody>
                    <a:bodyPr/>
                    <a:lstStyle/>
                    <a:p>
                      <a:r>
                        <a:rPr lang="en-US" dirty="0"/>
                        <a:t>Lake Tahoe</a:t>
                      </a:r>
                    </a:p>
                  </a:txBody>
                  <a:tcPr/>
                </a:tc>
                <a:tc>
                  <a:txBody>
                    <a:bodyPr/>
                    <a:lstStyle/>
                    <a:p>
                      <a:r>
                        <a:rPr lang="en-US" b="0" dirty="0">
                          <a:solidFill>
                            <a:schemeClr val="tx1"/>
                          </a:solidFill>
                        </a:rPr>
                        <a:t>California OR Nevada</a:t>
                      </a:r>
                    </a:p>
                  </a:txBody>
                  <a:tcPr/>
                </a:tc>
                <a:tc>
                  <a:txBody>
                    <a:bodyPr/>
                    <a:lstStyle/>
                    <a:p>
                      <a:r>
                        <a:rPr lang="en-US" b="0" dirty="0">
                          <a:solidFill>
                            <a:schemeClr val="tx1"/>
                          </a:solidFill>
                        </a:rPr>
                        <a:t>&gt;100 km</a:t>
                      </a:r>
                      <a:r>
                        <a:rPr lang="en-US" b="0" baseline="30000" dirty="0">
                          <a:solidFill>
                            <a:schemeClr val="tx1"/>
                          </a:solidFill>
                        </a:rPr>
                        <a:t>2</a:t>
                      </a:r>
                      <a:r>
                        <a:rPr lang="en-US" b="0" dirty="0">
                          <a:solidFill>
                            <a:schemeClr val="tx1"/>
                          </a:solidFill>
                        </a:rPr>
                        <a:t> and &lt;1000 km</a:t>
                      </a:r>
                      <a:r>
                        <a:rPr lang="en-US" b="0" baseline="30000" dirty="0">
                          <a:solidFill>
                            <a:schemeClr val="tx1"/>
                          </a:solidFill>
                        </a:rPr>
                        <a:t>2</a:t>
                      </a:r>
                    </a:p>
                  </a:txBody>
                  <a:tcPr/>
                </a:tc>
                <a:extLst>
                  <a:ext uri="{0D108BD9-81ED-4DB2-BD59-A6C34878D82A}">
                    <a16:rowId xmlns:a16="http://schemas.microsoft.com/office/drawing/2014/main" val="1479081286"/>
                  </a:ext>
                </a:extLst>
              </a:tr>
              <a:tr h="370840">
                <a:tc>
                  <a:txBody>
                    <a:bodyPr/>
                    <a:lstStyle/>
                    <a:p>
                      <a:r>
                        <a:rPr lang="en-US" dirty="0"/>
                        <a:t>Great Salt Lake</a:t>
                      </a:r>
                    </a:p>
                  </a:txBody>
                  <a:tcPr/>
                </a:tc>
                <a:tc>
                  <a:txBody>
                    <a:bodyPr/>
                    <a:lstStyle/>
                    <a:p>
                      <a:r>
                        <a:rPr lang="en-US" dirty="0"/>
                        <a:t>Utah</a:t>
                      </a:r>
                    </a:p>
                  </a:txBody>
                  <a:tcPr/>
                </a:tc>
                <a:tc>
                  <a:txBody>
                    <a:bodyPr/>
                    <a:lstStyle/>
                    <a:p>
                      <a:endParaRPr lang="en-US" dirty="0"/>
                    </a:p>
                  </a:txBody>
                  <a:tcPr/>
                </a:tc>
                <a:extLst>
                  <a:ext uri="{0D108BD9-81ED-4DB2-BD59-A6C34878D82A}">
                    <a16:rowId xmlns:a16="http://schemas.microsoft.com/office/drawing/2014/main" val="2228835805"/>
                  </a:ext>
                </a:extLst>
              </a:tr>
            </a:tbl>
          </a:graphicData>
        </a:graphic>
      </p:graphicFrame>
      <p:sp>
        <p:nvSpPr>
          <p:cNvPr id="6" name="Rectangle 5">
            <a:extLst>
              <a:ext uri="{FF2B5EF4-FFF2-40B4-BE49-F238E27FC236}">
                <a16:creationId xmlns:a16="http://schemas.microsoft.com/office/drawing/2014/main" id="{E2C33363-3677-6647-86E4-8EFA5218C476}"/>
              </a:ext>
            </a:extLst>
          </p:cNvPr>
          <p:cNvSpPr/>
          <p:nvPr/>
        </p:nvSpPr>
        <p:spPr>
          <a:xfrm>
            <a:off x="1409700" y="5181600"/>
            <a:ext cx="6477000" cy="65447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425950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zh-Hans" sz="3200" dirty="0"/>
              <a:t>Our Proposal</a:t>
            </a:r>
            <a:endParaRPr lang="en-US" sz="3200" dirty="0"/>
          </a:p>
        </p:txBody>
      </p:sp>
      <p:sp>
        <p:nvSpPr>
          <p:cNvPr id="4" name="Slide Number Placeholder 3"/>
          <p:cNvSpPr>
            <a:spLocks noGrp="1"/>
          </p:cNvSpPr>
          <p:nvPr>
            <p:ph type="sldNum" sz="quarter" idx="12"/>
          </p:nvPr>
        </p:nvSpPr>
        <p:spPr/>
        <p:txBody>
          <a:bodyPr/>
          <a:lstStyle/>
          <a:p>
            <a:fld id="{313D4505-985F-49BE-8C1F-E0CFEEC3F372}" type="slidenum">
              <a:rPr lang="en-US" smtClean="0"/>
              <a:t>17</a:t>
            </a:fld>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96980" y="109867"/>
            <a:ext cx="849131" cy="652133"/>
          </a:xfrm>
          <a:prstGeom prst="rect">
            <a:avLst/>
          </a:prstGeom>
        </p:spPr>
      </p:pic>
      <p:graphicFrame>
        <p:nvGraphicFramePr>
          <p:cNvPr id="8" name="Table 7">
            <a:extLst>
              <a:ext uri="{FF2B5EF4-FFF2-40B4-BE49-F238E27FC236}">
                <a16:creationId xmlns:a16="http://schemas.microsoft.com/office/drawing/2014/main" id="{83F4C9AE-657B-034E-BBF2-740F92684736}"/>
              </a:ext>
            </a:extLst>
          </p:cNvPr>
          <p:cNvGraphicFramePr>
            <a:graphicFrameLocks noGrp="1"/>
          </p:cNvGraphicFramePr>
          <p:nvPr>
            <p:extLst>
              <p:ext uri="{D42A27DB-BD31-4B8C-83A1-F6EECF244321}">
                <p14:modId xmlns:p14="http://schemas.microsoft.com/office/powerpoint/2010/main" val="3217741749"/>
              </p:ext>
            </p:extLst>
          </p:nvPr>
        </p:nvGraphicFramePr>
        <p:xfrm>
          <a:off x="1409700" y="4454319"/>
          <a:ext cx="6477000" cy="1381760"/>
        </p:xfrm>
        <a:graphic>
          <a:graphicData uri="http://schemas.openxmlformats.org/drawingml/2006/table">
            <a:tbl>
              <a:tblPr firstRow="1" bandRow="1">
                <a:tableStyleId>{5C22544A-7EE6-4342-B048-85BDC9FD1C3A}</a:tableStyleId>
              </a:tblPr>
              <a:tblGrid>
                <a:gridCol w="1282802">
                  <a:extLst>
                    <a:ext uri="{9D8B030D-6E8A-4147-A177-3AD203B41FA5}">
                      <a16:colId xmlns:a16="http://schemas.microsoft.com/office/drawing/2014/main" val="2403144350"/>
                    </a:ext>
                  </a:extLst>
                </a:gridCol>
                <a:gridCol w="2374798">
                  <a:extLst>
                    <a:ext uri="{9D8B030D-6E8A-4147-A177-3AD203B41FA5}">
                      <a16:colId xmlns:a16="http://schemas.microsoft.com/office/drawing/2014/main" val="1514990442"/>
                    </a:ext>
                  </a:extLst>
                </a:gridCol>
                <a:gridCol w="2819400">
                  <a:extLst>
                    <a:ext uri="{9D8B030D-6E8A-4147-A177-3AD203B41FA5}">
                      <a16:colId xmlns:a16="http://schemas.microsoft.com/office/drawing/2014/main" val="651365873"/>
                    </a:ext>
                  </a:extLst>
                </a:gridCol>
              </a:tblGrid>
              <a:tr h="370840">
                <a:tc>
                  <a:txBody>
                    <a:bodyPr/>
                    <a:lstStyle/>
                    <a:p>
                      <a:r>
                        <a:rPr lang="en-US" dirty="0"/>
                        <a:t>Column 1</a:t>
                      </a:r>
                    </a:p>
                  </a:txBody>
                  <a:tcPr/>
                </a:tc>
                <a:tc>
                  <a:txBody>
                    <a:bodyPr/>
                    <a:lstStyle/>
                    <a:p>
                      <a:r>
                        <a:rPr lang="en-US" dirty="0"/>
                        <a:t>Column 2</a:t>
                      </a:r>
                    </a:p>
                  </a:txBody>
                  <a:tcPr/>
                </a:tc>
                <a:tc>
                  <a:txBody>
                    <a:bodyPr/>
                    <a:lstStyle/>
                    <a:p>
                      <a:r>
                        <a:rPr lang="en-US" dirty="0"/>
                        <a:t>Column3</a:t>
                      </a:r>
                    </a:p>
                  </a:txBody>
                  <a:tcPr/>
                </a:tc>
                <a:extLst>
                  <a:ext uri="{0D108BD9-81ED-4DB2-BD59-A6C34878D82A}">
                    <a16:rowId xmlns:a16="http://schemas.microsoft.com/office/drawing/2014/main" val="682200391"/>
                  </a:ext>
                </a:extLst>
              </a:tr>
              <a:tr h="370840">
                <a:tc>
                  <a:txBody>
                    <a:bodyPr/>
                    <a:lstStyle/>
                    <a:p>
                      <a:r>
                        <a:rPr lang="en-US" dirty="0"/>
                        <a:t>Lake Tahoe</a:t>
                      </a:r>
                    </a:p>
                  </a:txBody>
                  <a:tcPr/>
                </a:tc>
                <a:tc>
                  <a:txBody>
                    <a:bodyPr/>
                    <a:lstStyle/>
                    <a:p>
                      <a:r>
                        <a:rPr lang="en-US" b="0" dirty="0">
                          <a:solidFill>
                            <a:schemeClr val="tx1"/>
                          </a:solidFill>
                        </a:rPr>
                        <a:t>California OR Nevada</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solidFill>
                            <a:schemeClr val="tx1"/>
                          </a:solidFill>
                        </a:rPr>
                        <a:t>&gt;100 km</a:t>
                      </a:r>
                      <a:r>
                        <a:rPr lang="en-US" b="0" baseline="30000" dirty="0">
                          <a:solidFill>
                            <a:schemeClr val="tx1"/>
                          </a:solidFill>
                        </a:rPr>
                        <a:t>2</a:t>
                      </a:r>
                      <a:r>
                        <a:rPr lang="en-US" b="0" dirty="0">
                          <a:solidFill>
                            <a:schemeClr val="tx1"/>
                          </a:solidFill>
                        </a:rPr>
                        <a:t> and &lt;1000 km</a:t>
                      </a:r>
                      <a:r>
                        <a:rPr lang="en-US" b="0" baseline="30000" dirty="0">
                          <a:solidFill>
                            <a:schemeClr val="tx1"/>
                          </a:solidFill>
                        </a:rPr>
                        <a:t>2</a:t>
                      </a:r>
                    </a:p>
                  </a:txBody>
                  <a:tcPr/>
                </a:tc>
                <a:extLst>
                  <a:ext uri="{0D108BD9-81ED-4DB2-BD59-A6C34878D82A}">
                    <a16:rowId xmlns:a16="http://schemas.microsoft.com/office/drawing/2014/main" val="1479081286"/>
                  </a:ext>
                </a:extLst>
              </a:tr>
              <a:tr h="370840">
                <a:tc>
                  <a:txBody>
                    <a:bodyPr/>
                    <a:lstStyle/>
                    <a:p>
                      <a:r>
                        <a:rPr lang="en-US" dirty="0"/>
                        <a:t>Great Salt Lake</a:t>
                      </a:r>
                    </a:p>
                  </a:txBody>
                  <a:tcPr/>
                </a:tc>
                <a:tc>
                  <a:txBody>
                    <a:bodyPr/>
                    <a:lstStyle/>
                    <a:p>
                      <a:r>
                        <a:rPr lang="en-US" dirty="0"/>
                        <a:t>Utah</a:t>
                      </a:r>
                    </a:p>
                  </a:txBody>
                  <a:tcPr/>
                </a:tc>
                <a:tc>
                  <a:txBody>
                    <a:bodyPr/>
                    <a:lstStyle/>
                    <a:p>
                      <a:endParaRPr lang="en-US" dirty="0"/>
                    </a:p>
                  </a:txBody>
                  <a:tcPr/>
                </a:tc>
                <a:extLst>
                  <a:ext uri="{0D108BD9-81ED-4DB2-BD59-A6C34878D82A}">
                    <a16:rowId xmlns:a16="http://schemas.microsoft.com/office/drawing/2014/main" val="2228835805"/>
                  </a:ext>
                </a:extLst>
              </a:tr>
            </a:tbl>
          </a:graphicData>
        </a:graphic>
      </p:graphicFrame>
      <p:graphicFrame>
        <p:nvGraphicFramePr>
          <p:cNvPr id="9" name="Table 8">
            <a:extLst>
              <a:ext uri="{FF2B5EF4-FFF2-40B4-BE49-F238E27FC236}">
                <a16:creationId xmlns:a16="http://schemas.microsoft.com/office/drawing/2014/main" id="{8D7C9579-FCF9-954C-AD6C-46DE34989605}"/>
              </a:ext>
            </a:extLst>
          </p:cNvPr>
          <p:cNvGraphicFramePr>
            <a:graphicFrameLocks noGrp="1"/>
          </p:cNvGraphicFramePr>
          <p:nvPr>
            <p:extLst>
              <p:ext uri="{D42A27DB-BD31-4B8C-83A1-F6EECF244321}">
                <p14:modId xmlns:p14="http://schemas.microsoft.com/office/powerpoint/2010/main" val="1664048394"/>
              </p:ext>
            </p:extLst>
          </p:nvPr>
        </p:nvGraphicFramePr>
        <p:xfrm>
          <a:off x="1409700" y="5943600"/>
          <a:ext cx="6477000" cy="741680"/>
        </p:xfrm>
        <a:graphic>
          <a:graphicData uri="http://schemas.openxmlformats.org/drawingml/2006/table">
            <a:tbl>
              <a:tblPr firstRow="1" bandRow="1">
                <a:tableStyleId>{5C22544A-7EE6-4342-B048-85BDC9FD1C3A}</a:tableStyleId>
              </a:tblPr>
              <a:tblGrid>
                <a:gridCol w="1282802">
                  <a:extLst>
                    <a:ext uri="{9D8B030D-6E8A-4147-A177-3AD203B41FA5}">
                      <a16:colId xmlns:a16="http://schemas.microsoft.com/office/drawing/2014/main" val="2403144350"/>
                    </a:ext>
                  </a:extLst>
                </a:gridCol>
                <a:gridCol w="2374798">
                  <a:extLst>
                    <a:ext uri="{9D8B030D-6E8A-4147-A177-3AD203B41FA5}">
                      <a16:colId xmlns:a16="http://schemas.microsoft.com/office/drawing/2014/main" val="1514990442"/>
                    </a:ext>
                  </a:extLst>
                </a:gridCol>
                <a:gridCol w="2819400">
                  <a:extLst>
                    <a:ext uri="{9D8B030D-6E8A-4147-A177-3AD203B41FA5}">
                      <a16:colId xmlns:a16="http://schemas.microsoft.com/office/drawing/2014/main" val="651365873"/>
                    </a:ext>
                  </a:extLst>
                </a:gridCol>
              </a:tblGrid>
              <a:tr h="370840">
                <a:tc>
                  <a:txBody>
                    <a:bodyPr/>
                    <a:lstStyle/>
                    <a:p>
                      <a:r>
                        <a:rPr lang="en-US" dirty="0"/>
                        <a:t>Column 1</a:t>
                      </a:r>
                    </a:p>
                  </a:txBody>
                  <a:tcPr/>
                </a:tc>
                <a:tc>
                  <a:txBody>
                    <a:bodyPr/>
                    <a:lstStyle/>
                    <a:p>
                      <a:r>
                        <a:rPr lang="en-US" dirty="0"/>
                        <a:t>Column 2</a:t>
                      </a:r>
                    </a:p>
                  </a:txBody>
                  <a:tcPr/>
                </a:tc>
                <a:tc>
                  <a:txBody>
                    <a:bodyPr/>
                    <a:lstStyle/>
                    <a:p>
                      <a:r>
                        <a:rPr lang="en-US" dirty="0"/>
                        <a:t>Column3</a:t>
                      </a:r>
                    </a:p>
                  </a:txBody>
                  <a:tcPr/>
                </a:tc>
                <a:extLst>
                  <a:ext uri="{0D108BD9-81ED-4DB2-BD59-A6C34878D82A}">
                    <a16:rowId xmlns:a16="http://schemas.microsoft.com/office/drawing/2014/main" val="682200391"/>
                  </a:ext>
                </a:extLst>
              </a:tr>
              <a:tr h="370840">
                <a:tc>
                  <a:txBody>
                    <a:bodyPr/>
                    <a:lstStyle/>
                    <a:p>
                      <a:endParaRPr lang="en-US" dirty="0"/>
                    </a:p>
                  </a:txBody>
                  <a:tcPr/>
                </a:tc>
                <a:tc>
                  <a:txBody>
                    <a:bodyPr/>
                    <a:lstStyle/>
                    <a:p>
                      <a:endParaRPr lang="en-US" b="0" dirty="0">
                        <a:solidFill>
                          <a:schemeClr val="tx1"/>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{numeric} AND &gt;0</a:t>
                      </a:r>
                    </a:p>
                  </a:txBody>
                  <a:tcPr/>
                </a:tc>
                <a:extLst>
                  <a:ext uri="{0D108BD9-81ED-4DB2-BD59-A6C34878D82A}">
                    <a16:rowId xmlns:a16="http://schemas.microsoft.com/office/drawing/2014/main" val="1479081286"/>
                  </a:ext>
                </a:extLst>
              </a:tr>
            </a:tbl>
          </a:graphicData>
        </a:graphic>
      </p:graphicFrame>
      <p:sp>
        <p:nvSpPr>
          <p:cNvPr id="7" name="TextBox 6">
            <a:extLst>
              <a:ext uri="{FF2B5EF4-FFF2-40B4-BE49-F238E27FC236}">
                <a16:creationId xmlns:a16="http://schemas.microsoft.com/office/drawing/2014/main" id="{7599CF58-8730-4049-BAE4-FC1F942942B3}"/>
              </a:ext>
            </a:extLst>
          </p:cNvPr>
          <p:cNvSpPr txBox="1"/>
          <p:nvPr/>
        </p:nvSpPr>
        <p:spPr>
          <a:xfrm>
            <a:off x="120162" y="4872834"/>
            <a:ext cx="1295400" cy="646331"/>
          </a:xfrm>
          <a:prstGeom prst="rect">
            <a:avLst/>
          </a:prstGeom>
          <a:noFill/>
        </p:spPr>
        <p:txBody>
          <a:bodyPr wrap="square" rtlCol="0">
            <a:spAutoFit/>
          </a:bodyPr>
          <a:lstStyle/>
          <a:p>
            <a:r>
              <a:rPr lang="en-US" dirty="0"/>
              <a:t>Sample Constraints</a:t>
            </a:r>
          </a:p>
        </p:txBody>
      </p:sp>
      <p:sp>
        <p:nvSpPr>
          <p:cNvPr id="10" name="TextBox 9">
            <a:extLst>
              <a:ext uri="{FF2B5EF4-FFF2-40B4-BE49-F238E27FC236}">
                <a16:creationId xmlns:a16="http://schemas.microsoft.com/office/drawing/2014/main" id="{999FED6D-6880-A44B-A203-5D85D952004B}"/>
              </a:ext>
            </a:extLst>
          </p:cNvPr>
          <p:cNvSpPr txBox="1"/>
          <p:nvPr/>
        </p:nvSpPr>
        <p:spPr>
          <a:xfrm>
            <a:off x="155749" y="5991274"/>
            <a:ext cx="1295400" cy="646331"/>
          </a:xfrm>
          <a:prstGeom prst="rect">
            <a:avLst/>
          </a:prstGeom>
          <a:noFill/>
        </p:spPr>
        <p:txBody>
          <a:bodyPr wrap="square" rtlCol="0">
            <a:spAutoFit/>
          </a:bodyPr>
          <a:lstStyle/>
          <a:p>
            <a:r>
              <a:rPr lang="en-US" dirty="0"/>
              <a:t>Metadata Constraints</a:t>
            </a:r>
          </a:p>
        </p:txBody>
      </p:sp>
      <p:sp>
        <p:nvSpPr>
          <p:cNvPr id="11" name="Rectangle 10">
            <a:extLst>
              <a:ext uri="{FF2B5EF4-FFF2-40B4-BE49-F238E27FC236}">
                <a16:creationId xmlns:a16="http://schemas.microsoft.com/office/drawing/2014/main" id="{846955B1-8B83-DD49-843D-6701EF14DDB0}"/>
              </a:ext>
            </a:extLst>
          </p:cNvPr>
          <p:cNvSpPr/>
          <p:nvPr/>
        </p:nvSpPr>
        <p:spPr>
          <a:xfrm>
            <a:off x="120162" y="5937680"/>
            <a:ext cx="7976818" cy="747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2">
            <a:extLst>
              <a:ext uri="{FF2B5EF4-FFF2-40B4-BE49-F238E27FC236}">
                <a16:creationId xmlns:a16="http://schemas.microsoft.com/office/drawing/2014/main" id="{7921CC09-C2BF-D64A-890E-197D30D70F3C}"/>
              </a:ext>
            </a:extLst>
          </p:cNvPr>
          <p:cNvSpPr>
            <a:spLocks noGrp="1"/>
          </p:cNvSpPr>
          <p:nvPr>
            <p:ph idx="1"/>
          </p:nvPr>
        </p:nvSpPr>
        <p:spPr>
          <a:xfrm>
            <a:off x="152400" y="1143000"/>
            <a:ext cx="8839200" cy="2892803"/>
          </a:xfrm>
        </p:spPr>
        <p:txBody>
          <a:bodyPr>
            <a:normAutofit/>
          </a:bodyPr>
          <a:lstStyle/>
          <a:p>
            <a:r>
              <a:rPr lang="en-US" altLang="zh-Hans" dirty="0"/>
              <a:t>The requirement for exact examples is relaxed, the user can add</a:t>
            </a:r>
          </a:p>
          <a:p>
            <a:pPr lvl="1"/>
            <a:r>
              <a:rPr lang="en-US" altLang="zh-Hans" dirty="0"/>
              <a:t>Multiple possible values connected by “OR”</a:t>
            </a:r>
          </a:p>
          <a:p>
            <a:pPr lvl="1"/>
            <a:r>
              <a:rPr lang="en-US" altLang="zh-Hans" dirty="0"/>
              <a:t>Value range</a:t>
            </a:r>
          </a:p>
          <a:p>
            <a:pPr lvl="1"/>
            <a:r>
              <a:rPr lang="en-US" altLang="zh-Hans" dirty="0"/>
              <a:t>Incomplete examples</a:t>
            </a:r>
          </a:p>
          <a:p>
            <a:pPr lvl="1"/>
            <a:r>
              <a:rPr lang="en-US" altLang="zh-Hans" dirty="0">
                <a:solidFill>
                  <a:srgbClr val="FF0000"/>
                </a:solidFill>
              </a:rPr>
              <a:t>Or even “metadata” constraints that describe single columns.</a:t>
            </a:r>
          </a:p>
          <a:p>
            <a:pPr lvl="2"/>
            <a:r>
              <a:rPr lang="en-US" altLang="zh-Hans" dirty="0">
                <a:solidFill>
                  <a:srgbClr val="FF0000"/>
                </a:solidFill>
              </a:rPr>
              <a:t>E.g., data type, value range, and more in the future</a:t>
            </a:r>
          </a:p>
          <a:p>
            <a:pPr lvl="1"/>
            <a:endParaRPr lang="en-US" altLang="zh-Hans" dirty="0"/>
          </a:p>
          <a:p>
            <a:pPr lvl="1"/>
            <a:endParaRPr lang="en-US" altLang="zh-Hans" dirty="0"/>
          </a:p>
          <a:p>
            <a:pPr lvl="1"/>
            <a:endParaRPr lang="en-US" altLang="zh-Hans" dirty="0"/>
          </a:p>
        </p:txBody>
      </p:sp>
    </p:spTree>
    <p:extLst>
      <p:ext uri="{BB962C8B-B14F-4D97-AF65-F5344CB8AC3E}">
        <p14:creationId xmlns:p14="http://schemas.microsoft.com/office/powerpoint/2010/main" val="4845231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Outline</a:t>
            </a:r>
          </a:p>
        </p:txBody>
      </p:sp>
      <p:sp>
        <p:nvSpPr>
          <p:cNvPr id="3" name="Content Placeholder 2"/>
          <p:cNvSpPr>
            <a:spLocks noGrp="1"/>
          </p:cNvSpPr>
          <p:nvPr>
            <p:ph idx="1"/>
          </p:nvPr>
        </p:nvSpPr>
        <p:spPr/>
        <p:txBody>
          <a:bodyPr/>
          <a:lstStyle/>
          <a:p>
            <a:r>
              <a:rPr lang="en-US" altLang="zh-Hans" dirty="0"/>
              <a:t>Motivation</a:t>
            </a:r>
            <a:endParaRPr lang="en-US" dirty="0"/>
          </a:p>
          <a:p>
            <a:r>
              <a:rPr lang="en-US" dirty="0"/>
              <a:t>Proposal: Declarative Schema Mapping </a:t>
            </a:r>
          </a:p>
          <a:p>
            <a:r>
              <a:rPr lang="en-US" altLang="zh-Hans" dirty="0">
                <a:solidFill>
                  <a:srgbClr val="FF0000"/>
                </a:solidFill>
              </a:rPr>
              <a:t>Problem</a:t>
            </a:r>
            <a:r>
              <a:rPr lang="zh-Hans" altLang="en-US" dirty="0">
                <a:solidFill>
                  <a:srgbClr val="FF0000"/>
                </a:solidFill>
              </a:rPr>
              <a:t> </a:t>
            </a:r>
            <a:r>
              <a:rPr lang="en-US" altLang="zh-Hans" dirty="0">
                <a:solidFill>
                  <a:srgbClr val="FF0000"/>
                </a:solidFill>
              </a:rPr>
              <a:t>Formulation</a:t>
            </a:r>
            <a:r>
              <a:rPr lang="zh-Hans" altLang="en-US" dirty="0">
                <a:solidFill>
                  <a:srgbClr val="FF0000"/>
                </a:solidFill>
              </a:rPr>
              <a:t> </a:t>
            </a:r>
            <a:r>
              <a:rPr lang="en-US" altLang="zh-Hans" dirty="0">
                <a:solidFill>
                  <a:srgbClr val="FF0000"/>
                </a:solidFill>
              </a:rPr>
              <a:t>&amp;</a:t>
            </a:r>
            <a:r>
              <a:rPr lang="en-US" dirty="0">
                <a:solidFill>
                  <a:srgbClr val="FF0000"/>
                </a:solidFill>
              </a:rPr>
              <a:t> Solution</a:t>
            </a:r>
          </a:p>
          <a:p>
            <a:r>
              <a:rPr lang="en-US" dirty="0"/>
              <a:t>Early Experiments</a:t>
            </a:r>
          </a:p>
          <a:p>
            <a:r>
              <a:rPr lang="en-US" dirty="0"/>
              <a:t>Future Work</a:t>
            </a:r>
          </a:p>
        </p:txBody>
      </p:sp>
      <p:sp>
        <p:nvSpPr>
          <p:cNvPr id="4" name="Slide Number Placeholder 3"/>
          <p:cNvSpPr>
            <a:spLocks noGrp="1"/>
          </p:cNvSpPr>
          <p:nvPr>
            <p:ph type="sldNum" sz="quarter" idx="12"/>
          </p:nvPr>
        </p:nvSpPr>
        <p:spPr/>
        <p:txBody>
          <a:bodyPr/>
          <a:lstStyle/>
          <a:p>
            <a:fld id="{313D4505-985F-49BE-8C1F-E0CFEEC3F372}" type="slidenum">
              <a:rPr lang="en-US" smtClean="0"/>
              <a:t>18</a:t>
            </a:fld>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96980" y="109867"/>
            <a:ext cx="849131" cy="652133"/>
          </a:xfrm>
          <a:prstGeom prst="rect">
            <a:avLst/>
          </a:prstGeom>
        </p:spPr>
      </p:pic>
    </p:spTree>
    <p:extLst>
      <p:ext uri="{BB962C8B-B14F-4D97-AF65-F5344CB8AC3E}">
        <p14:creationId xmlns:p14="http://schemas.microsoft.com/office/powerpoint/2010/main" val="38162075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zh-Hans" sz="3200" dirty="0"/>
              <a:t>Problem Formulation</a:t>
            </a:r>
            <a:endParaRPr lang="en-US" sz="3200" dirty="0"/>
          </a:p>
        </p:txBody>
      </p:sp>
      <p:sp>
        <p:nvSpPr>
          <p:cNvPr id="3" name="Content Placeholder 2"/>
          <p:cNvSpPr>
            <a:spLocks noGrp="1"/>
          </p:cNvSpPr>
          <p:nvPr>
            <p:ph idx="1"/>
          </p:nvPr>
        </p:nvSpPr>
        <p:spPr/>
        <p:txBody>
          <a:bodyPr/>
          <a:lstStyle/>
          <a:p>
            <a:r>
              <a:rPr lang="en-US" altLang="zh-Hans" dirty="0"/>
              <a:t>Given</a:t>
            </a:r>
          </a:p>
          <a:p>
            <a:pPr lvl="1"/>
            <a:r>
              <a:rPr lang="en-US" altLang="zh-Hans" dirty="0"/>
              <a:t>A database </a:t>
            </a:r>
            <a:r>
              <a:rPr lang="en-US" altLang="zh-Hans" dirty="0">
                <a:latin typeface="Apple Chancery" panose="03020702040506060504" pitchFamily="66" charset="-79"/>
                <a:cs typeface="Apple Chancery" panose="03020702040506060504" pitchFamily="66" charset="-79"/>
              </a:rPr>
              <a:t>D</a:t>
            </a:r>
          </a:p>
          <a:p>
            <a:r>
              <a:rPr lang="en-US" altLang="zh-Hans" dirty="0"/>
              <a:t>User Input</a:t>
            </a:r>
          </a:p>
          <a:p>
            <a:pPr lvl="1"/>
            <a:r>
              <a:rPr lang="en-US" altLang="zh-Hans" dirty="0"/>
              <a:t>Sample Constraints </a:t>
            </a:r>
            <a:r>
              <a:rPr lang="en-US" altLang="zh-Hans" dirty="0">
                <a:latin typeface="Apple Chancery" panose="03020702040506060504" pitchFamily="66" charset="-79"/>
                <a:cs typeface="Apple Chancery" panose="03020702040506060504" pitchFamily="66" charset="-79"/>
              </a:rPr>
              <a:t>C</a:t>
            </a:r>
            <a:r>
              <a:rPr lang="en-US" altLang="zh-Hans" baseline="-25000" dirty="0">
                <a:latin typeface="Apple Chancery" panose="03020702040506060504" pitchFamily="66" charset="-79"/>
                <a:cs typeface="Apple Chancery" panose="03020702040506060504" pitchFamily="66" charset="-79"/>
              </a:rPr>
              <a:t>sample</a:t>
            </a:r>
          </a:p>
          <a:p>
            <a:pPr lvl="1"/>
            <a:r>
              <a:rPr lang="en-US" altLang="zh-Hans" dirty="0"/>
              <a:t>Metadata Constraints </a:t>
            </a:r>
            <a:r>
              <a:rPr lang="en-US" altLang="zh-Hans" dirty="0" err="1">
                <a:latin typeface="Apple Chancery" panose="03020702040506060504" pitchFamily="66" charset="-79"/>
                <a:cs typeface="Apple Chancery" panose="03020702040506060504" pitchFamily="66" charset="-79"/>
              </a:rPr>
              <a:t>C</a:t>
            </a:r>
            <a:r>
              <a:rPr lang="en-US" altLang="zh-Hans" baseline="-25000" dirty="0" err="1">
                <a:latin typeface="Apple Chancery" panose="03020702040506060504" pitchFamily="66" charset="-79"/>
                <a:cs typeface="Apple Chancery" panose="03020702040506060504" pitchFamily="66" charset="-79"/>
              </a:rPr>
              <a:t>meta</a:t>
            </a:r>
            <a:endParaRPr lang="en-US" altLang="zh-Hans" baseline="-25000" dirty="0">
              <a:latin typeface="Apple Chancery" panose="03020702040506060504" pitchFamily="66" charset="-79"/>
              <a:cs typeface="Apple Chancery" panose="03020702040506060504" pitchFamily="66" charset="-79"/>
            </a:endParaRPr>
          </a:p>
          <a:p>
            <a:r>
              <a:rPr lang="en-US" altLang="zh-Hans" dirty="0"/>
              <a:t>Problem</a:t>
            </a:r>
          </a:p>
          <a:p>
            <a:pPr lvl="1"/>
            <a:r>
              <a:rPr lang="en-US" altLang="zh-Hans" dirty="0"/>
              <a:t>Synthesize a SQL query (SPJ query) matching </a:t>
            </a:r>
            <a:r>
              <a:rPr lang="en-US" altLang="zh-Hans" dirty="0">
                <a:solidFill>
                  <a:srgbClr val="FF0000"/>
                </a:solidFill>
                <a:latin typeface="Apple Chancery" panose="03020702040506060504" pitchFamily="66" charset="-79"/>
                <a:cs typeface="Apple Chancery" panose="03020702040506060504" pitchFamily="66" charset="-79"/>
              </a:rPr>
              <a:t>C</a:t>
            </a:r>
            <a:r>
              <a:rPr lang="en-US" altLang="zh-Hans" baseline="-25000" dirty="0">
                <a:solidFill>
                  <a:srgbClr val="FF0000"/>
                </a:solidFill>
                <a:latin typeface="Apple Chancery" panose="03020702040506060504" pitchFamily="66" charset="-79"/>
                <a:cs typeface="Apple Chancery" panose="03020702040506060504" pitchFamily="66" charset="-79"/>
              </a:rPr>
              <a:t>sample</a:t>
            </a:r>
            <a:r>
              <a:rPr lang="en-US" altLang="zh-Hans" dirty="0">
                <a:solidFill>
                  <a:srgbClr val="FF0000"/>
                </a:solidFill>
              </a:rPr>
              <a:t> </a:t>
            </a:r>
            <a:r>
              <a:rPr lang="en-US" altLang="zh-Hans" dirty="0"/>
              <a:t>and </a:t>
            </a:r>
            <a:r>
              <a:rPr lang="en-US" altLang="zh-Hans" dirty="0" err="1">
                <a:solidFill>
                  <a:srgbClr val="FF0000"/>
                </a:solidFill>
                <a:latin typeface="Apple Chancery" panose="03020702040506060504" pitchFamily="66" charset="-79"/>
                <a:cs typeface="Apple Chancery" panose="03020702040506060504" pitchFamily="66" charset="-79"/>
              </a:rPr>
              <a:t>C</a:t>
            </a:r>
            <a:r>
              <a:rPr lang="en-US" altLang="zh-Hans" baseline="-25000" dirty="0" err="1">
                <a:solidFill>
                  <a:srgbClr val="FF0000"/>
                </a:solidFill>
                <a:latin typeface="Apple Chancery" panose="03020702040506060504" pitchFamily="66" charset="-79"/>
                <a:cs typeface="Apple Chancery" panose="03020702040506060504" pitchFamily="66" charset="-79"/>
              </a:rPr>
              <a:t>meta</a:t>
            </a:r>
            <a:r>
              <a:rPr lang="en-US" altLang="zh-Hans" baseline="-25000" dirty="0">
                <a:latin typeface="Apple Chancery" panose="03020702040506060504" pitchFamily="66" charset="-79"/>
                <a:cs typeface="Apple Chancery" panose="03020702040506060504" pitchFamily="66" charset="-79"/>
              </a:rPr>
              <a:t>  </a:t>
            </a:r>
            <a:r>
              <a:rPr lang="en-US" altLang="zh-Hans" dirty="0"/>
              <a:t>for </a:t>
            </a:r>
            <a:r>
              <a:rPr lang="en-US" altLang="zh-Hans" dirty="0">
                <a:solidFill>
                  <a:srgbClr val="FF0000"/>
                </a:solidFill>
                <a:latin typeface="Apple Chancery" panose="03020702040506060504" pitchFamily="66" charset="-79"/>
                <a:cs typeface="Apple Chancery" panose="03020702040506060504" pitchFamily="66" charset="-79"/>
              </a:rPr>
              <a:t>D</a:t>
            </a:r>
          </a:p>
          <a:p>
            <a:pPr marL="0" indent="0">
              <a:buNone/>
            </a:pPr>
            <a:endParaRPr lang="en-US" altLang="zh-Hans" dirty="0"/>
          </a:p>
          <a:p>
            <a:pPr marL="457200" indent="-457200">
              <a:buFont typeface="+mj-lt"/>
              <a:buAutoNum type="arabicPeriod"/>
            </a:pPr>
            <a:endParaRPr lang="en-US" altLang="zh-Hans" dirty="0"/>
          </a:p>
          <a:p>
            <a:endParaRPr lang="en-US" altLang="zh-Hans" dirty="0"/>
          </a:p>
        </p:txBody>
      </p:sp>
      <p:sp>
        <p:nvSpPr>
          <p:cNvPr id="4" name="Slide Number Placeholder 3"/>
          <p:cNvSpPr>
            <a:spLocks noGrp="1"/>
          </p:cNvSpPr>
          <p:nvPr>
            <p:ph type="sldNum" sz="quarter" idx="12"/>
          </p:nvPr>
        </p:nvSpPr>
        <p:spPr/>
        <p:txBody>
          <a:bodyPr/>
          <a:lstStyle/>
          <a:p>
            <a:fld id="{313D4505-985F-49BE-8C1F-E0CFEEC3F372}" type="slidenum">
              <a:rPr lang="en-US" smtClean="0"/>
              <a:t>19</a:t>
            </a:fld>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96980" y="109867"/>
            <a:ext cx="849131" cy="652133"/>
          </a:xfrm>
          <a:prstGeom prst="rect">
            <a:avLst/>
          </a:prstGeom>
        </p:spPr>
      </p:pic>
    </p:spTree>
    <p:extLst>
      <p:ext uri="{BB962C8B-B14F-4D97-AF65-F5344CB8AC3E}">
        <p14:creationId xmlns:p14="http://schemas.microsoft.com/office/powerpoint/2010/main" val="4645889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zh-Hans" sz="3200" dirty="0"/>
              <a:t>What</a:t>
            </a:r>
            <a:r>
              <a:rPr lang="zh-Hans" altLang="en-US" sz="3200" dirty="0"/>
              <a:t> </a:t>
            </a:r>
            <a:r>
              <a:rPr lang="en-US" altLang="zh-Hans" sz="3200" dirty="0"/>
              <a:t>is</a:t>
            </a:r>
            <a:r>
              <a:rPr lang="zh-Hans" altLang="en-US" sz="3200" dirty="0"/>
              <a:t> </a:t>
            </a:r>
            <a:r>
              <a:rPr lang="en-US" altLang="zh-Hans" sz="3200" dirty="0"/>
              <a:t>Schema</a:t>
            </a:r>
            <a:r>
              <a:rPr lang="zh-Hans" altLang="en-US" sz="3200" dirty="0"/>
              <a:t> </a:t>
            </a:r>
            <a:r>
              <a:rPr lang="en-US" altLang="zh-Hans" sz="3200" dirty="0"/>
              <a:t>Mapping?</a:t>
            </a:r>
            <a:endParaRPr lang="en-US" sz="3200" dirty="0"/>
          </a:p>
        </p:txBody>
      </p:sp>
      <p:sp>
        <p:nvSpPr>
          <p:cNvPr id="3" name="Content Placeholder 2"/>
          <p:cNvSpPr>
            <a:spLocks noGrp="1"/>
          </p:cNvSpPr>
          <p:nvPr>
            <p:ph idx="1"/>
          </p:nvPr>
        </p:nvSpPr>
        <p:spPr/>
        <p:txBody>
          <a:bodyPr/>
          <a:lstStyle/>
          <a:p>
            <a:r>
              <a:rPr lang="en-US" dirty="0"/>
              <a:t>Schema mapping</a:t>
            </a:r>
          </a:p>
          <a:p>
            <a:pPr lvl="1"/>
            <a:r>
              <a:rPr lang="en-US" dirty="0"/>
              <a:t>transform data from </a:t>
            </a:r>
            <a:r>
              <a:rPr lang="en-US" i="1" dirty="0">
                <a:solidFill>
                  <a:srgbClr val="FF0000"/>
                </a:solidFill>
              </a:rPr>
              <a:t>data sources in different schemas </a:t>
            </a:r>
            <a:r>
              <a:rPr lang="en-US" dirty="0"/>
              <a:t>to </a:t>
            </a:r>
            <a:r>
              <a:rPr lang="en-US" i="1" dirty="0">
                <a:solidFill>
                  <a:srgbClr val="FF0000"/>
                </a:solidFill>
              </a:rPr>
              <a:t>the desired schema.</a:t>
            </a:r>
            <a:endParaRPr lang="en-US" dirty="0"/>
          </a:p>
          <a:p>
            <a:pPr lvl="1"/>
            <a:endParaRPr lang="en-US" dirty="0"/>
          </a:p>
        </p:txBody>
      </p:sp>
      <p:sp>
        <p:nvSpPr>
          <p:cNvPr id="4" name="Slide Number Placeholder 3"/>
          <p:cNvSpPr>
            <a:spLocks noGrp="1"/>
          </p:cNvSpPr>
          <p:nvPr>
            <p:ph type="sldNum" sz="quarter" idx="12"/>
          </p:nvPr>
        </p:nvSpPr>
        <p:spPr/>
        <p:txBody>
          <a:bodyPr/>
          <a:lstStyle/>
          <a:p>
            <a:fld id="{313D4505-985F-49BE-8C1F-E0CFEEC3F372}" type="slidenum">
              <a:rPr lang="en-US" smtClean="0"/>
              <a:t>2</a:t>
            </a:fld>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96980" y="109867"/>
            <a:ext cx="849131" cy="652133"/>
          </a:xfrm>
          <a:prstGeom prst="rect">
            <a:avLst/>
          </a:prstGeom>
        </p:spPr>
      </p:pic>
      <p:graphicFrame>
        <p:nvGraphicFramePr>
          <p:cNvPr id="8" name="Table 7">
            <a:extLst>
              <a:ext uri="{FF2B5EF4-FFF2-40B4-BE49-F238E27FC236}">
                <a16:creationId xmlns:a16="http://schemas.microsoft.com/office/drawing/2014/main" id="{45E13037-E50D-4E4B-9A8F-175A77D3FED0}"/>
              </a:ext>
            </a:extLst>
          </p:cNvPr>
          <p:cNvGraphicFramePr>
            <a:graphicFrameLocks noGrp="1"/>
          </p:cNvGraphicFramePr>
          <p:nvPr>
            <p:extLst>
              <p:ext uri="{D42A27DB-BD31-4B8C-83A1-F6EECF244321}">
                <p14:modId xmlns:p14="http://schemas.microsoft.com/office/powerpoint/2010/main" val="1785413410"/>
              </p:ext>
            </p:extLst>
          </p:nvPr>
        </p:nvGraphicFramePr>
        <p:xfrm>
          <a:off x="2400300" y="3096716"/>
          <a:ext cx="990600" cy="1483360"/>
        </p:xfrm>
        <a:graphic>
          <a:graphicData uri="http://schemas.openxmlformats.org/drawingml/2006/table">
            <a:tbl>
              <a:tblPr firstRow="1">
                <a:tableStyleId>{5C22544A-7EE6-4342-B048-85BDC9FD1C3A}</a:tableStyleId>
              </a:tblPr>
              <a:tblGrid>
                <a:gridCol w="330200">
                  <a:extLst>
                    <a:ext uri="{9D8B030D-6E8A-4147-A177-3AD203B41FA5}">
                      <a16:colId xmlns:a16="http://schemas.microsoft.com/office/drawing/2014/main" val="2247405537"/>
                    </a:ext>
                  </a:extLst>
                </a:gridCol>
                <a:gridCol w="330200">
                  <a:extLst>
                    <a:ext uri="{9D8B030D-6E8A-4147-A177-3AD203B41FA5}">
                      <a16:colId xmlns:a16="http://schemas.microsoft.com/office/drawing/2014/main" val="487362507"/>
                    </a:ext>
                  </a:extLst>
                </a:gridCol>
                <a:gridCol w="330200">
                  <a:extLst>
                    <a:ext uri="{9D8B030D-6E8A-4147-A177-3AD203B41FA5}">
                      <a16:colId xmlns:a16="http://schemas.microsoft.com/office/drawing/2014/main" val="4088489258"/>
                    </a:ext>
                  </a:extLst>
                </a:gridCol>
              </a:tblGrid>
              <a:tr h="370840">
                <a:tc>
                  <a:txBody>
                    <a:bodyPr/>
                    <a:lstStyle/>
                    <a:p>
                      <a:endParaRPr lang="en-US" dirty="0"/>
                    </a:p>
                  </a:txBody>
                  <a:tcPr/>
                </a:tc>
                <a:tc>
                  <a:txBody>
                    <a:bodyPr/>
                    <a:lstStyle/>
                    <a:p>
                      <a:endParaRPr lang="en-US" dirty="0"/>
                    </a:p>
                  </a:txBody>
                  <a:tcPr/>
                </a:tc>
                <a:tc>
                  <a:txBody>
                    <a:bodyPr/>
                    <a:lstStyle/>
                    <a:p>
                      <a:endParaRPr lang="en-US" dirty="0"/>
                    </a:p>
                  </a:txBody>
                  <a:tcPr>
                    <a:solidFill>
                      <a:srgbClr val="C00000"/>
                    </a:solidFill>
                  </a:tcPr>
                </a:tc>
                <a:extLst>
                  <a:ext uri="{0D108BD9-81ED-4DB2-BD59-A6C34878D82A}">
                    <a16:rowId xmlns:a16="http://schemas.microsoft.com/office/drawing/2014/main" val="2921907645"/>
                  </a:ext>
                </a:extLst>
              </a:tr>
              <a:tr h="370840">
                <a:tc>
                  <a:txBody>
                    <a:bodyPr/>
                    <a:lstStyle/>
                    <a:p>
                      <a:endParaRPr lang="en-US"/>
                    </a:p>
                  </a:txBody>
                  <a:tcPr/>
                </a:tc>
                <a:tc>
                  <a:txBody>
                    <a:bodyPr/>
                    <a:lstStyle/>
                    <a:p>
                      <a:endParaRPr lang="en-US"/>
                    </a:p>
                  </a:txBody>
                  <a:tcPr/>
                </a:tc>
                <a:tc>
                  <a:txBody>
                    <a:bodyPr/>
                    <a:lstStyle/>
                    <a:p>
                      <a:endParaRPr lang="en-US" dirty="0"/>
                    </a:p>
                  </a:txBody>
                  <a:tcPr>
                    <a:solidFill>
                      <a:srgbClr val="FF7E79"/>
                    </a:solidFill>
                  </a:tcPr>
                </a:tc>
                <a:extLst>
                  <a:ext uri="{0D108BD9-81ED-4DB2-BD59-A6C34878D82A}">
                    <a16:rowId xmlns:a16="http://schemas.microsoft.com/office/drawing/2014/main" val="564725363"/>
                  </a:ext>
                </a:extLst>
              </a:tr>
              <a:tr h="370840">
                <a:tc>
                  <a:txBody>
                    <a:bodyPr/>
                    <a:lstStyle/>
                    <a:p>
                      <a:endParaRPr lang="en-US"/>
                    </a:p>
                  </a:txBody>
                  <a:tcPr/>
                </a:tc>
                <a:tc>
                  <a:txBody>
                    <a:bodyPr/>
                    <a:lstStyle/>
                    <a:p>
                      <a:endParaRPr lang="en-US"/>
                    </a:p>
                  </a:txBody>
                  <a:tcPr/>
                </a:tc>
                <a:tc>
                  <a:txBody>
                    <a:bodyPr/>
                    <a:lstStyle/>
                    <a:p>
                      <a:endParaRPr lang="en-US" dirty="0"/>
                    </a:p>
                  </a:txBody>
                  <a:tcPr>
                    <a:solidFill>
                      <a:srgbClr val="FF7E79"/>
                    </a:solidFill>
                  </a:tcPr>
                </a:tc>
                <a:extLst>
                  <a:ext uri="{0D108BD9-81ED-4DB2-BD59-A6C34878D82A}">
                    <a16:rowId xmlns:a16="http://schemas.microsoft.com/office/drawing/2014/main" val="251676209"/>
                  </a:ext>
                </a:extLst>
              </a:tr>
              <a:tr h="370840">
                <a:tc>
                  <a:txBody>
                    <a:bodyPr/>
                    <a:lstStyle/>
                    <a:p>
                      <a:endParaRPr lang="en-US" dirty="0"/>
                    </a:p>
                  </a:txBody>
                  <a:tcPr/>
                </a:tc>
                <a:tc>
                  <a:txBody>
                    <a:bodyPr/>
                    <a:lstStyle/>
                    <a:p>
                      <a:endParaRPr lang="en-US"/>
                    </a:p>
                  </a:txBody>
                  <a:tcPr/>
                </a:tc>
                <a:tc>
                  <a:txBody>
                    <a:bodyPr/>
                    <a:lstStyle/>
                    <a:p>
                      <a:endParaRPr lang="en-US" dirty="0"/>
                    </a:p>
                  </a:txBody>
                  <a:tcPr>
                    <a:solidFill>
                      <a:srgbClr val="FF7E79"/>
                    </a:solidFill>
                  </a:tcPr>
                </a:tc>
                <a:extLst>
                  <a:ext uri="{0D108BD9-81ED-4DB2-BD59-A6C34878D82A}">
                    <a16:rowId xmlns:a16="http://schemas.microsoft.com/office/drawing/2014/main" val="239268092"/>
                  </a:ext>
                </a:extLst>
              </a:tr>
            </a:tbl>
          </a:graphicData>
        </a:graphic>
      </p:graphicFrame>
      <p:graphicFrame>
        <p:nvGraphicFramePr>
          <p:cNvPr id="11" name="Table 10">
            <a:extLst>
              <a:ext uri="{FF2B5EF4-FFF2-40B4-BE49-F238E27FC236}">
                <a16:creationId xmlns:a16="http://schemas.microsoft.com/office/drawing/2014/main" id="{270870B1-DE9A-FA42-BA5B-FDF3D5788D9E}"/>
              </a:ext>
            </a:extLst>
          </p:cNvPr>
          <p:cNvGraphicFramePr>
            <a:graphicFrameLocks noGrp="1"/>
          </p:cNvGraphicFramePr>
          <p:nvPr>
            <p:extLst>
              <p:ext uri="{D42A27DB-BD31-4B8C-83A1-F6EECF244321}">
                <p14:modId xmlns:p14="http://schemas.microsoft.com/office/powerpoint/2010/main" val="3808913097"/>
              </p:ext>
            </p:extLst>
          </p:nvPr>
        </p:nvGraphicFramePr>
        <p:xfrm>
          <a:off x="3962400" y="2743200"/>
          <a:ext cx="990600" cy="1483360"/>
        </p:xfrm>
        <a:graphic>
          <a:graphicData uri="http://schemas.openxmlformats.org/drawingml/2006/table">
            <a:tbl>
              <a:tblPr firstRow="1">
                <a:tableStyleId>{5C22544A-7EE6-4342-B048-85BDC9FD1C3A}</a:tableStyleId>
              </a:tblPr>
              <a:tblGrid>
                <a:gridCol w="330200">
                  <a:extLst>
                    <a:ext uri="{9D8B030D-6E8A-4147-A177-3AD203B41FA5}">
                      <a16:colId xmlns:a16="http://schemas.microsoft.com/office/drawing/2014/main" val="2247405537"/>
                    </a:ext>
                  </a:extLst>
                </a:gridCol>
                <a:gridCol w="330200">
                  <a:extLst>
                    <a:ext uri="{9D8B030D-6E8A-4147-A177-3AD203B41FA5}">
                      <a16:colId xmlns:a16="http://schemas.microsoft.com/office/drawing/2014/main" val="487362507"/>
                    </a:ext>
                  </a:extLst>
                </a:gridCol>
                <a:gridCol w="330200">
                  <a:extLst>
                    <a:ext uri="{9D8B030D-6E8A-4147-A177-3AD203B41FA5}">
                      <a16:colId xmlns:a16="http://schemas.microsoft.com/office/drawing/2014/main" val="4088489258"/>
                    </a:ext>
                  </a:extLst>
                </a:gridCol>
              </a:tblGrid>
              <a:tr h="370840">
                <a:tc>
                  <a:txBody>
                    <a:bodyPr/>
                    <a:lstStyle/>
                    <a:p>
                      <a:endParaRPr lang="en-US" dirty="0"/>
                    </a:p>
                  </a:txBody>
                  <a:tcPr/>
                </a:tc>
                <a:tc>
                  <a:txBody>
                    <a:bodyPr/>
                    <a:lstStyle/>
                    <a:p>
                      <a:endParaRPr lang="en-US" dirty="0"/>
                    </a:p>
                  </a:txBody>
                  <a:tcPr>
                    <a:solidFill>
                      <a:srgbClr val="008F00"/>
                    </a:solidFill>
                  </a:tcPr>
                </a:tc>
                <a:tc>
                  <a:txBody>
                    <a:bodyPr/>
                    <a:lstStyle/>
                    <a:p>
                      <a:endParaRPr lang="en-US" dirty="0"/>
                    </a:p>
                  </a:txBody>
                  <a:tcPr/>
                </a:tc>
                <a:extLst>
                  <a:ext uri="{0D108BD9-81ED-4DB2-BD59-A6C34878D82A}">
                    <a16:rowId xmlns:a16="http://schemas.microsoft.com/office/drawing/2014/main" val="2921907645"/>
                  </a:ext>
                </a:extLst>
              </a:tr>
              <a:tr h="370840">
                <a:tc>
                  <a:txBody>
                    <a:bodyPr/>
                    <a:lstStyle/>
                    <a:p>
                      <a:endParaRPr lang="en-US"/>
                    </a:p>
                  </a:txBody>
                  <a:tcPr/>
                </a:tc>
                <a:tc>
                  <a:txBody>
                    <a:bodyPr/>
                    <a:lstStyle/>
                    <a:p>
                      <a:endParaRPr lang="en-US" dirty="0"/>
                    </a:p>
                  </a:txBody>
                  <a:tcPr>
                    <a:solidFill>
                      <a:srgbClr val="92D050"/>
                    </a:solidFill>
                  </a:tcPr>
                </a:tc>
                <a:tc>
                  <a:txBody>
                    <a:bodyPr/>
                    <a:lstStyle/>
                    <a:p>
                      <a:endParaRPr lang="en-US" dirty="0"/>
                    </a:p>
                  </a:txBody>
                  <a:tcPr/>
                </a:tc>
                <a:extLst>
                  <a:ext uri="{0D108BD9-81ED-4DB2-BD59-A6C34878D82A}">
                    <a16:rowId xmlns:a16="http://schemas.microsoft.com/office/drawing/2014/main" val="564725363"/>
                  </a:ext>
                </a:extLst>
              </a:tr>
              <a:tr h="370840">
                <a:tc>
                  <a:txBody>
                    <a:bodyPr/>
                    <a:lstStyle/>
                    <a:p>
                      <a:endParaRPr lang="en-US"/>
                    </a:p>
                  </a:txBody>
                  <a:tcPr/>
                </a:tc>
                <a:tc>
                  <a:txBody>
                    <a:bodyPr/>
                    <a:lstStyle/>
                    <a:p>
                      <a:endParaRPr lang="en-US" dirty="0"/>
                    </a:p>
                  </a:txBody>
                  <a:tcPr>
                    <a:solidFill>
                      <a:srgbClr val="92D050"/>
                    </a:solidFill>
                  </a:tcPr>
                </a:tc>
                <a:tc>
                  <a:txBody>
                    <a:bodyPr/>
                    <a:lstStyle/>
                    <a:p>
                      <a:endParaRPr lang="en-US" dirty="0"/>
                    </a:p>
                  </a:txBody>
                  <a:tcPr/>
                </a:tc>
                <a:extLst>
                  <a:ext uri="{0D108BD9-81ED-4DB2-BD59-A6C34878D82A}">
                    <a16:rowId xmlns:a16="http://schemas.microsoft.com/office/drawing/2014/main" val="251676209"/>
                  </a:ext>
                </a:extLst>
              </a:tr>
              <a:tr h="370840">
                <a:tc>
                  <a:txBody>
                    <a:bodyPr/>
                    <a:lstStyle/>
                    <a:p>
                      <a:endParaRPr lang="en-US" dirty="0"/>
                    </a:p>
                  </a:txBody>
                  <a:tcPr/>
                </a:tc>
                <a:tc>
                  <a:txBody>
                    <a:bodyPr/>
                    <a:lstStyle/>
                    <a:p>
                      <a:endParaRPr lang="en-US" dirty="0"/>
                    </a:p>
                  </a:txBody>
                  <a:tcPr>
                    <a:solidFill>
                      <a:srgbClr val="92D050"/>
                    </a:solidFill>
                  </a:tcPr>
                </a:tc>
                <a:tc>
                  <a:txBody>
                    <a:bodyPr/>
                    <a:lstStyle/>
                    <a:p>
                      <a:endParaRPr lang="en-US" dirty="0"/>
                    </a:p>
                  </a:txBody>
                  <a:tcPr/>
                </a:tc>
                <a:extLst>
                  <a:ext uri="{0D108BD9-81ED-4DB2-BD59-A6C34878D82A}">
                    <a16:rowId xmlns:a16="http://schemas.microsoft.com/office/drawing/2014/main" val="239268092"/>
                  </a:ext>
                </a:extLst>
              </a:tr>
            </a:tbl>
          </a:graphicData>
        </a:graphic>
      </p:graphicFrame>
      <p:graphicFrame>
        <p:nvGraphicFramePr>
          <p:cNvPr id="12" name="Table 11">
            <a:extLst>
              <a:ext uri="{FF2B5EF4-FFF2-40B4-BE49-F238E27FC236}">
                <a16:creationId xmlns:a16="http://schemas.microsoft.com/office/drawing/2014/main" id="{4C583578-8628-DF41-BFB3-CD115E64C509}"/>
              </a:ext>
            </a:extLst>
          </p:cNvPr>
          <p:cNvGraphicFramePr>
            <a:graphicFrameLocks noGrp="1"/>
          </p:cNvGraphicFramePr>
          <p:nvPr>
            <p:extLst>
              <p:ext uri="{D42A27DB-BD31-4B8C-83A1-F6EECF244321}">
                <p14:modId xmlns:p14="http://schemas.microsoft.com/office/powerpoint/2010/main" val="4253440738"/>
              </p:ext>
            </p:extLst>
          </p:nvPr>
        </p:nvGraphicFramePr>
        <p:xfrm>
          <a:off x="5524500" y="3131352"/>
          <a:ext cx="990600" cy="1483360"/>
        </p:xfrm>
        <a:graphic>
          <a:graphicData uri="http://schemas.openxmlformats.org/drawingml/2006/table">
            <a:tbl>
              <a:tblPr firstRow="1">
                <a:tableStyleId>{5C22544A-7EE6-4342-B048-85BDC9FD1C3A}</a:tableStyleId>
              </a:tblPr>
              <a:tblGrid>
                <a:gridCol w="330200">
                  <a:extLst>
                    <a:ext uri="{9D8B030D-6E8A-4147-A177-3AD203B41FA5}">
                      <a16:colId xmlns:a16="http://schemas.microsoft.com/office/drawing/2014/main" val="2247405537"/>
                    </a:ext>
                  </a:extLst>
                </a:gridCol>
                <a:gridCol w="330200">
                  <a:extLst>
                    <a:ext uri="{9D8B030D-6E8A-4147-A177-3AD203B41FA5}">
                      <a16:colId xmlns:a16="http://schemas.microsoft.com/office/drawing/2014/main" val="487362507"/>
                    </a:ext>
                  </a:extLst>
                </a:gridCol>
                <a:gridCol w="330200">
                  <a:extLst>
                    <a:ext uri="{9D8B030D-6E8A-4147-A177-3AD203B41FA5}">
                      <a16:colId xmlns:a16="http://schemas.microsoft.com/office/drawing/2014/main" val="4088489258"/>
                    </a:ext>
                  </a:extLst>
                </a:gridCol>
              </a:tblGrid>
              <a:tr h="370840">
                <a:tc>
                  <a:txBody>
                    <a:bodyPr/>
                    <a:lstStyle/>
                    <a:p>
                      <a:endParaRPr lang="en-US" dirty="0"/>
                    </a:p>
                  </a:txBody>
                  <a:tcPr/>
                </a:tc>
                <a:tc>
                  <a:txBody>
                    <a:bodyPr/>
                    <a:lstStyle/>
                    <a:p>
                      <a:endParaRPr lang="en-US" dirty="0"/>
                    </a:p>
                  </a:txBody>
                  <a:tcPr>
                    <a:solidFill>
                      <a:srgbClr val="929000"/>
                    </a:solidFill>
                  </a:tcPr>
                </a:tc>
                <a:tc>
                  <a:txBody>
                    <a:bodyPr/>
                    <a:lstStyle/>
                    <a:p>
                      <a:endParaRPr lang="en-US" dirty="0"/>
                    </a:p>
                  </a:txBody>
                  <a:tcPr/>
                </a:tc>
                <a:extLst>
                  <a:ext uri="{0D108BD9-81ED-4DB2-BD59-A6C34878D82A}">
                    <a16:rowId xmlns:a16="http://schemas.microsoft.com/office/drawing/2014/main" val="2921907645"/>
                  </a:ext>
                </a:extLst>
              </a:tr>
              <a:tr h="370840">
                <a:tc>
                  <a:txBody>
                    <a:bodyPr/>
                    <a:lstStyle/>
                    <a:p>
                      <a:endParaRPr lang="en-US"/>
                    </a:p>
                  </a:txBody>
                  <a:tcPr/>
                </a:tc>
                <a:tc>
                  <a:txBody>
                    <a:bodyPr/>
                    <a:lstStyle/>
                    <a:p>
                      <a:endParaRPr lang="en-US" dirty="0"/>
                    </a:p>
                  </a:txBody>
                  <a:tcPr>
                    <a:solidFill>
                      <a:srgbClr val="FFFD78"/>
                    </a:solidFill>
                  </a:tcPr>
                </a:tc>
                <a:tc>
                  <a:txBody>
                    <a:bodyPr/>
                    <a:lstStyle/>
                    <a:p>
                      <a:endParaRPr lang="en-US" dirty="0"/>
                    </a:p>
                  </a:txBody>
                  <a:tcPr/>
                </a:tc>
                <a:extLst>
                  <a:ext uri="{0D108BD9-81ED-4DB2-BD59-A6C34878D82A}">
                    <a16:rowId xmlns:a16="http://schemas.microsoft.com/office/drawing/2014/main" val="564725363"/>
                  </a:ext>
                </a:extLst>
              </a:tr>
              <a:tr h="370840">
                <a:tc>
                  <a:txBody>
                    <a:bodyPr/>
                    <a:lstStyle/>
                    <a:p>
                      <a:endParaRPr lang="en-US"/>
                    </a:p>
                  </a:txBody>
                  <a:tcPr/>
                </a:tc>
                <a:tc>
                  <a:txBody>
                    <a:bodyPr/>
                    <a:lstStyle/>
                    <a:p>
                      <a:endParaRPr lang="en-US" dirty="0"/>
                    </a:p>
                  </a:txBody>
                  <a:tcPr>
                    <a:solidFill>
                      <a:srgbClr val="FFFD78"/>
                    </a:solidFill>
                  </a:tcPr>
                </a:tc>
                <a:tc>
                  <a:txBody>
                    <a:bodyPr/>
                    <a:lstStyle/>
                    <a:p>
                      <a:endParaRPr lang="en-US" dirty="0"/>
                    </a:p>
                  </a:txBody>
                  <a:tcPr/>
                </a:tc>
                <a:extLst>
                  <a:ext uri="{0D108BD9-81ED-4DB2-BD59-A6C34878D82A}">
                    <a16:rowId xmlns:a16="http://schemas.microsoft.com/office/drawing/2014/main" val="251676209"/>
                  </a:ext>
                </a:extLst>
              </a:tr>
              <a:tr h="370840">
                <a:tc>
                  <a:txBody>
                    <a:bodyPr/>
                    <a:lstStyle/>
                    <a:p>
                      <a:endParaRPr lang="en-US" dirty="0"/>
                    </a:p>
                  </a:txBody>
                  <a:tcPr/>
                </a:tc>
                <a:tc>
                  <a:txBody>
                    <a:bodyPr/>
                    <a:lstStyle/>
                    <a:p>
                      <a:endParaRPr lang="en-US" dirty="0"/>
                    </a:p>
                  </a:txBody>
                  <a:tcPr>
                    <a:solidFill>
                      <a:srgbClr val="FFFD78"/>
                    </a:solidFill>
                  </a:tcPr>
                </a:tc>
                <a:tc>
                  <a:txBody>
                    <a:bodyPr/>
                    <a:lstStyle/>
                    <a:p>
                      <a:endParaRPr lang="en-US" dirty="0"/>
                    </a:p>
                  </a:txBody>
                  <a:tcPr/>
                </a:tc>
                <a:extLst>
                  <a:ext uri="{0D108BD9-81ED-4DB2-BD59-A6C34878D82A}">
                    <a16:rowId xmlns:a16="http://schemas.microsoft.com/office/drawing/2014/main" val="239268092"/>
                  </a:ext>
                </a:extLst>
              </a:tr>
            </a:tbl>
          </a:graphicData>
        </a:graphic>
      </p:graphicFrame>
      <p:graphicFrame>
        <p:nvGraphicFramePr>
          <p:cNvPr id="13" name="Table 12">
            <a:extLst>
              <a:ext uri="{FF2B5EF4-FFF2-40B4-BE49-F238E27FC236}">
                <a16:creationId xmlns:a16="http://schemas.microsoft.com/office/drawing/2014/main" id="{9E84EB24-0C91-364A-A718-E25D48520BBA}"/>
              </a:ext>
            </a:extLst>
          </p:cNvPr>
          <p:cNvGraphicFramePr>
            <a:graphicFrameLocks noGrp="1"/>
          </p:cNvGraphicFramePr>
          <p:nvPr>
            <p:extLst>
              <p:ext uri="{D42A27DB-BD31-4B8C-83A1-F6EECF244321}">
                <p14:modId xmlns:p14="http://schemas.microsoft.com/office/powerpoint/2010/main" val="415886042"/>
              </p:ext>
            </p:extLst>
          </p:nvPr>
        </p:nvGraphicFramePr>
        <p:xfrm>
          <a:off x="3968634" y="4899290"/>
          <a:ext cx="990600" cy="1483360"/>
        </p:xfrm>
        <a:graphic>
          <a:graphicData uri="http://schemas.openxmlformats.org/drawingml/2006/table">
            <a:tbl>
              <a:tblPr firstRow="1">
                <a:tableStyleId>{5C22544A-7EE6-4342-B048-85BDC9FD1C3A}</a:tableStyleId>
              </a:tblPr>
              <a:tblGrid>
                <a:gridCol w="330200">
                  <a:extLst>
                    <a:ext uri="{9D8B030D-6E8A-4147-A177-3AD203B41FA5}">
                      <a16:colId xmlns:a16="http://schemas.microsoft.com/office/drawing/2014/main" val="2247405537"/>
                    </a:ext>
                  </a:extLst>
                </a:gridCol>
                <a:gridCol w="330200">
                  <a:extLst>
                    <a:ext uri="{9D8B030D-6E8A-4147-A177-3AD203B41FA5}">
                      <a16:colId xmlns:a16="http://schemas.microsoft.com/office/drawing/2014/main" val="487362507"/>
                    </a:ext>
                  </a:extLst>
                </a:gridCol>
                <a:gridCol w="330200">
                  <a:extLst>
                    <a:ext uri="{9D8B030D-6E8A-4147-A177-3AD203B41FA5}">
                      <a16:colId xmlns:a16="http://schemas.microsoft.com/office/drawing/2014/main" val="4088489258"/>
                    </a:ext>
                  </a:extLst>
                </a:gridCol>
              </a:tblGrid>
              <a:tr h="370840">
                <a:tc>
                  <a:txBody>
                    <a:bodyPr/>
                    <a:lstStyle/>
                    <a:p>
                      <a:endParaRPr lang="en-US" dirty="0"/>
                    </a:p>
                  </a:txBody>
                  <a:tcPr>
                    <a:solidFill>
                      <a:srgbClr val="C00000"/>
                    </a:solidFill>
                  </a:tcPr>
                </a:tc>
                <a:tc>
                  <a:txBody>
                    <a:bodyPr/>
                    <a:lstStyle/>
                    <a:p>
                      <a:endParaRPr lang="en-US" dirty="0"/>
                    </a:p>
                  </a:txBody>
                  <a:tcPr>
                    <a:solidFill>
                      <a:srgbClr val="008F00"/>
                    </a:solidFill>
                  </a:tcPr>
                </a:tc>
                <a:tc>
                  <a:txBody>
                    <a:bodyPr/>
                    <a:lstStyle/>
                    <a:p>
                      <a:endParaRPr lang="en-US" dirty="0"/>
                    </a:p>
                  </a:txBody>
                  <a:tcPr>
                    <a:solidFill>
                      <a:srgbClr val="929000"/>
                    </a:solidFill>
                  </a:tcPr>
                </a:tc>
                <a:extLst>
                  <a:ext uri="{0D108BD9-81ED-4DB2-BD59-A6C34878D82A}">
                    <a16:rowId xmlns:a16="http://schemas.microsoft.com/office/drawing/2014/main" val="2921907645"/>
                  </a:ext>
                </a:extLst>
              </a:tr>
              <a:tr h="370840">
                <a:tc>
                  <a:txBody>
                    <a:bodyPr/>
                    <a:lstStyle/>
                    <a:p>
                      <a:endParaRPr lang="en-US" dirty="0"/>
                    </a:p>
                  </a:txBody>
                  <a:tcPr>
                    <a:solidFill>
                      <a:srgbClr val="FF7E79"/>
                    </a:solidFill>
                  </a:tcPr>
                </a:tc>
                <a:tc>
                  <a:txBody>
                    <a:bodyPr/>
                    <a:lstStyle/>
                    <a:p>
                      <a:endParaRPr lang="en-US" dirty="0"/>
                    </a:p>
                  </a:txBody>
                  <a:tcPr>
                    <a:solidFill>
                      <a:srgbClr val="92D050"/>
                    </a:solidFill>
                  </a:tcPr>
                </a:tc>
                <a:tc>
                  <a:txBody>
                    <a:bodyPr/>
                    <a:lstStyle/>
                    <a:p>
                      <a:endParaRPr lang="en-US" dirty="0"/>
                    </a:p>
                  </a:txBody>
                  <a:tcPr>
                    <a:solidFill>
                      <a:srgbClr val="FFFD78"/>
                    </a:solidFill>
                  </a:tcPr>
                </a:tc>
                <a:extLst>
                  <a:ext uri="{0D108BD9-81ED-4DB2-BD59-A6C34878D82A}">
                    <a16:rowId xmlns:a16="http://schemas.microsoft.com/office/drawing/2014/main" val="564725363"/>
                  </a:ext>
                </a:extLst>
              </a:tr>
              <a:tr h="370840">
                <a:tc>
                  <a:txBody>
                    <a:bodyPr/>
                    <a:lstStyle/>
                    <a:p>
                      <a:endParaRPr lang="en-US" dirty="0"/>
                    </a:p>
                  </a:txBody>
                  <a:tcPr>
                    <a:solidFill>
                      <a:srgbClr val="FF7E79"/>
                    </a:solidFill>
                  </a:tcPr>
                </a:tc>
                <a:tc>
                  <a:txBody>
                    <a:bodyPr/>
                    <a:lstStyle/>
                    <a:p>
                      <a:endParaRPr lang="en-US" dirty="0"/>
                    </a:p>
                  </a:txBody>
                  <a:tcPr>
                    <a:solidFill>
                      <a:srgbClr val="92D050"/>
                    </a:solidFill>
                  </a:tcPr>
                </a:tc>
                <a:tc>
                  <a:txBody>
                    <a:bodyPr/>
                    <a:lstStyle/>
                    <a:p>
                      <a:endParaRPr lang="en-US" dirty="0"/>
                    </a:p>
                  </a:txBody>
                  <a:tcPr>
                    <a:solidFill>
                      <a:srgbClr val="FFFD78"/>
                    </a:solidFill>
                  </a:tcPr>
                </a:tc>
                <a:extLst>
                  <a:ext uri="{0D108BD9-81ED-4DB2-BD59-A6C34878D82A}">
                    <a16:rowId xmlns:a16="http://schemas.microsoft.com/office/drawing/2014/main" val="251676209"/>
                  </a:ext>
                </a:extLst>
              </a:tr>
              <a:tr h="370840">
                <a:tc>
                  <a:txBody>
                    <a:bodyPr/>
                    <a:lstStyle/>
                    <a:p>
                      <a:endParaRPr lang="en-US" dirty="0"/>
                    </a:p>
                  </a:txBody>
                  <a:tcPr>
                    <a:solidFill>
                      <a:srgbClr val="FF7E79"/>
                    </a:solidFill>
                  </a:tcPr>
                </a:tc>
                <a:tc>
                  <a:txBody>
                    <a:bodyPr/>
                    <a:lstStyle/>
                    <a:p>
                      <a:endParaRPr lang="en-US" dirty="0"/>
                    </a:p>
                  </a:txBody>
                  <a:tcPr>
                    <a:solidFill>
                      <a:srgbClr val="92D050"/>
                    </a:solidFill>
                  </a:tcPr>
                </a:tc>
                <a:tc>
                  <a:txBody>
                    <a:bodyPr/>
                    <a:lstStyle/>
                    <a:p>
                      <a:endParaRPr lang="en-US" dirty="0"/>
                    </a:p>
                  </a:txBody>
                  <a:tcPr>
                    <a:solidFill>
                      <a:srgbClr val="FFFD78"/>
                    </a:solidFill>
                  </a:tcPr>
                </a:tc>
                <a:extLst>
                  <a:ext uri="{0D108BD9-81ED-4DB2-BD59-A6C34878D82A}">
                    <a16:rowId xmlns:a16="http://schemas.microsoft.com/office/drawing/2014/main" val="239268092"/>
                  </a:ext>
                </a:extLst>
              </a:tr>
            </a:tbl>
          </a:graphicData>
        </a:graphic>
      </p:graphicFrame>
      <p:cxnSp>
        <p:nvCxnSpPr>
          <p:cNvPr id="19" name="Straight Arrow Connector 18">
            <a:extLst>
              <a:ext uri="{FF2B5EF4-FFF2-40B4-BE49-F238E27FC236}">
                <a16:creationId xmlns:a16="http://schemas.microsoft.com/office/drawing/2014/main" id="{E07CDC18-8067-0747-A581-4F2C1D292B5C}"/>
              </a:ext>
            </a:extLst>
          </p:cNvPr>
          <p:cNvCxnSpPr>
            <a:cxnSpLocks/>
          </p:cNvCxnSpPr>
          <p:nvPr/>
        </p:nvCxnSpPr>
        <p:spPr>
          <a:xfrm>
            <a:off x="4457700" y="4226560"/>
            <a:ext cx="0" cy="67273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Arc 6">
            <a:extLst>
              <a:ext uri="{FF2B5EF4-FFF2-40B4-BE49-F238E27FC236}">
                <a16:creationId xmlns:a16="http://schemas.microsoft.com/office/drawing/2014/main" id="{69B7F466-F55E-D74A-9A8D-70B6820EF579}"/>
              </a:ext>
            </a:extLst>
          </p:cNvPr>
          <p:cNvSpPr/>
          <p:nvPr/>
        </p:nvSpPr>
        <p:spPr>
          <a:xfrm rot="17788895">
            <a:off x="4314869" y="4464383"/>
            <a:ext cx="2217650" cy="1585431"/>
          </a:xfrm>
          <a:prstGeom prst="arc">
            <a:avLst>
              <a:gd name="adj1" fmla="val 16200000"/>
              <a:gd name="adj2" fmla="val 20389322"/>
            </a:avLst>
          </a:prstGeom>
          <a:ln>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Arc 19">
            <a:extLst>
              <a:ext uri="{FF2B5EF4-FFF2-40B4-BE49-F238E27FC236}">
                <a16:creationId xmlns:a16="http://schemas.microsoft.com/office/drawing/2014/main" id="{8374EAC0-48C6-1E44-ADEE-CDE45F85EEF4}"/>
              </a:ext>
            </a:extLst>
          </p:cNvPr>
          <p:cNvSpPr/>
          <p:nvPr/>
        </p:nvSpPr>
        <p:spPr>
          <a:xfrm rot="21336898">
            <a:off x="1649836" y="3933818"/>
            <a:ext cx="2587056" cy="2376543"/>
          </a:xfrm>
          <a:prstGeom prst="arc">
            <a:avLst>
              <a:gd name="adj1" fmla="val 17732444"/>
              <a:gd name="adj2" fmla="val 21296289"/>
            </a:avLst>
          </a:prstGeom>
          <a:ln>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870960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zh-Hans" sz="3200" dirty="0"/>
              <a:t>Algorithm (Step 1)</a:t>
            </a:r>
            <a:endParaRPr lang="en-US" sz="3200" dirty="0"/>
          </a:p>
        </p:txBody>
      </p:sp>
      <p:sp>
        <p:nvSpPr>
          <p:cNvPr id="3" name="Content Placeholder 2"/>
          <p:cNvSpPr>
            <a:spLocks noGrp="1"/>
          </p:cNvSpPr>
          <p:nvPr>
            <p:ph idx="1"/>
          </p:nvPr>
        </p:nvSpPr>
        <p:spPr/>
        <p:txBody>
          <a:bodyPr/>
          <a:lstStyle/>
          <a:p>
            <a:pPr marL="0" indent="0">
              <a:buNone/>
            </a:pPr>
            <a:r>
              <a:rPr lang="en-US" altLang="zh-Hans" dirty="0"/>
              <a:t>Identify related relations &amp; columns</a:t>
            </a:r>
          </a:p>
        </p:txBody>
      </p:sp>
      <p:sp>
        <p:nvSpPr>
          <p:cNvPr id="4" name="Slide Number Placeholder 3"/>
          <p:cNvSpPr>
            <a:spLocks noGrp="1"/>
          </p:cNvSpPr>
          <p:nvPr>
            <p:ph type="sldNum" sz="quarter" idx="12"/>
          </p:nvPr>
        </p:nvSpPr>
        <p:spPr/>
        <p:txBody>
          <a:bodyPr/>
          <a:lstStyle/>
          <a:p>
            <a:fld id="{313D4505-985F-49BE-8C1F-E0CFEEC3F372}" type="slidenum">
              <a:rPr lang="en-US" smtClean="0"/>
              <a:t>20</a:t>
            </a:fld>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96980" y="109867"/>
            <a:ext cx="849131" cy="652133"/>
          </a:xfrm>
          <a:prstGeom prst="rect">
            <a:avLst/>
          </a:prstGeom>
        </p:spPr>
      </p:pic>
      <p:graphicFrame>
        <p:nvGraphicFramePr>
          <p:cNvPr id="6" name="Table 5">
            <a:extLst>
              <a:ext uri="{FF2B5EF4-FFF2-40B4-BE49-F238E27FC236}">
                <a16:creationId xmlns:a16="http://schemas.microsoft.com/office/drawing/2014/main" id="{98BD297E-457C-D14D-AB72-DEA48844F37C}"/>
              </a:ext>
            </a:extLst>
          </p:cNvPr>
          <p:cNvGraphicFramePr>
            <a:graphicFrameLocks noGrp="1"/>
          </p:cNvGraphicFramePr>
          <p:nvPr>
            <p:extLst>
              <p:ext uri="{D42A27DB-BD31-4B8C-83A1-F6EECF244321}">
                <p14:modId xmlns:p14="http://schemas.microsoft.com/office/powerpoint/2010/main" val="1640612180"/>
              </p:ext>
            </p:extLst>
          </p:nvPr>
        </p:nvGraphicFramePr>
        <p:xfrm>
          <a:off x="1523999" y="2057400"/>
          <a:ext cx="6287221" cy="741680"/>
        </p:xfrm>
        <a:graphic>
          <a:graphicData uri="http://schemas.openxmlformats.org/drawingml/2006/table">
            <a:tbl>
              <a:tblPr firstRow="1" bandRow="1">
                <a:tableStyleId>{5C22544A-7EE6-4342-B048-85BDC9FD1C3A}</a:tableStyleId>
              </a:tblPr>
              <a:tblGrid>
                <a:gridCol w="1524001">
                  <a:extLst>
                    <a:ext uri="{9D8B030D-6E8A-4147-A177-3AD203B41FA5}">
                      <a16:colId xmlns:a16="http://schemas.microsoft.com/office/drawing/2014/main" val="2403144350"/>
                    </a:ext>
                  </a:extLst>
                </a:gridCol>
                <a:gridCol w="2743200">
                  <a:extLst>
                    <a:ext uri="{9D8B030D-6E8A-4147-A177-3AD203B41FA5}">
                      <a16:colId xmlns:a16="http://schemas.microsoft.com/office/drawing/2014/main" val="1514990442"/>
                    </a:ext>
                  </a:extLst>
                </a:gridCol>
                <a:gridCol w="2020020">
                  <a:extLst>
                    <a:ext uri="{9D8B030D-6E8A-4147-A177-3AD203B41FA5}">
                      <a16:colId xmlns:a16="http://schemas.microsoft.com/office/drawing/2014/main" val="651365873"/>
                    </a:ext>
                  </a:extLst>
                </a:gridCol>
              </a:tblGrid>
              <a:tr h="370840">
                <a:tc>
                  <a:txBody>
                    <a:bodyPr/>
                    <a:lstStyle/>
                    <a:p>
                      <a:r>
                        <a:rPr lang="en-US" dirty="0"/>
                        <a:t>Column 1</a:t>
                      </a:r>
                    </a:p>
                  </a:txBody>
                  <a:tcPr/>
                </a:tc>
                <a:tc>
                  <a:txBody>
                    <a:bodyPr/>
                    <a:lstStyle/>
                    <a:p>
                      <a:r>
                        <a:rPr lang="en-US" dirty="0"/>
                        <a:t>Column 2</a:t>
                      </a:r>
                    </a:p>
                  </a:txBody>
                  <a:tcPr/>
                </a:tc>
                <a:tc>
                  <a:txBody>
                    <a:bodyPr/>
                    <a:lstStyle/>
                    <a:p>
                      <a:r>
                        <a:rPr lang="en-US" dirty="0"/>
                        <a:t>Column3</a:t>
                      </a:r>
                    </a:p>
                  </a:txBody>
                  <a:tcPr/>
                </a:tc>
                <a:extLst>
                  <a:ext uri="{0D108BD9-81ED-4DB2-BD59-A6C34878D82A}">
                    <a16:rowId xmlns:a16="http://schemas.microsoft.com/office/drawing/2014/main" val="682200391"/>
                  </a:ext>
                </a:extLst>
              </a:tr>
              <a:tr h="370840">
                <a:tc>
                  <a:txBody>
                    <a:bodyPr/>
                    <a:lstStyle/>
                    <a:p>
                      <a:r>
                        <a:rPr lang="en-US" dirty="0"/>
                        <a:t>“Lake Tahoe”</a:t>
                      </a:r>
                    </a:p>
                  </a:txBody>
                  <a:tcPr/>
                </a:tc>
                <a:tc>
                  <a:txBody>
                    <a:bodyPr/>
                    <a:lstStyle/>
                    <a:p>
                      <a:r>
                        <a:rPr lang="en-US" dirty="0"/>
                        <a:t>“California” OR “Nevada”</a:t>
                      </a:r>
                    </a:p>
                  </a:txBody>
                  <a:tcPr/>
                </a:tc>
                <a:tc>
                  <a:txBody>
                    <a:bodyPr/>
                    <a:lstStyle/>
                    <a:p>
                      <a:r>
                        <a:rPr lang="en-US" dirty="0"/>
                        <a:t>&gt; 100 and &lt; 1000</a:t>
                      </a:r>
                    </a:p>
                  </a:txBody>
                  <a:tcPr/>
                </a:tc>
                <a:extLst>
                  <a:ext uri="{0D108BD9-81ED-4DB2-BD59-A6C34878D82A}">
                    <a16:rowId xmlns:a16="http://schemas.microsoft.com/office/drawing/2014/main" val="1479081286"/>
                  </a:ext>
                </a:extLst>
              </a:tr>
            </a:tbl>
          </a:graphicData>
        </a:graphic>
      </p:graphicFrame>
      <p:cxnSp>
        <p:nvCxnSpPr>
          <p:cNvPr id="17" name="Straight Arrow Connector 16">
            <a:extLst>
              <a:ext uri="{FF2B5EF4-FFF2-40B4-BE49-F238E27FC236}">
                <a16:creationId xmlns:a16="http://schemas.microsoft.com/office/drawing/2014/main" id="{B3935F83-B3A3-C849-80B2-E0A0E6FD551E}"/>
              </a:ext>
            </a:extLst>
          </p:cNvPr>
          <p:cNvCxnSpPr>
            <a:cxnSpLocks/>
            <a:stCxn id="66" idx="0"/>
            <a:endCxn id="67" idx="4"/>
          </p:cNvCxnSpPr>
          <p:nvPr/>
        </p:nvCxnSpPr>
        <p:spPr>
          <a:xfrm flipH="1" flipV="1">
            <a:off x="7809326" y="3796786"/>
            <a:ext cx="77372" cy="649887"/>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BA865F7F-810C-A841-B049-06C51DA1620C}"/>
              </a:ext>
            </a:extLst>
          </p:cNvPr>
          <p:cNvCxnSpPr>
            <a:cxnSpLocks/>
            <a:stCxn id="61" idx="0"/>
            <a:endCxn id="62" idx="4"/>
          </p:cNvCxnSpPr>
          <p:nvPr/>
        </p:nvCxnSpPr>
        <p:spPr>
          <a:xfrm flipH="1" flipV="1">
            <a:off x="6057900" y="3811171"/>
            <a:ext cx="152398" cy="635502"/>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5AF60EDF-2028-E147-A180-1558AB77E5CD}"/>
              </a:ext>
            </a:extLst>
          </p:cNvPr>
          <p:cNvCxnSpPr>
            <a:cxnSpLocks/>
            <a:stCxn id="8" idx="0"/>
            <a:endCxn id="39" idx="4"/>
          </p:cNvCxnSpPr>
          <p:nvPr/>
        </p:nvCxnSpPr>
        <p:spPr>
          <a:xfrm flipV="1">
            <a:off x="1790415" y="3810090"/>
            <a:ext cx="1067085" cy="640688"/>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C2CE4CFF-3324-1C4C-AFED-A021BBD05C8F}"/>
              </a:ext>
            </a:extLst>
          </p:cNvPr>
          <p:cNvCxnSpPr>
            <a:cxnSpLocks/>
            <a:stCxn id="8" idx="0"/>
            <a:endCxn id="10" idx="4"/>
          </p:cNvCxnSpPr>
          <p:nvPr/>
        </p:nvCxnSpPr>
        <p:spPr>
          <a:xfrm flipH="1" flipV="1">
            <a:off x="1333500" y="3792372"/>
            <a:ext cx="456915" cy="658406"/>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3CCD9305-AEFB-5F40-9D8C-14F59ED10D75}"/>
              </a:ext>
            </a:extLst>
          </p:cNvPr>
          <p:cNvCxnSpPr>
            <a:cxnSpLocks/>
            <a:stCxn id="49" idx="0"/>
            <a:endCxn id="48" idx="4"/>
          </p:cNvCxnSpPr>
          <p:nvPr/>
        </p:nvCxnSpPr>
        <p:spPr>
          <a:xfrm flipH="1" flipV="1">
            <a:off x="4457700" y="3810090"/>
            <a:ext cx="76198" cy="640688"/>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43" name="Curved Connector 42">
            <a:extLst>
              <a:ext uri="{FF2B5EF4-FFF2-40B4-BE49-F238E27FC236}">
                <a16:creationId xmlns:a16="http://schemas.microsoft.com/office/drawing/2014/main" id="{75CFDDD4-B2F1-034B-A36B-D3449C50EDB3}"/>
              </a:ext>
            </a:extLst>
          </p:cNvPr>
          <p:cNvCxnSpPr>
            <a:cxnSpLocks/>
            <a:endCxn id="67" idx="0"/>
          </p:cNvCxnSpPr>
          <p:nvPr/>
        </p:nvCxnSpPr>
        <p:spPr>
          <a:xfrm>
            <a:off x="6934200" y="2799080"/>
            <a:ext cx="875126" cy="645102"/>
          </a:xfrm>
          <a:prstGeom prst="curvedConnector2">
            <a:avLst/>
          </a:prstGeom>
          <a:ln w="19050">
            <a:solidFill>
              <a:srgbClr val="FFC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45" name="Curved Connector 44">
            <a:extLst>
              <a:ext uri="{FF2B5EF4-FFF2-40B4-BE49-F238E27FC236}">
                <a16:creationId xmlns:a16="http://schemas.microsoft.com/office/drawing/2014/main" id="{62DC2D3B-1F7C-5F4F-A740-A5EF39AD989C}"/>
              </a:ext>
            </a:extLst>
          </p:cNvPr>
          <p:cNvCxnSpPr>
            <a:cxnSpLocks/>
            <a:endCxn id="62" idx="0"/>
          </p:cNvCxnSpPr>
          <p:nvPr/>
        </p:nvCxnSpPr>
        <p:spPr>
          <a:xfrm rot="10800000" flipV="1">
            <a:off x="6057901" y="2799079"/>
            <a:ext cx="817123" cy="659487"/>
          </a:xfrm>
          <a:prstGeom prst="curvedConnector2">
            <a:avLst/>
          </a:prstGeom>
          <a:ln w="19050">
            <a:solidFill>
              <a:srgbClr val="FFC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47" name="Curved Connector 46">
            <a:extLst>
              <a:ext uri="{FF2B5EF4-FFF2-40B4-BE49-F238E27FC236}">
                <a16:creationId xmlns:a16="http://schemas.microsoft.com/office/drawing/2014/main" id="{7E5FED67-BA15-5346-A55C-AEA8E86D85B4}"/>
              </a:ext>
            </a:extLst>
          </p:cNvPr>
          <p:cNvCxnSpPr>
            <a:cxnSpLocks/>
            <a:endCxn id="39" idx="0"/>
          </p:cNvCxnSpPr>
          <p:nvPr/>
        </p:nvCxnSpPr>
        <p:spPr>
          <a:xfrm rot="10800000" flipV="1">
            <a:off x="2857500" y="2799078"/>
            <a:ext cx="4074806" cy="658407"/>
          </a:xfrm>
          <a:prstGeom prst="curvedConnector2">
            <a:avLst/>
          </a:prstGeom>
          <a:ln w="19050">
            <a:solidFill>
              <a:srgbClr val="FFC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52" name="Curved Connector 51">
            <a:extLst>
              <a:ext uri="{FF2B5EF4-FFF2-40B4-BE49-F238E27FC236}">
                <a16:creationId xmlns:a16="http://schemas.microsoft.com/office/drawing/2014/main" id="{3AAFC52D-1EBB-AB4C-A331-C62B873C699E}"/>
              </a:ext>
            </a:extLst>
          </p:cNvPr>
          <p:cNvCxnSpPr>
            <a:cxnSpLocks/>
            <a:endCxn id="48" idx="0"/>
          </p:cNvCxnSpPr>
          <p:nvPr/>
        </p:nvCxnSpPr>
        <p:spPr>
          <a:xfrm rot="16200000" flipH="1">
            <a:off x="3928119" y="2927905"/>
            <a:ext cx="658408" cy="400753"/>
          </a:xfrm>
          <a:prstGeom prst="curvedConnector3">
            <a:avLst>
              <a:gd name="adj1" fmla="val 50000"/>
            </a:avLst>
          </a:prstGeom>
          <a:ln w="19050">
            <a:solidFill>
              <a:srgbClr val="92D05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54" name="Curved Connector 53">
            <a:extLst>
              <a:ext uri="{FF2B5EF4-FFF2-40B4-BE49-F238E27FC236}">
                <a16:creationId xmlns:a16="http://schemas.microsoft.com/office/drawing/2014/main" id="{9B1C8CD6-ACC0-F944-B1D8-2228A1C098DF}"/>
              </a:ext>
            </a:extLst>
          </p:cNvPr>
          <p:cNvCxnSpPr>
            <a:cxnSpLocks/>
            <a:endCxn id="10" idx="0"/>
          </p:cNvCxnSpPr>
          <p:nvPr/>
        </p:nvCxnSpPr>
        <p:spPr>
          <a:xfrm rot="10800000" flipV="1">
            <a:off x="1333500" y="2799076"/>
            <a:ext cx="1047046" cy="640691"/>
          </a:xfrm>
          <a:prstGeom prst="curvedConnector2">
            <a:avLst/>
          </a:prstGeom>
          <a:ln w="190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30BB9D95-46DE-BC43-8914-975AD702D9FA}"/>
              </a:ext>
            </a:extLst>
          </p:cNvPr>
          <p:cNvSpPr/>
          <p:nvPr/>
        </p:nvSpPr>
        <p:spPr>
          <a:xfrm>
            <a:off x="1066517" y="4450778"/>
            <a:ext cx="1447796" cy="432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Lake</a:t>
            </a:r>
          </a:p>
        </p:txBody>
      </p:sp>
      <p:sp>
        <p:nvSpPr>
          <p:cNvPr id="10" name="Oval 9">
            <a:extLst>
              <a:ext uri="{FF2B5EF4-FFF2-40B4-BE49-F238E27FC236}">
                <a16:creationId xmlns:a16="http://schemas.microsoft.com/office/drawing/2014/main" id="{2DA69747-46BE-4E48-AC8D-51E49F96525B}"/>
              </a:ext>
            </a:extLst>
          </p:cNvPr>
          <p:cNvSpPr/>
          <p:nvPr/>
        </p:nvSpPr>
        <p:spPr>
          <a:xfrm>
            <a:off x="609600" y="3439768"/>
            <a:ext cx="1447800" cy="352604"/>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Name</a:t>
            </a:r>
          </a:p>
        </p:txBody>
      </p:sp>
      <p:sp>
        <p:nvSpPr>
          <p:cNvPr id="39" name="Oval 38">
            <a:extLst>
              <a:ext uri="{FF2B5EF4-FFF2-40B4-BE49-F238E27FC236}">
                <a16:creationId xmlns:a16="http://schemas.microsoft.com/office/drawing/2014/main" id="{41D31B70-8CB1-D545-973B-474034516E41}"/>
              </a:ext>
            </a:extLst>
          </p:cNvPr>
          <p:cNvSpPr/>
          <p:nvPr/>
        </p:nvSpPr>
        <p:spPr>
          <a:xfrm>
            <a:off x="2133600" y="3457486"/>
            <a:ext cx="1447800" cy="352604"/>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Area</a:t>
            </a:r>
          </a:p>
        </p:txBody>
      </p:sp>
      <p:sp>
        <p:nvSpPr>
          <p:cNvPr id="48" name="Oval 47">
            <a:extLst>
              <a:ext uri="{FF2B5EF4-FFF2-40B4-BE49-F238E27FC236}">
                <a16:creationId xmlns:a16="http://schemas.microsoft.com/office/drawing/2014/main" id="{E2410E88-EC16-AA47-A706-0C8A5CC19EE4}"/>
              </a:ext>
            </a:extLst>
          </p:cNvPr>
          <p:cNvSpPr/>
          <p:nvPr/>
        </p:nvSpPr>
        <p:spPr>
          <a:xfrm>
            <a:off x="3733800" y="3457486"/>
            <a:ext cx="1447800" cy="352604"/>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Area</a:t>
            </a:r>
          </a:p>
        </p:txBody>
      </p:sp>
      <p:sp>
        <p:nvSpPr>
          <p:cNvPr id="49" name="Rectangle 48">
            <a:extLst>
              <a:ext uri="{FF2B5EF4-FFF2-40B4-BE49-F238E27FC236}">
                <a16:creationId xmlns:a16="http://schemas.microsoft.com/office/drawing/2014/main" id="{2CD1A569-C54A-8540-BDEC-8345F90F19E7}"/>
              </a:ext>
            </a:extLst>
          </p:cNvPr>
          <p:cNvSpPr/>
          <p:nvPr/>
        </p:nvSpPr>
        <p:spPr>
          <a:xfrm>
            <a:off x="3810000" y="4450778"/>
            <a:ext cx="1447796" cy="432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Geo_lake</a:t>
            </a:r>
            <a:endParaRPr lang="en-US" dirty="0"/>
          </a:p>
        </p:txBody>
      </p:sp>
      <p:sp>
        <p:nvSpPr>
          <p:cNvPr id="61" name="Rectangle 60">
            <a:extLst>
              <a:ext uri="{FF2B5EF4-FFF2-40B4-BE49-F238E27FC236}">
                <a16:creationId xmlns:a16="http://schemas.microsoft.com/office/drawing/2014/main" id="{44313607-A71A-D04C-AE92-EB9FAC722A2B}"/>
              </a:ext>
            </a:extLst>
          </p:cNvPr>
          <p:cNvSpPr/>
          <p:nvPr/>
        </p:nvSpPr>
        <p:spPr>
          <a:xfrm>
            <a:off x="5486400" y="4446673"/>
            <a:ext cx="1447796" cy="432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Sea</a:t>
            </a:r>
          </a:p>
        </p:txBody>
      </p:sp>
      <p:sp>
        <p:nvSpPr>
          <p:cNvPr id="62" name="Oval 61">
            <a:extLst>
              <a:ext uri="{FF2B5EF4-FFF2-40B4-BE49-F238E27FC236}">
                <a16:creationId xmlns:a16="http://schemas.microsoft.com/office/drawing/2014/main" id="{AC7EDE1F-2E01-B74E-AC37-CD20DEA20884}"/>
              </a:ext>
            </a:extLst>
          </p:cNvPr>
          <p:cNvSpPr/>
          <p:nvPr/>
        </p:nvSpPr>
        <p:spPr>
          <a:xfrm>
            <a:off x="5334000" y="3458567"/>
            <a:ext cx="1447800" cy="352604"/>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Depth</a:t>
            </a:r>
          </a:p>
        </p:txBody>
      </p:sp>
      <p:sp>
        <p:nvSpPr>
          <p:cNvPr id="66" name="Rectangle 65">
            <a:extLst>
              <a:ext uri="{FF2B5EF4-FFF2-40B4-BE49-F238E27FC236}">
                <a16:creationId xmlns:a16="http://schemas.microsoft.com/office/drawing/2014/main" id="{3D0BB2D5-73B6-DD45-AD09-79F8B1017C91}"/>
              </a:ext>
            </a:extLst>
          </p:cNvPr>
          <p:cNvSpPr/>
          <p:nvPr/>
        </p:nvSpPr>
        <p:spPr>
          <a:xfrm>
            <a:off x="7162800" y="4446673"/>
            <a:ext cx="1447796" cy="432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Country</a:t>
            </a:r>
          </a:p>
        </p:txBody>
      </p:sp>
      <p:sp>
        <p:nvSpPr>
          <p:cNvPr id="67" name="Oval 66">
            <a:extLst>
              <a:ext uri="{FF2B5EF4-FFF2-40B4-BE49-F238E27FC236}">
                <a16:creationId xmlns:a16="http://schemas.microsoft.com/office/drawing/2014/main" id="{48233F22-3FE4-8C4A-999E-109F249CB4EC}"/>
              </a:ext>
            </a:extLst>
          </p:cNvPr>
          <p:cNvSpPr/>
          <p:nvPr/>
        </p:nvSpPr>
        <p:spPr>
          <a:xfrm>
            <a:off x="6934200" y="3444182"/>
            <a:ext cx="1750251" cy="352604"/>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Population</a:t>
            </a:r>
          </a:p>
        </p:txBody>
      </p:sp>
    </p:spTree>
    <p:extLst>
      <p:ext uri="{BB962C8B-B14F-4D97-AF65-F5344CB8AC3E}">
        <p14:creationId xmlns:p14="http://schemas.microsoft.com/office/powerpoint/2010/main" val="41741903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zh-Hans" sz="3200" dirty="0"/>
              <a:t>Algorithm (Step 2)</a:t>
            </a:r>
            <a:endParaRPr lang="en-US" sz="3200" dirty="0"/>
          </a:p>
        </p:txBody>
      </p:sp>
      <p:sp>
        <p:nvSpPr>
          <p:cNvPr id="3" name="Content Placeholder 2"/>
          <p:cNvSpPr>
            <a:spLocks noGrp="1"/>
          </p:cNvSpPr>
          <p:nvPr>
            <p:ph idx="1"/>
          </p:nvPr>
        </p:nvSpPr>
        <p:spPr>
          <a:xfrm>
            <a:off x="152400" y="1143000"/>
            <a:ext cx="8839200" cy="741627"/>
          </a:xfrm>
        </p:spPr>
        <p:txBody>
          <a:bodyPr/>
          <a:lstStyle/>
          <a:p>
            <a:pPr marL="0" indent="0">
              <a:buNone/>
            </a:pPr>
            <a:r>
              <a:rPr lang="en-US" altLang="zh-Hans" dirty="0"/>
              <a:t>Discover all possible ways to join related relations</a:t>
            </a:r>
          </a:p>
        </p:txBody>
      </p:sp>
      <p:sp>
        <p:nvSpPr>
          <p:cNvPr id="4" name="Slide Number Placeholder 3"/>
          <p:cNvSpPr>
            <a:spLocks noGrp="1"/>
          </p:cNvSpPr>
          <p:nvPr>
            <p:ph type="sldNum" sz="quarter" idx="12"/>
          </p:nvPr>
        </p:nvSpPr>
        <p:spPr/>
        <p:txBody>
          <a:bodyPr/>
          <a:lstStyle/>
          <a:p>
            <a:fld id="{313D4505-985F-49BE-8C1F-E0CFEEC3F372}" type="slidenum">
              <a:rPr lang="en-US" smtClean="0"/>
              <a:t>21</a:t>
            </a:fld>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96980" y="109867"/>
            <a:ext cx="849131" cy="652133"/>
          </a:xfrm>
          <a:prstGeom prst="rect">
            <a:avLst/>
          </a:prstGeom>
        </p:spPr>
      </p:pic>
      <p:sp>
        <p:nvSpPr>
          <p:cNvPr id="70" name="TextBox 69">
            <a:extLst>
              <a:ext uri="{FF2B5EF4-FFF2-40B4-BE49-F238E27FC236}">
                <a16:creationId xmlns:a16="http://schemas.microsoft.com/office/drawing/2014/main" id="{D9E1DA2D-DA2A-A647-8921-BD8D8ACA409C}"/>
              </a:ext>
            </a:extLst>
          </p:cNvPr>
          <p:cNvSpPr txBox="1"/>
          <p:nvPr/>
        </p:nvSpPr>
        <p:spPr>
          <a:xfrm>
            <a:off x="146859" y="5791200"/>
            <a:ext cx="2487647" cy="369332"/>
          </a:xfrm>
          <a:prstGeom prst="rect">
            <a:avLst/>
          </a:prstGeom>
          <a:noFill/>
        </p:spPr>
        <p:txBody>
          <a:bodyPr wrap="square" rtlCol="0">
            <a:spAutoFit/>
          </a:bodyPr>
          <a:lstStyle/>
          <a:p>
            <a:r>
              <a:rPr lang="en-US" dirty="0"/>
              <a:t>Complete Join Path #3</a:t>
            </a:r>
          </a:p>
        </p:txBody>
      </p:sp>
      <p:sp>
        <p:nvSpPr>
          <p:cNvPr id="71" name="TextBox 70">
            <a:extLst>
              <a:ext uri="{FF2B5EF4-FFF2-40B4-BE49-F238E27FC236}">
                <a16:creationId xmlns:a16="http://schemas.microsoft.com/office/drawing/2014/main" id="{06A3D753-9F99-5441-A77E-50153744D508}"/>
              </a:ext>
            </a:extLst>
          </p:cNvPr>
          <p:cNvSpPr txBox="1"/>
          <p:nvPr/>
        </p:nvSpPr>
        <p:spPr>
          <a:xfrm rot="5400000">
            <a:off x="1207703" y="6128266"/>
            <a:ext cx="304800" cy="369332"/>
          </a:xfrm>
          <a:prstGeom prst="rect">
            <a:avLst/>
          </a:prstGeom>
          <a:noFill/>
        </p:spPr>
        <p:txBody>
          <a:bodyPr wrap="square" rtlCol="0">
            <a:spAutoFit/>
          </a:bodyPr>
          <a:lstStyle/>
          <a:p>
            <a:r>
              <a:rPr lang="en-US" dirty="0"/>
              <a:t>…</a:t>
            </a:r>
          </a:p>
        </p:txBody>
      </p:sp>
      <p:sp>
        <p:nvSpPr>
          <p:cNvPr id="72" name="TextBox 71">
            <a:extLst>
              <a:ext uri="{FF2B5EF4-FFF2-40B4-BE49-F238E27FC236}">
                <a16:creationId xmlns:a16="http://schemas.microsoft.com/office/drawing/2014/main" id="{4503F771-92A9-FA4C-AACD-F607FF363F15}"/>
              </a:ext>
            </a:extLst>
          </p:cNvPr>
          <p:cNvSpPr txBox="1"/>
          <p:nvPr/>
        </p:nvSpPr>
        <p:spPr>
          <a:xfrm>
            <a:off x="146859" y="6465332"/>
            <a:ext cx="2487647" cy="369332"/>
          </a:xfrm>
          <a:prstGeom prst="rect">
            <a:avLst/>
          </a:prstGeom>
          <a:noFill/>
        </p:spPr>
        <p:txBody>
          <a:bodyPr wrap="square" rtlCol="0">
            <a:spAutoFit/>
          </a:bodyPr>
          <a:lstStyle/>
          <a:p>
            <a:r>
              <a:rPr lang="en-US" dirty="0"/>
              <a:t>Complete Join Path #n</a:t>
            </a:r>
          </a:p>
        </p:txBody>
      </p:sp>
      <p:grpSp>
        <p:nvGrpSpPr>
          <p:cNvPr id="92" name="Group 91">
            <a:extLst>
              <a:ext uri="{FF2B5EF4-FFF2-40B4-BE49-F238E27FC236}">
                <a16:creationId xmlns:a16="http://schemas.microsoft.com/office/drawing/2014/main" id="{DB99F6AB-D284-3F4F-9016-4F0D0FE1F647}"/>
              </a:ext>
            </a:extLst>
          </p:cNvPr>
          <p:cNvGrpSpPr/>
          <p:nvPr/>
        </p:nvGrpSpPr>
        <p:grpSpPr>
          <a:xfrm>
            <a:off x="116280" y="1677656"/>
            <a:ext cx="8940333" cy="1746730"/>
            <a:chOff x="116280" y="1677656"/>
            <a:chExt cx="8940333" cy="1746730"/>
          </a:xfrm>
        </p:grpSpPr>
        <p:cxnSp>
          <p:nvCxnSpPr>
            <p:cNvPr id="34" name="Straight Arrow Connector 33">
              <a:extLst>
                <a:ext uri="{FF2B5EF4-FFF2-40B4-BE49-F238E27FC236}">
                  <a16:creationId xmlns:a16="http://schemas.microsoft.com/office/drawing/2014/main" id="{1B756158-E4EB-EB4F-9DF0-1813786F23EF}"/>
                </a:ext>
              </a:extLst>
            </p:cNvPr>
            <p:cNvCxnSpPr>
              <a:cxnSpLocks/>
              <a:stCxn id="15" idx="0"/>
              <a:endCxn id="68" idx="4"/>
            </p:cNvCxnSpPr>
            <p:nvPr/>
          </p:nvCxnSpPr>
          <p:spPr>
            <a:xfrm flipV="1">
              <a:off x="3312544" y="2243576"/>
              <a:ext cx="735593" cy="32392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B4A224E1-A5DE-2B4F-ADF2-5B5BD884FEDF}"/>
                </a:ext>
              </a:extLst>
            </p:cNvPr>
            <p:cNvCxnSpPr>
              <a:cxnSpLocks/>
              <a:stCxn id="15" idx="0"/>
              <a:endCxn id="64" idx="4"/>
            </p:cNvCxnSpPr>
            <p:nvPr/>
          </p:nvCxnSpPr>
          <p:spPr>
            <a:xfrm flipH="1" flipV="1">
              <a:off x="2725032" y="2220746"/>
              <a:ext cx="587512" cy="34675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456CCC9A-4620-3A47-9180-390D42651D56}"/>
                </a:ext>
              </a:extLst>
            </p:cNvPr>
            <p:cNvCxnSpPr>
              <a:cxnSpLocks/>
              <a:stCxn id="77" idx="0"/>
              <a:endCxn id="69" idx="4"/>
            </p:cNvCxnSpPr>
            <p:nvPr/>
          </p:nvCxnSpPr>
          <p:spPr>
            <a:xfrm flipH="1" flipV="1">
              <a:off x="5684822" y="2220746"/>
              <a:ext cx="547617" cy="342327"/>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C429CEE0-E778-6A49-82AD-16E772D0E304}"/>
                </a:ext>
              </a:extLst>
            </p:cNvPr>
            <p:cNvCxnSpPr>
              <a:cxnSpLocks/>
              <a:stCxn id="15" idx="3"/>
              <a:endCxn id="77" idx="1"/>
            </p:cNvCxnSpPr>
            <p:nvPr/>
          </p:nvCxnSpPr>
          <p:spPr>
            <a:xfrm flipV="1">
              <a:off x="3900055" y="2747739"/>
              <a:ext cx="1744872" cy="4423"/>
            </a:xfrm>
            <a:prstGeom prst="line">
              <a:avLst/>
            </a:prstGeom>
            <a:ln w="38100">
              <a:solidFill>
                <a:schemeClr val="tx1"/>
              </a:solidFill>
              <a:prstDash val="lgDashDotDot"/>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E9159C09-27FA-2842-832F-17D4DD14A1DE}"/>
                </a:ext>
              </a:extLst>
            </p:cNvPr>
            <p:cNvSpPr txBox="1"/>
            <p:nvPr/>
          </p:nvSpPr>
          <p:spPr>
            <a:xfrm>
              <a:off x="4115534" y="2901166"/>
              <a:ext cx="1336230" cy="523220"/>
            </a:xfrm>
            <a:prstGeom prst="rect">
              <a:avLst/>
            </a:prstGeom>
            <a:noFill/>
          </p:spPr>
          <p:txBody>
            <a:bodyPr wrap="square" rtlCol="0">
              <a:spAutoFit/>
            </a:bodyPr>
            <a:lstStyle/>
            <a:p>
              <a:r>
                <a:rPr lang="en-US" sz="1400" dirty="0" err="1"/>
                <a:t>Lake.Name</a:t>
              </a:r>
              <a:r>
                <a:rPr lang="en-US" sz="1400" dirty="0"/>
                <a:t> = </a:t>
              </a:r>
              <a:r>
                <a:rPr lang="en-US" sz="1400" dirty="0" err="1"/>
                <a:t>Geo_Lake.Lake</a:t>
              </a:r>
              <a:endParaRPr lang="en-US" sz="1400" dirty="0"/>
            </a:p>
          </p:txBody>
        </p:sp>
        <p:sp>
          <p:nvSpPr>
            <p:cNvPr id="19" name="TextBox 18">
              <a:extLst>
                <a:ext uri="{FF2B5EF4-FFF2-40B4-BE49-F238E27FC236}">
                  <a16:creationId xmlns:a16="http://schemas.microsoft.com/office/drawing/2014/main" id="{7C3D42FD-2CA7-294F-B96D-632B68FEE0BD}"/>
                </a:ext>
              </a:extLst>
            </p:cNvPr>
            <p:cNvSpPr txBox="1"/>
            <p:nvPr/>
          </p:nvSpPr>
          <p:spPr>
            <a:xfrm>
              <a:off x="116280" y="2567496"/>
              <a:ext cx="2487647" cy="369332"/>
            </a:xfrm>
            <a:prstGeom prst="rect">
              <a:avLst/>
            </a:prstGeom>
            <a:noFill/>
          </p:spPr>
          <p:txBody>
            <a:bodyPr wrap="square" rtlCol="0">
              <a:spAutoFit/>
            </a:bodyPr>
            <a:lstStyle/>
            <a:p>
              <a:r>
                <a:rPr lang="en-US" dirty="0"/>
                <a:t>Complete Join Path #1</a:t>
              </a:r>
            </a:p>
          </p:txBody>
        </p:sp>
        <p:sp>
          <p:nvSpPr>
            <p:cNvPr id="9" name="Oval 8">
              <a:extLst>
                <a:ext uri="{FF2B5EF4-FFF2-40B4-BE49-F238E27FC236}">
                  <a16:creationId xmlns:a16="http://schemas.microsoft.com/office/drawing/2014/main" id="{B6C5A697-B4AF-FC4B-98E1-97A398159745}"/>
                </a:ext>
              </a:extLst>
            </p:cNvPr>
            <p:cNvSpPr/>
            <p:nvPr/>
          </p:nvSpPr>
          <p:spPr>
            <a:xfrm>
              <a:off x="7469269" y="1677656"/>
              <a:ext cx="1587344" cy="342483"/>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Column 1</a:t>
              </a:r>
            </a:p>
          </p:txBody>
        </p:sp>
        <p:sp>
          <p:nvSpPr>
            <p:cNvPr id="61" name="Oval 60">
              <a:extLst>
                <a:ext uri="{FF2B5EF4-FFF2-40B4-BE49-F238E27FC236}">
                  <a16:creationId xmlns:a16="http://schemas.microsoft.com/office/drawing/2014/main" id="{8E2499DE-3111-CE40-ABE4-A32A94CB86FC}"/>
                </a:ext>
              </a:extLst>
            </p:cNvPr>
            <p:cNvSpPr/>
            <p:nvPr/>
          </p:nvSpPr>
          <p:spPr>
            <a:xfrm>
              <a:off x="7469269" y="2069760"/>
              <a:ext cx="1587344" cy="346173"/>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Column 2</a:t>
              </a:r>
            </a:p>
          </p:txBody>
        </p:sp>
        <p:sp>
          <p:nvSpPr>
            <p:cNvPr id="62" name="Oval 61">
              <a:extLst>
                <a:ext uri="{FF2B5EF4-FFF2-40B4-BE49-F238E27FC236}">
                  <a16:creationId xmlns:a16="http://schemas.microsoft.com/office/drawing/2014/main" id="{A27BEDE1-B74D-8E43-8E37-8E761A28FA8F}"/>
                </a:ext>
              </a:extLst>
            </p:cNvPr>
            <p:cNvSpPr/>
            <p:nvPr/>
          </p:nvSpPr>
          <p:spPr>
            <a:xfrm>
              <a:off x="7469269" y="2466553"/>
              <a:ext cx="1587344" cy="33627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Column 3</a:t>
              </a:r>
            </a:p>
          </p:txBody>
        </p:sp>
        <p:sp>
          <p:nvSpPr>
            <p:cNvPr id="64" name="Oval 63">
              <a:extLst>
                <a:ext uri="{FF2B5EF4-FFF2-40B4-BE49-F238E27FC236}">
                  <a16:creationId xmlns:a16="http://schemas.microsoft.com/office/drawing/2014/main" id="{329CFBAF-AFC5-4043-AC54-54D408F8F84A}"/>
                </a:ext>
              </a:extLst>
            </p:cNvPr>
            <p:cNvSpPr/>
            <p:nvPr/>
          </p:nvSpPr>
          <p:spPr>
            <a:xfrm>
              <a:off x="2169838" y="1906246"/>
              <a:ext cx="1110388" cy="31450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Name</a:t>
              </a:r>
            </a:p>
          </p:txBody>
        </p:sp>
        <p:sp>
          <p:nvSpPr>
            <p:cNvPr id="68" name="Oval 67">
              <a:extLst>
                <a:ext uri="{FF2B5EF4-FFF2-40B4-BE49-F238E27FC236}">
                  <a16:creationId xmlns:a16="http://schemas.microsoft.com/office/drawing/2014/main" id="{6DF666D2-CE95-9744-995A-E45D842E4BB4}"/>
                </a:ext>
              </a:extLst>
            </p:cNvPr>
            <p:cNvSpPr/>
            <p:nvPr/>
          </p:nvSpPr>
          <p:spPr>
            <a:xfrm>
              <a:off x="3489785" y="1908877"/>
              <a:ext cx="1116703" cy="334699"/>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Area</a:t>
              </a:r>
            </a:p>
          </p:txBody>
        </p:sp>
        <p:sp>
          <p:nvSpPr>
            <p:cNvPr id="69" name="Oval 68">
              <a:extLst>
                <a:ext uri="{FF2B5EF4-FFF2-40B4-BE49-F238E27FC236}">
                  <a16:creationId xmlns:a16="http://schemas.microsoft.com/office/drawing/2014/main" id="{96A49E61-CBCE-5B40-941D-3CB9F8693F41}"/>
                </a:ext>
              </a:extLst>
            </p:cNvPr>
            <p:cNvSpPr/>
            <p:nvPr/>
          </p:nvSpPr>
          <p:spPr>
            <a:xfrm>
              <a:off x="4921781" y="1906246"/>
              <a:ext cx="1526082" cy="3145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Province</a:t>
              </a:r>
            </a:p>
          </p:txBody>
        </p:sp>
        <p:sp>
          <p:nvSpPr>
            <p:cNvPr id="15" name="Rectangle 14">
              <a:extLst>
                <a:ext uri="{FF2B5EF4-FFF2-40B4-BE49-F238E27FC236}">
                  <a16:creationId xmlns:a16="http://schemas.microsoft.com/office/drawing/2014/main" id="{4A38B6AB-815B-D043-8C8D-04038F048AED}"/>
                </a:ext>
              </a:extLst>
            </p:cNvPr>
            <p:cNvSpPr/>
            <p:nvPr/>
          </p:nvSpPr>
          <p:spPr>
            <a:xfrm>
              <a:off x="2725032" y="2567496"/>
              <a:ext cx="1175023"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Lake</a:t>
              </a:r>
            </a:p>
          </p:txBody>
        </p:sp>
        <p:sp>
          <p:nvSpPr>
            <p:cNvPr id="77" name="Rectangle 76">
              <a:extLst>
                <a:ext uri="{FF2B5EF4-FFF2-40B4-BE49-F238E27FC236}">
                  <a16:creationId xmlns:a16="http://schemas.microsoft.com/office/drawing/2014/main" id="{9E5B0A26-8BEB-CA49-9BBD-E7737EB315CA}"/>
                </a:ext>
              </a:extLst>
            </p:cNvPr>
            <p:cNvSpPr/>
            <p:nvPr/>
          </p:nvSpPr>
          <p:spPr>
            <a:xfrm>
              <a:off x="5644927" y="2563073"/>
              <a:ext cx="1175023"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Geo_Lake</a:t>
              </a:r>
              <a:endParaRPr lang="en-US" dirty="0"/>
            </a:p>
          </p:txBody>
        </p:sp>
      </p:grpSp>
      <p:grpSp>
        <p:nvGrpSpPr>
          <p:cNvPr id="93" name="Group 92">
            <a:extLst>
              <a:ext uri="{FF2B5EF4-FFF2-40B4-BE49-F238E27FC236}">
                <a16:creationId xmlns:a16="http://schemas.microsoft.com/office/drawing/2014/main" id="{8F6D3B13-D0F2-044B-86C0-85C8BAAB92D5}"/>
              </a:ext>
            </a:extLst>
          </p:cNvPr>
          <p:cNvGrpSpPr/>
          <p:nvPr/>
        </p:nvGrpSpPr>
        <p:grpSpPr>
          <a:xfrm>
            <a:off x="146859" y="3711678"/>
            <a:ext cx="8237789" cy="1989732"/>
            <a:chOff x="146859" y="3711678"/>
            <a:chExt cx="8237789" cy="1989732"/>
          </a:xfrm>
        </p:grpSpPr>
        <p:cxnSp>
          <p:nvCxnSpPr>
            <p:cNvPr id="49" name="Straight Arrow Connector 48">
              <a:extLst>
                <a:ext uri="{FF2B5EF4-FFF2-40B4-BE49-F238E27FC236}">
                  <a16:creationId xmlns:a16="http://schemas.microsoft.com/office/drawing/2014/main" id="{8995ABAE-6061-FE4D-AE67-2F2915CE243E}"/>
                </a:ext>
              </a:extLst>
            </p:cNvPr>
            <p:cNvCxnSpPr>
              <a:cxnSpLocks/>
              <a:stCxn id="78" idx="0"/>
              <a:endCxn id="82" idx="4"/>
            </p:cNvCxnSpPr>
            <p:nvPr/>
          </p:nvCxnSpPr>
          <p:spPr>
            <a:xfrm flipH="1" flipV="1">
              <a:off x="2934591" y="4033967"/>
              <a:ext cx="431903" cy="354358"/>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DAFCDC82-4801-704E-9734-4F37433CC37C}"/>
                </a:ext>
              </a:extLst>
            </p:cNvPr>
            <p:cNvCxnSpPr>
              <a:cxnSpLocks/>
              <a:stCxn id="79" idx="0"/>
              <a:endCxn id="84" idx="4"/>
            </p:cNvCxnSpPr>
            <p:nvPr/>
          </p:nvCxnSpPr>
          <p:spPr>
            <a:xfrm flipH="1" flipV="1">
              <a:off x="5272306" y="4028091"/>
              <a:ext cx="588046" cy="360234"/>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7AB389B1-84A4-B949-9BC9-A82A3710BBF9}"/>
                </a:ext>
              </a:extLst>
            </p:cNvPr>
            <p:cNvCxnSpPr>
              <a:cxnSpLocks/>
              <a:stCxn id="78" idx="3"/>
              <a:endCxn id="79" idx="1"/>
            </p:cNvCxnSpPr>
            <p:nvPr/>
          </p:nvCxnSpPr>
          <p:spPr>
            <a:xfrm>
              <a:off x="3954005" y="4572991"/>
              <a:ext cx="1318835" cy="0"/>
            </a:xfrm>
            <a:prstGeom prst="line">
              <a:avLst/>
            </a:prstGeom>
            <a:ln w="38100">
              <a:solidFill>
                <a:schemeClr val="tx1"/>
              </a:solidFill>
              <a:prstDash val="lgDashDotDot"/>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BDEAA29B-0D17-C841-AAD4-B2C9CF788346}"/>
                </a:ext>
              </a:extLst>
            </p:cNvPr>
            <p:cNvSpPr txBox="1"/>
            <p:nvPr/>
          </p:nvSpPr>
          <p:spPr>
            <a:xfrm>
              <a:off x="3651285" y="3930160"/>
              <a:ext cx="1336230" cy="523220"/>
            </a:xfrm>
            <a:prstGeom prst="rect">
              <a:avLst/>
            </a:prstGeom>
            <a:noFill/>
          </p:spPr>
          <p:txBody>
            <a:bodyPr wrap="square" rtlCol="0">
              <a:spAutoFit/>
            </a:bodyPr>
            <a:lstStyle/>
            <a:p>
              <a:r>
                <a:rPr lang="en-US" sz="1400" dirty="0" err="1"/>
                <a:t>Lake.Name</a:t>
              </a:r>
              <a:r>
                <a:rPr lang="en-US" sz="1400" dirty="0"/>
                <a:t> = </a:t>
              </a:r>
              <a:r>
                <a:rPr lang="en-US" sz="1400" dirty="0" err="1"/>
                <a:t>Geo_Lake.Lake</a:t>
              </a:r>
              <a:endParaRPr lang="en-US" sz="1400" dirty="0"/>
            </a:p>
          </p:txBody>
        </p:sp>
        <p:sp>
          <p:nvSpPr>
            <p:cNvPr id="57" name="TextBox 56">
              <a:extLst>
                <a:ext uri="{FF2B5EF4-FFF2-40B4-BE49-F238E27FC236}">
                  <a16:creationId xmlns:a16="http://schemas.microsoft.com/office/drawing/2014/main" id="{7A0B6EA0-4706-4F4C-8872-A93E3036C6E9}"/>
                </a:ext>
              </a:extLst>
            </p:cNvPr>
            <p:cNvSpPr txBox="1"/>
            <p:nvPr/>
          </p:nvSpPr>
          <p:spPr>
            <a:xfrm>
              <a:off x="146859" y="4324729"/>
              <a:ext cx="2487647" cy="369332"/>
            </a:xfrm>
            <a:prstGeom prst="rect">
              <a:avLst/>
            </a:prstGeom>
            <a:noFill/>
          </p:spPr>
          <p:txBody>
            <a:bodyPr wrap="square" rtlCol="0">
              <a:spAutoFit/>
            </a:bodyPr>
            <a:lstStyle/>
            <a:p>
              <a:r>
                <a:rPr lang="en-US" dirty="0"/>
                <a:t>Complete Join Path #2</a:t>
              </a:r>
            </a:p>
          </p:txBody>
        </p:sp>
        <p:cxnSp>
          <p:nvCxnSpPr>
            <p:cNvPr id="63" name="Elbow Connector 62">
              <a:extLst>
                <a:ext uri="{FF2B5EF4-FFF2-40B4-BE49-F238E27FC236}">
                  <a16:creationId xmlns:a16="http://schemas.microsoft.com/office/drawing/2014/main" id="{9AB51402-94A5-A44E-8EF6-5D7E8E075018}"/>
                </a:ext>
              </a:extLst>
            </p:cNvPr>
            <p:cNvCxnSpPr>
              <a:cxnSpLocks/>
            </p:cNvCxnSpPr>
            <p:nvPr/>
          </p:nvCxnSpPr>
          <p:spPr>
            <a:xfrm rot="16200000" flipH="1">
              <a:off x="5644700" y="2880071"/>
              <a:ext cx="12700" cy="4190132"/>
            </a:xfrm>
            <a:prstGeom prst="bentConnector3">
              <a:avLst>
                <a:gd name="adj1" fmla="val 1800000"/>
              </a:avLst>
            </a:prstGeom>
            <a:ln w="38100">
              <a:prstDash val="lgDashDotDot"/>
            </a:ln>
          </p:spPr>
          <p:style>
            <a:lnRef idx="1">
              <a:schemeClr val="accent1"/>
            </a:lnRef>
            <a:fillRef idx="0">
              <a:schemeClr val="accent1"/>
            </a:fillRef>
            <a:effectRef idx="0">
              <a:schemeClr val="accent1"/>
            </a:effectRef>
            <a:fontRef idx="minor">
              <a:schemeClr val="tx1"/>
            </a:fontRef>
          </p:style>
        </p:cxnSp>
        <p:sp>
          <p:nvSpPr>
            <p:cNvPr id="65" name="TextBox 64">
              <a:extLst>
                <a:ext uri="{FF2B5EF4-FFF2-40B4-BE49-F238E27FC236}">
                  <a16:creationId xmlns:a16="http://schemas.microsoft.com/office/drawing/2014/main" id="{AB6217D1-123C-7C4E-B735-5109ABF7219E}"/>
                </a:ext>
              </a:extLst>
            </p:cNvPr>
            <p:cNvSpPr txBox="1"/>
            <p:nvPr/>
          </p:nvSpPr>
          <p:spPr>
            <a:xfrm>
              <a:off x="4994770" y="5178190"/>
              <a:ext cx="1336230" cy="523220"/>
            </a:xfrm>
            <a:prstGeom prst="rect">
              <a:avLst/>
            </a:prstGeom>
            <a:noFill/>
          </p:spPr>
          <p:txBody>
            <a:bodyPr wrap="square" rtlCol="0">
              <a:spAutoFit/>
            </a:bodyPr>
            <a:lstStyle/>
            <a:p>
              <a:r>
                <a:rPr lang="en-US" sz="1400" dirty="0" err="1"/>
                <a:t>Lake.Country</a:t>
              </a:r>
              <a:r>
                <a:rPr lang="en-US" sz="1400" dirty="0"/>
                <a:t> = </a:t>
              </a:r>
              <a:r>
                <a:rPr lang="en-US" sz="1400" dirty="0" err="1"/>
                <a:t>Gountry.Name</a:t>
              </a:r>
              <a:endParaRPr lang="en-US" sz="1400" dirty="0"/>
            </a:p>
          </p:txBody>
        </p:sp>
        <p:cxnSp>
          <p:nvCxnSpPr>
            <p:cNvPr id="67" name="Straight Arrow Connector 66">
              <a:extLst>
                <a:ext uri="{FF2B5EF4-FFF2-40B4-BE49-F238E27FC236}">
                  <a16:creationId xmlns:a16="http://schemas.microsoft.com/office/drawing/2014/main" id="{B4706488-E27B-3046-8F5B-8A28FFF553C7}"/>
                </a:ext>
              </a:extLst>
            </p:cNvPr>
            <p:cNvCxnSpPr>
              <a:cxnSpLocks/>
              <a:stCxn id="80" idx="0"/>
              <a:endCxn id="90" idx="4"/>
            </p:cNvCxnSpPr>
            <p:nvPr/>
          </p:nvCxnSpPr>
          <p:spPr>
            <a:xfrm flipH="1" flipV="1">
              <a:off x="7208559" y="4037445"/>
              <a:ext cx="588578" cy="346017"/>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78" name="Rectangle 77">
              <a:extLst>
                <a:ext uri="{FF2B5EF4-FFF2-40B4-BE49-F238E27FC236}">
                  <a16:creationId xmlns:a16="http://schemas.microsoft.com/office/drawing/2014/main" id="{9BF71A21-5A2F-9B4E-A3D4-59D2B26105F6}"/>
                </a:ext>
              </a:extLst>
            </p:cNvPr>
            <p:cNvSpPr/>
            <p:nvPr/>
          </p:nvSpPr>
          <p:spPr>
            <a:xfrm>
              <a:off x="2778982" y="4388325"/>
              <a:ext cx="1175023"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Lake</a:t>
              </a:r>
            </a:p>
          </p:txBody>
        </p:sp>
        <p:sp>
          <p:nvSpPr>
            <p:cNvPr id="79" name="Rectangle 78">
              <a:extLst>
                <a:ext uri="{FF2B5EF4-FFF2-40B4-BE49-F238E27FC236}">
                  <a16:creationId xmlns:a16="http://schemas.microsoft.com/office/drawing/2014/main" id="{B1AFD64F-2CA0-B348-868B-C998887D7CB2}"/>
                </a:ext>
              </a:extLst>
            </p:cNvPr>
            <p:cNvSpPr/>
            <p:nvPr/>
          </p:nvSpPr>
          <p:spPr>
            <a:xfrm>
              <a:off x="5272840" y="4388325"/>
              <a:ext cx="1175023"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Geo_Lake</a:t>
              </a:r>
              <a:endParaRPr lang="en-US" dirty="0"/>
            </a:p>
          </p:txBody>
        </p:sp>
        <p:sp>
          <p:nvSpPr>
            <p:cNvPr id="80" name="Rectangle 79">
              <a:extLst>
                <a:ext uri="{FF2B5EF4-FFF2-40B4-BE49-F238E27FC236}">
                  <a16:creationId xmlns:a16="http://schemas.microsoft.com/office/drawing/2014/main" id="{3F8B3B1F-2090-B54E-9D54-0CF95AFF8C9E}"/>
                </a:ext>
              </a:extLst>
            </p:cNvPr>
            <p:cNvSpPr/>
            <p:nvPr/>
          </p:nvSpPr>
          <p:spPr>
            <a:xfrm>
              <a:off x="7209625" y="4383462"/>
              <a:ext cx="1175023"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Country</a:t>
              </a:r>
            </a:p>
          </p:txBody>
        </p:sp>
        <p:sp>
          <p:nvSpPr>
            <p:cNvPr id="82" name="Oval 81">
              <a:extLst>
                <a:ext uri="{FF2B5EF4-FFF2-40B4-BE49-F238E27FC236}">
                  <a16:creationId xmlns:a16="http://schemas.microsoft.com/office/drawing/2014/main" id="{F5334F70-0B55-F24D-AA48-F5FC848024A9}"/>
                </a:ext>
              </a:extLst>
            </p:cNvPr>
            <p:cNvSpPr/>
            <p:nvPr/>
          </p:nvSpPr>
          <p:spPr>
            <a:xfrm>
              <a:off x="2379397" y="3719467"/>
              <a:ext cx="1110388" cy="31450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Name</a:t>
              </a:r>
            </a:p>
          </p:txBody>
        </p:sp>
        <p:sp>
          <p:nvSpPr>
            <p:cNvPr id="84" name="Oval 83">
              <a:extLst>
                <a:ext uri="{FF2B5EF4-FFF2-40B4-BE49-F238E27FC236}">
                  <a16:creationId xmlns:a16="http://schemas.microsoft.com/office/drawing/2014/main" id="{286A3A08-933A-A242-ADD7-07B893624022}"/>
                </a:ext>
              </a:extLst>
            </p:cNvPr>
            <p:cNvSpPr/>
            <p:nvPr/>
          </p:nvSpPr>
          <p:spPr>
            <a:xfrm>
              <a:off x="4509265" y="3711678"/>
              <a:ext cx="1526082" cy="31641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Province</a:t>
              </a:r>
            </a:p>
          </p:txBody>
        </p:sp>
        <p:sp>
          <p:nvSpPr>
            <p:cNvPr id="90" name="Oval 89">
              <a:extLst>
                <a:ext uri="{FF2B5EF4-FFF2-40B4-BE49-F238E27FC236}">
                  <a16:creationId xmlns:a16="http://schemas.microsoft.com/office/drawing/2014/main" id="{9A0B43B1-1DF6-FB4D-9E56-8F323FCB713B}"/>
                </a:ext>
              </a:extLst>
            </p:cNvPr>
            <p:cNvSpPr/>
            <p:nvPr/>
          </p:nvSpPr>
          <p:spPr>
            <a:xfrm>
              <a:off x="6320138" y="3721032"/>
              <a:ext cx="1776842" cy="316413"/>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Population</a:t>
              </a:r>
            </a:p>
          </p:txBody>
        </p:sp>
      </p:grpSp>
    </p:spTree>
    <p:extLst>
      <p:ext uri="{BB962C8B-B14F-4D97-AF65-F5344CB8AC3E}">
        <p14:creationId xmlns:p14="http://schemas.microsoft.com/office/powerpoint/2010/main" val="3052883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p:bldP spid="71" grpId="0"/>
      <p:bldP spid="7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zh-Hans" sz="3200" dirty="0"/>
              <a:t>Algorithm (Step 3)</a:t>
            </a:r>
            <a:endParaRPr lang="en-US" sz="3200" dirty="0"/>
          </a:p>
        </p:txBody>
      </p:sp>
      <p:sp>
        <p:nvSpPr>
          <p:cNvPr id="3" name="Content Placeholder 2"/>
          <p:cNvSpPr>
            <a:spLocks noGrp="1"/>
          </p:cNvSpPr>
          <p:nvPr>
            <p:ph idx="1"/>
          </p:nvPr>
        </p:nvSpPr>
        <p:spPr>
          <a:xfrm>
            <a:off x="152400" y="1143000"/>
            <a:ext cx="8839200" cy="4525963"/>
          </a:xfrm>
        </p:spPr>
        <p:txBody>
          <a:bodyPr/>
          <a:lstStyle/>
          <a:p>
            <a:pPr marL="0" indent="0">
              <a:buNone/>
            </a:pPr>
            <a:r>
              <a:rPr lang="en-US" altLang="zh-Hans" dirty="0"/>
              <a:t>Prune complete join paths mismatching any sample constraint</a:t>
            </a:r>
          </a:p>
        </p:txBody>
      </p:sp>
      <p:sp>
        <p:nvSpPr>
          <p:cNvPr id="4" name="Slide Number Placeholder 3"/>
          <p:cNvSpPr>
            <a:spLocks noGrp="1"/>
          </p:cNvSpPr>
          <p:nvPr>
            <p:ph type="sldNum" sz="quarter" idx="12"/>
          </p:nvPr>
        </p:nvSpPr>
        <p:spPr/>
        <p:txBody>
          <a:bodyPr/>
          <a:lstStyle/>
          <a:p>
            <a:fld id="{313D4505-985F-49BE-8C1F-E0CFEEC3F372}" type="slidenum">
              <a:rPr lang="en-US" smtClean="0"/>
              <a:t>22</a:t>
            </a:fld>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96980" y="109867"/>
            <a:ext cx="849131" cy="652133"/>
          </a:xfrm>
          <a:prstGeom prst="rect">
            <a:avLst/>
          </a:prstGeom>
        </p:spPr>
      </p:pic>
      <p:graphicFrame>
        <p:nvGraphicFramePr>
          <p:cNvPr id="28" name="Table 27">
            <a:extLst>
              <a:ext uri="{FF2B5EF4-FFF2-40B4-BE49-F238E27FC236}">
                <a16:creationId xmlns:a16="http://schemas.microsoft.com/office/drawing/2014/main" id="{16484C97-A3F0-5543-BFC8-107D6C59A7AA}"/>
              </a:ext>
            </a:extLst>
          </p:cNvPr>
          <p:cNvGraphicFramePr>
            <a:graphicFrameLocks noGrp="1"/>
          </p:cNvGraphicFramePr>
          <p:nvPr>
            <p:extLst>
              <p:ext uri="{D42A27DB-BD31-4B8C-83A1-F6EECF244321}">
                <p14:modId xmlns:p14="http://schemas.microsoft.com/office/powerpoint/2010/main" val="2939832203"/>
              </p:ext>
            </p:extLst>
          </p:nvPr>
        </p:nvGraphicFramePr>
        <p:xfrm>
          <a:off x="1300940" y="2103437"/>
          <a:ext cx="6287221" cy="741680"/>
        </p:xfrm>
        <a:graphic>
          <a:graphicData uri="http://schemas.openxmlformats.org/drawingml/2006/table">
            <a:tbl>
              <a:tblPr firstRow="1" bandRow="1">
                <a:tableStyleId>{5C22544A-7EE6-4342-B048-85BDC9FD1C3A}</a:tableStyleId>
              </a:tblPr>
              <a:tblGrid>
                <a:gridCol w="1524001">
                  <a:extLst>
                    <a:ext uri="{9D8B030D-6E8A-4147-A177-3AD203B41FA5}">
                      <a16:colId xmlns:a16="http://schemas.microsoft.com/office/drawing/2014/main" val="2403144350"/>
                    </a:ext>
                  </a:extLst>
                </a:gridCol>
                <a:gridCol w="2743200">
                  <a:extLst>
                    <a:ext uri="{9D8B030D-6E8A-4147-A177-3AD203B41FA5}">
                      <a16:colId xmlns:a16="http://schemas.microsoft.com/office/drawing/2014/main" val="1514990442"/>
                    </a:ext>
                  </a:extLst>
                </a:gridCol>
                <a:gridCol w="2020020">
                  <a:extLst>
                    <a:ext uri="{9D8B030D-6E8A-4147-A177-3AD203B41FA5}">
                      <a16:colId xmlns:a16="http://schemas.microsoft.com/office/drawing/2014/main" val="651365873"/>
                    </a:ext>
                  </a:extLst>
                </a:gridCol>
              </a:tblGrid>
              <a:tr h="370840">
                <a:tc>
                  <a:txBody>
                    <a:bodyPr/>
                    <a:lstStyle/>
                    <a:p>
                      <a:r>
                        <a:rPr lang="en-US" dirty="0"/>
                        <a:t>Column 1</a:t>
                      </a:r>
                    </a:p>
                  </a:txBody>
                  <a:tcPr/>
                </a:tc>
                <a:tc>
                  <a:txBody>
                    <a:bodyPr/>
                    <a:lstStyle/>
                    <a:p>
                      <a:r>
                        <a:rPr lang="en-US" dirty="0"/>
                        <a:t>Column 2</a:t>
                      </a:r>
                    </a:p>
                  </a:txBody>
                  <a:tcPr/>
                </a:tc>
                <a:tc>
                  <a:txBody>
                    <a:bodyPr/>
                    <a:lstStyle/>
                    <a:p>
                      <a:r>
                        <a:rPr lang="en-US" dirty="0"/>
                        <a:t>Column3</a:t>
                      </a:r>
                    </a:p>
                  </a:txBody>
                  <a:tcPr/>
                </a:tc>
                <a:extLst>
                  <a:ext uri="{0D108BD9-81ED-4DB2-BD59-A6C34878D82A}">
                    <a16:rowId xmlns:a16="http://schemas.microsoft.com/office/drawing/2014/main" val="682200391"/>
                  </a:ext>
                </a:extLst>
              </a:tr>
              <a:tr h="370840">
                <a:tc>
                  <a:txBody>
                    <a:bodyPr/>
                    <a:lstStyle/>
                    <a:p>
                      <a:r>
                        <a:rPr lang="en-US" dirty="0"/>
                        <a:t>“Lake Tahoe”</a:t>
                      </a:r>
                    </a:p>
                  </a:txBody>
                  <a:tcPr/>
                </a:tc>
                <a:tc>
                  <a:txBody>
                    <a:bodyPr/>
                    <a:lstStyle/>
                    <a:p>
                      <a:r>
                        <a:rPr lang="en-US" dirty="0"/>
                        <a:t>“California” OR “Nevada”</a:t>
                      </a:r>
                    </a:p>
                  </a:txBody>
                  <a:tcPr/>
                </a:tc>
                <a:tc>
                  <a:txBody>
                    <a:bodyPr/>
                    <a:lstStyle/>
                    <a:p>
                      <a:r>
                        <a:rPr lang="en-US" dirty="0"/>
                        <a:t>&gt; 100 and &lt; 1000</a:t>
                      </a:r>
                    </a:p>
                  </a:txBody>
                  <a:tcPr/>
                </a:tc>
                <a:extLst>
                  <a:ext uri="{0D108BD9-81ED-4DB2-BD59-A6C34878D82A}">
                    <a16:rowId xmlns:a16="http://schemas.microsoft.com/office/drawing/2014/main" val="1479081286"/>
                  </a:ext>
                </a:extLst>
              </a:tr>
            </a:tbl>
          </a:graphicData>
        </a:graphic>
      </p:graphicFrame>
      <p:sp>
        <p:nvSpPr>
          <p:cNvPr id="63" name="TextBox 62">
            <a:extLst>
              <a:ext uri="{FF2B5EF4-FFF2-40B4-BE49-F238E27FC236}">
                <a16:creationId xmlns:a16="http://schemas.microsoft.com/office/drawing/2014/main" id="{E09372FB-2E59-9F4A-9EB9-D925E5148DEB}"/>
              </a:ext>
            </a:extLst>
          </p:cNvPr>
          <p:cNvSpPr txBox="1"/>
          <p:nvPr/>
        </p:nvSpPr>
        <p:spPr>
          <a:xfrm>
            <a:off x="3645417" y="2716370"/>
            <a:ext cx="838200" cy="1015663"/>
          </a:xfrm>
          <a:prstGeom prst="rect">
            <a:avLst/>
          </a:prstGeom>
          <a:noFill/>
        </p:spPr>
        <p:txBody>
          <a:bodyPr wrap="square" rtlCol="0">
            <a:spAutoFit/>
          </a:bodyPr>
          <a:lstStyle/>
          <a:p>
            <a:r>
              <a:rPr lang="en-US" sz="6000" b="1" dirty="0">
                <a:solidFill>
                  <a:srgbClr val="00FA00"/>
                </a:solidFill>
              </a:rPr>
              <a:t>✓</a:t>
            </a:r>
          </a:p>
        </p:txBody>
      </p:sp>
      <p:sp>
        <p:nvSpPr>
          <p:cNvPr id="64" name="TextBox 63">
            <a:extLst>
              <a:ext uri="{FF2B5EF4-FFF2-40B4-BE49-F238E27FC236}">
                <a16:creationId xmlns:a16="http://schemas.microsoft.com/office/drawing/2014/main" id="{C7405870-6910-134F-84C1-915121E7A15C}"/>
              </a:ext>
            </a:extLst>
          </p:cNvPr>
          <p:cNvSpPr txBox="1"/>
          <p:nvPr/>
        </p:nvSpPr>
        <p:spPr>
          <a:xfrm>
            <a:off x="6508639" y="4616192"/>
            <a:ext cx="734907" cy="1015663"/>
          </a:xfrm>
          <a:prstGeom prst="rect">
            <a:avLst/>
          </a:prstGeom>
          <a:noFill/>
        </p:spPr>
        <p:txBody>
          <a:bodyPr wrap="square" rtlCol="0">
            <a:spAutoFit/>
          </a:bodyPr>
          <a:lstStyle/>
          <a:p>
            <a:r>
              <a:rPr lang="en-US" sz="6000" b="1" dirty="0">
                <a:solidFill>
                  <a:srgbClr val="FF0000"/>
                </a:solidFill>
              </a:rPr>
              <a:t>X</a:t>
            </a:r>
          </a:p>
        </p:txBody>
      </p:sp>
      <p:grpSp>
        <p:nvGrpSpPr>
          <p:cNvPr id="50" name="Group 49">
            <a:extLst>
              <a:ext uri="{FF2B5EF4-FFF2-40B4-BE49-F238E27FC236}">
                <a16:creationId xmlns:a16="http://schemas.microsoft.com/office/drawing/2014/main" id="{677D5FF5-67DA-C54E-A4BA-36AC471A3427}"/>
              </a:ext>
            </a:extLst>
          </p:cNvPr>
          <p:cNvGrpSpPr/>
          <p:nvPr/>
        </p:nvGrpSpPr>
        <p:grpSpPr>
          <a:xfrm>
            <a:off x="146304" y="3712464"/>
            <a:ext cx="8237789" cy="1989732"/>
            <a:chOff x="146859" y="3711678"/>
            <a:chExt cx="8237789" cy="1989732"/>
          </a:xfrm>
        </p:grpSpPr>
        <p:cxnSp>
          <p:nvCxnSpPr>
            <p:cNvPr id="51" name="Straight Arrow Connector 50">
              <a:extLst>
                <a:ext uri="{FF2B5EF4-FFF2-40B4-BE49-F238E27FC236}">
                  <a16:creationId xmlns:a16="http://schemas.microsoft.com/office/drawing/2014/main" id="{ACB59423-C472-9445-B71B-5E9D276B9F2D}"/>
                </a:ext>
              </a:extLst>
            </p:cNvPr>
            <p:cNvCxnSpPr>
              <a:cxnSpLocks/>
              <a:stCxn id="67" idx="0"/>
              <a:endCxn id="70" idx="4"/>
            </p:cNvCxnSpPr>
            <p:nvPr/>
          </p:nvCxnSpPr>
          <p:spPr>
            <a:xfrm flipH="1" flipV="1">
              <a:off x="2934591" y="4033967"/>
              <a:ext cx="431903" cy="354358"/>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C881A2A6-3AB3-3444-90D3-B19159CAACA8}"/>
                </a:ext>
              </a:extLst>
            </p:cNvPr>
            <p:cNvCxnSpPr>
              <a:cxnSpLocks/>
              <a:stCxn id="68" idx="0"/>
              <a:endCxn id="71" idx="4"/>
            </p:cNvCxnSpPr>
            <p:nvPr/>
          </p:nvCxnSpPr>
          <p:spPr>
            <a:xfrm flipH="1" flipV="1">
              <a:off x="5272306" y="4028091"/>
              <a:ext cx="588046" cy="360234"/>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62850297-53BB-4448-8654-F1A9BB3862B8}"/>
                </a:ext>
              </a:extLst>
            </p:cNvPr>
            <p:cNvCxnSpPr>
              <a:cxnSpLocks/>
              <a:stCxn id="67" idx="3"/>
              <a:endCxn id="68" idx="1"/>
            </p:cNvCxnSpPr>
            <p:nvPr/>
          </p:nvCxnSpPr>
          <p:spPr>
            <a:xfrm>
              <a:off x="3954005" y="4572991"/>
              <a:ext cx="1318835" cy="0"/>
            </a:xfrm>
            <a:prstGeom prst="line">
              <a:avLst/>
            </a:prstGeom>
            <a:ln w="38100">
              <a:solidFill>
                <a:schemeClr val="tx1"/>
              </a:solidFill>
              <a:prstDash val="lgDashDotDot"/>
            </a:ln>
          </p:spPr>
          <p:style>
            <a:lnRef idx="1">
              <a:schemeClr val="accent1"/>
            </a:lnRef>
            <a:fillRef idx="0">
              <a:schemeClr val="accent1"/>
            </a:fillRef>
            <a:effectRef idx="0">
              <a:schemeClr val="accent1"/>
            </a:effectRef>
            <a:fontRef idx="minor">
              <a:schemeClr val="tx1"/>
            </a:fontRef>
          </p:style>
        </p:cxnSp>
        <p:sp>
          <p:nvSpPr>
            <p:cNvPr id="58" name="TextBox 57">
              <a:extLst>
                <a:ext uri="{FF2B5EF4-FFF2-40B4-BE49-F238E27FC236}">
                  <a16:creationId xmlns:a16="http://schemas.microsoft.com/office/drawing/2014/main" id="{A082FBDF-A294-F245-8031-DB6D405A5EED}"/>
                </a:ext>
              </a:extLst>
            </p:cNvPr>
            <p:cNvSpPr txBox="1"/>
            <p:nvPr/>
          </p:nvSpPr>
          <p:spPr>
            <a:xfrm>
              <a:off x="3651285" y="3930160"/>
              <a:ext cx="1336230" cy="523220"/>
            </a:xfrm>
            <a:prstGeom prst="rect">
              <a:avLst/>
            </a:prstGeom>
            <a:noFill/>
          </p:spPr>
          <p:txBody>
            <a:bodyPr wrap="square" rtlCol="0">
              <a:spAutoFit/>
            </a:bodyPr>
            <a:lstStyle/>
            <a:p>
              <a:r>
                <a:rPr lang="en-US" sz="1400" dirty="0" err="1"/>
                <a:t>Lake.Name</a:t>
              </a:r>
              <a:r>
                <a:rPr lang="en-US" sz="1400" dirty="0"/>
                <a:t> = </a:t>
              </a:r>
              <a:r>
                <a:rPr lang="en-US" sz="1400" dirty="0" err="1"/>
                <a:t>Geo_Lake.Lake</a:t>
              </a:r>
              <a:endParaRPr lang="en-US" sz="1400" dirty="0"/>
            </a:p>
          </p:txBody>
        </p:sp>
        <p:sp>
          <p:nvSpPr>
            <p:cNvPr id="59" name="TextBox 58">
              <a:extLst>
                <a:ext uri="{FF2B5EF4-FFF2-40B4-BE49-F238E27FC236}">
                  <a16:creationId xmlns:a16="http://schemas.microsoft.com/office/drawing/2014/main" id="{25A0786F-01F8-6F43-93AC-BA2EF1C29F04}"/>
                </a:ext>
              </a:extLst>
            </p:cNvPr>
            <p:cNvSpPr txBox="1"/>
            <p:nvPr/>
          </p:nvSpPr>
          <p:spPr>
            <a:xfrm>
              <a:off x="146859" y="4324729"/>
              <a:ext cx="2487647" cy="369332"/>
            </a:xfrm>
            <a:prstGeom prst="rect">
              <a:avLst/>
            </a:prstGeom>
            <a:noFill/>
          </p:spPr>
          <p:txBody>
            <a:bodyPr wrap="square" rtlCol="0">
              <a:spAutoFit/>
            </a:bodyPr>
            <a:lstStyle/>
            <a:p>
              <a:r>
                <a:rPr lang="en-US" dirty="0"/>
                <a:t>Complete Join Path #2</a:t>
              </a:r>
            </a:p>
          </p:txBody>
        </p:sp>
        <p:cxnSp>
          <p:nvCxnSpPr>
            <p:cNvPr id="60" name="Elbow Connector 59">
              <a:extLst>
                <a:ext uri="{FF2B5EF4-FFF2-40B4-BE49-F238E27FC236}">
                  <a16:creationId xmlns:a16="http://schemas.microsoft.com/office/drawing/2014/main" id="{5ECDECC1-BC90-EC49-B956-78446ECCD122}"/>
                </a:ext>
              </a:extLst>
            </p:cNvPr>
            <p:cNvCxnSpPr>
              <a:cxnSpLocks/>
            </p:cNvCxnSpPr>
            <p:nvPr/>
          </p:nvCxnSpPr>
          <p:spPr>
            <a:xfrm rot="16200000" flipH="1">
              <a:off x="5644700" y="2880071"/>
              <a:ext cx="12700" cy="4190132"/>
            </a:xfrm>
            <a:prstGeom prst="bentConnector3">
              <a:avLst>
                <a:gd name="adj1" fmla="val 1800000"/>
              </a:avLst>
            </a:prstGeom>
            <a:ln w="38100">
              <a:prstDash val="lgDashDotDot"/>
            </a:ln>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E3E70F45-F7EA-7247-A3CC-E53FFC23688E}"/>
                </a:ext>
              </a:extLst>
            </p:cNvPr>
            <p:cNvSpPr txBox="1"/>
            <p:nvPr/>
          </p:nvSpPr>
          <p:spPr>
            <a:xfrm>
              <a:off x="4994770" y="5178190"/>
              <a:ext cx="1336230" cy="523220"/>
            </a:xfrm>
            <a:prstGeom prst="rect">
              <a:avLst/>
            </a:prstGeom>
            <a:noFill/>
          </p:spPr>
          <p:txBody>
            <a:bodyPr wrap="square" rtlCol="0">
              <a:spAutoFit/>
            </a:bodyPr>
            <a:lstStyle/>
            <a:p>
              <a:r>
                <a:rPr lang="en-US" sz="1400" dirty="0" err="1"/>
                <a:t>Lake.Country</a:t>
              </a:r>
              <a:r>
                <a:rPr lang="en-US" sz="1400" dirty="0"/>
                <a:t> = </a:t>
              </a:r>
              <a:r>
                <a:rPr lang="en-US" sz="1400" dirty="0" err="1"/>
                <a:t>Gountry.Name</a:t>
              </a:r>
              <a:endParaRPr lang="en-US" sz="1400" dirty="0"/>
            </a:p>
          </p:txBody>
        </p:sp>
        <p:cxnSp>
          <p:nvCxnSpPr>
            <p:cNvPr id="65" name="Straight Arrow Connector 64">
              <a:extLst>
                <a:ext uri="{FF2B5EF4-FFF2-40B4-BE49-F238E27FC236}">
                  <a16:creationId xmlns:a16="http://schemas.microsoft.com/office/drawing/2014/main" id="{BD08F807-91A7-0143-920A-FD78D1D9B1A1}"/>
                </a:ext>
              </a:extLst>
            </p:cNvPr>
            <p:cNvCxnSpPr>
              <a:cxnSpLocks/>
              <a:stCxn id="69" idx="0"/>
              <a:endCxn id="72" idx="4"/>
            </p:cNvCxnSpPr>
            <p:nvPr/>
          </p:nvCxnSpPr>
          <p:spPr>
            <a:xfrm flipH="1" flipV="1">
              <a:off x="7208559" y="4037445"/>
              <a:ext cx="588578" cy="346017"/>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67" name="Rectangle 66">
              <a:extLst>
                <a:ext uri="{FF2B5EF4-FFF2-40B4-BE49-F238E27FC236}">
                  <a16:creationId xmlns:a16="http://schemas.microsoft.com/office/drawing/2014/main" id="{D3A42124-885C-0649-8F7F-14443F5F6E2D}"/>
                </a:ext>
              </a:extLst>
            </p:cNvPr>
            <p:cNvSpPr/>
            <p:nvPr/>
          </p:nvSpPr>
          <p:spPr>
            <a:xfrm>
              <a:off x="2778982" y="4388325"/>
              <a:ext cx="1175023"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Lake</a:t>
              </a:r>
            </a:p>
          </p:txBody>
        </p:sp>
        <p:sp>
          <p:nvSpPr>
            <p:cNvPr id="68" name="Rectangle 67">
              <a:extLst>
                <a:ext uri="{FF2B5EF4-FFF2-40B4-BE49-F238E27FC236}">
                  <a16:creationId xmlns:a16="http://schemas.microsoft.com/office/drawing/2014/main" id="{36400D03-2BA8-E64C-88F3-331EB0663983}"/>
                </a:ext>
              </a:extLst>
            </p:cNvPr>
            <p:cNvSpPr/>
            <p:nvPr/>
          </p:nvSpPr>
          <p:spPr>
            <a:xfrm>
              <a:off x="5272840" y="4388325"/>
              <a:ext cx="1175023"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Geo_Lake</a:t>
              </a:r>
              <a:endParaRPr lang="en-US" dirty="0"/>
            </a:p>
          </p:txBody>
        </p:sp>
        <p:sp>
          <p:nvSpPr>
            <p:cNvPr id="69" name="Rectangle 68">
              <a:extLst>
                <a:ext uri="{FF2B5EF4-FFF2-40B4-BE49-F238E27FC236}">
                  <a16:creationId xmlns:a16="http://schemas.microsoft.com/office/drawing/2014/main" id="{E14F4057-F2F5-314F-B82E-B1E78560CAE0}"/>
                </a:ext>
              </a:extLst>
            </p:cNvPr>
            <p:cNvSpPr/>
            <p:nvPr/>
          </p:nvSpPr>
          <p:spPr>
            <a:xfrm>
              <a:off x="7209625" y="4383462"/>
              <a:ext cx="1175023"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Country</a:t>
              </a:r>
            </a:p>
          </p:txBody>
        </p:sp>
        <p:sp>
          <p:nvSpPr>
            <p:cNvPr id="70" name="Oval 69">
              <a:extLst>
                <a:ext uri="{FF2B5EF4-FFF2-40B4-BE49-F238E27FC236}">
                  <a16:creationId xmlns:a16="http://schemas.microsoft.com/office/drawing/2014/main" id="{03586E2C-1AA2-7547-8444-CF8D1A2F651B}"/>
                </a:ext>
              </a:extLst>
            </p:cNvPr>
            <p:cNvSpPr/>
            <p:nvPr/>
          </p:nvSpPr>
          <p:spPr>
            <a:xfrm>
              <a:off x="2379397" y="3719467"/>
              <a:ext cx="1110388" cy="31450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Name</a:t>
              </a:r>
            </a:p>
          </p:txBody>
        </p:sp>
        <p:sp>
          <p:nvSpPr>
            <p:cNvPr id="71" name="Oval 70">
              <a:extLst>
                <a:ext uri="{FF2B5EF4-FFF2-40B4-BE49-F238E27FC236}">
                  <a16:creationId xmlns:a16="http://schemas.microsoft.com/office/drawing/2014/main" id="{7C9D8163-AFFF-DC44-8265-491F8D6112D2}"/>
                </a:ext>
              </a:extLst>
            </p:cNvPr>
            <p:cNvSpPr/>
            <p:nvPr/>
          </p:nvSpPr>
          <p:spPr>
            <a:xfrm>
              <a:off x="4509265" y="3711678"/>
              <a:ext cx="1526082" cy="31641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Province</a:t>
              </a:r>
            </a:p>
          </p:txBody>
        </p:sp>
        <p:sp>
          <p:nvSpPr>
            <p:cNvPr id="72" name="Oval 71">
              <a:extLst>
                <a:ext uri="{FF2B5EF4-FFF2-40B4-BE49-F238E27FC236}">
                  <a16:creationId xmlns:a16="http://schemas.microsoft.com/office/drawing/2014/main" id="{39A3C8A9-F08A-E543-841D-0794E31758DE}"/>
                </a:ext>
              </a:extLst>
            </p:cNvPr>
            <p:cNvSpPr/>
            <p:nvPr/>
          </p:nvSpPr>
          <p:spPr>
            <a:xfrm>
              <a:off x="6320138" y="3721032"/>
              <a:ext cx="1776842" cy="316413"/>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Population</a:t>
              </a:r>
            </a:p>
          </p:txBody>
        </p:sp>
      </p:grpSp>
      <p:cxnSp>
        <p:nvCxnSpPr>
          <p:cNvPr id="66" name="Straight Connector 65">
            <a:extLst>
              <a:ext uri="{FF2B5EF4-FFF2-40B4-BE49-F238E27FC236}">
                <a16:creationId xmlns:a16="http://schemas.microsoft.com/office/drawing/2014/main" id="{48B4F785-3207-B140-9BE7-6EA51A4BCDA2}"/>
              </a:ext>
            </a:extLst>
          </p:cNvPr>
          <p:cNvCxnSpPr>
            <a:cxnSpLocks/>
          </p:cNvCxnSpPr>
          <p:nvPr/>
        </p:nvCxnSpPr>
        <p:spPr>
          <a:xfrm>
            <a:off x="-76200" y="4555432"/>
            <a:ext cx="869234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Freeform 5">
            <a:extLst>
              <a:ext uri="{FF2B5EF4-FFF2-40B4-BE49-F238E27FC236}">
                <a16:creationId xmlns:a16="http://schemas.microsoft.com/office/drawing/2014/main" id="{612B0099-FF27-8143-B420-A26D783040C2}"/>
              </a:ext>
            </a:extLst>
          </p:cNvPr>
          <p:cNvSpPr/>
          <p:nvPr/>
        </p:nvSpPr>
        <p:spPr>
          <a:xfrm>
            <a:off x="1190105" y="1913313"/>
            <a:ext cx="5286894" cy="3000895"/>
          </a:xfrm>
          <a:custGeom>
            <a:avLst/>
            <a:gdLst>
              <a:gd name="connsiteX0" fmla="*/ 0 w 5286894"/>
              <a:gd name="connsiteY0" fmla="*/ 58189 h 3000895"/>
              <a:gd name="connsiteX1" fmla="*/ 0 w 5286894"/>
              <a:gd name="connsiteY1" fmla="*/ 2269375 h 3000895"/>
              <a:gd name="connsiteX2" fmla="*/ 83127 w 5286894"/>
              <a:gd name="connsiteY2" fmla="*/ 2269375 h 3000895"/>
              <a:gd name="connsiteX3" fmla="*/ 1471352 w 5286894"/>
              <a:gd name="connsiteY3" fmla="*/ 2269375 h 3000895"/>
              <a:gd name="connsiteX4" fmla="*/ 1471352 w 5286894"/>
              <a:gd name="connsiteY4" fmla="*/ 3000895 h 3000895"/>
              <a:gd name="connsiteX5" fmla="*/ 5286894 w 5286894"/>
              <a:gd name="connsiteY5" fmla="*/ 3000895 h 3000895"/>
              <a:gd name="connsiteX6" fmla="*/ 5286894 w 5286894"/>
              <a:gd name="connsiteY6" fmla="*/ 2161309 h 3000895"/>
              <a:gd name="connsiteX7" fmla="*/ 5145578 w 5286894"/>
              <a:gd name="connsiteY7" fmla="*/ 2161309 h 3000895"/>
              <a:gd name="connsiteX8" fmla="*/ 4954385 w 5286894"/>
              <a:gd name="connsiteY8" fmla="*/ 2161309 h 3000895"/>
              <a:gd name="connsiteX9" fmla="*/ 4954385 w 5286894"/>
              <a:gd name="connsiteY9" fmla="*/ 1504604 h 3000895"/>
              <a:gd name="connsiteX10" fmla="*/ 4871258 w 5286894"/>
              <a:gd name="connsiteY10" fmla="*/ 1504604 h 3000895"/>
              <a:gd name="connsiteX11" fmla="*/ 4372494 w 5286894"/>
              <a:gd name="connsiteY11" fmla="*/ 1504604 h 3000895"/>
              <a:gd name="connsiteX12" fmla="*/ 4372494 w 5286894"/>
              <a:gd name="connsiteY12" fmla="*/ 0 h 3000895"/>
              <a:gd name="connsiteX13" fmla="*/ 0 w 5286894"/>
              <a:gd name="connsiteY13" fmla="*/ 0 h 3000895"/>
              <a:gd name="connsiteX14" fmla="*/ 0 w 5286894"/>
              <a:gd name="connsiteY14" fmla="*/ 58189 h 3000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894" h="3000895">
                <a:moveTo>
                  <a:pt x="0" y="58189"/>
                </a:moveTo>
                <a:lnTo>
                  <a:pt x="0" y="2269375"/>
                </a:lnTo>
                <a:lnTo>
                  <a:pt x="83127" y="2269375"/>
                </a:lnTo>
                <a:lnTo>
                  <a:pt x="1471352" y="2269375"/>
                </a:lnTo>
                <a:lnTo>
                  <a:pt x="1471352" y="3000895"/>
                </a:lnTo>
                <a:lnTo>
                  <a:pt x="5286894" y="3000895"/>
                </a:lnTo>
                <a:lnTo>
                  <a:pt x="5286894" y="2161309"/>
                </a:lnTo>
                <a:lnTo>
                  <a:pt x="5145578" y="2161309"/>
                </a:lnTo>
                <a:lnTo>
                  <a:pt x="4954385" y="2161309"/>
                </a:lnTo>
                <a:lnTo>
                  <a:pt x="4954385" y="1504604"/>
                </a:lnTo>
                <a:lnTo>
                  <a:pt x="4871258" y="1504604"/>
                </a:lnTo>
                <a:lnTo>
                  <a:pt x="4372494" y="1504604"/>
                </a:lnTo>
                <a:lnTo>
                  <a:pt x="4372494" y="0"/>
                </a:lnTo>
                <a:lnTo>
                  <a:pt x="0" y="0"/>
                </a:lnTo>
                <a:lnTo>
                  <a:pt x="0" y="58189"/>
                </a:lnTo>
                <a:close/>
              </a:path>
            </a:pathLst>
          </a:custGeom>
          <a:solidFill>
            <a:srgbClr val="00B05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a:extLst>
              <a:ext uri="{FF2B5EF4-FFF2-40B4-BE49-F238E27FC236}">
                <a16:creationId xmlns:a16="http://schemas.microsoft.com/office/drawing/2014/main" id="{306D346C-BF68-6649-B0A1-61DCE23DA81A}"/>
              </a:ext>
            </a:extLst>
          </p:cNvPr>
          <p:cNvSpPr/>
          <p:nvPr/>
        </p:nvSpPr>
        <p:spPr>
          <a:xfrm>
            <a:off x="1190105" y="1905000"/>
            <a:ext cx="7340138" cy="3798917"/>
          </a:xfrm>
          <a:custGeom>
            <a:avLst/>
            <a:gdLst>
              <a:gd name="connsiteX0" fmla="*/ 0 w 7340138"/>
              <a:gd name="connsiteY0" fmla="*/ 8313 h 3798917"/>
              <a:gd name="connsiteX1" fmla="*/ 0 w 7340138"/>
              <a:gd name="connsiteY1" fmla="*/ 2277688 h 3798917"/>
              <a:gd name="connsiteX2" fmla="*/ 1479665 w 7340138"/>
              <a:gd name="connsiteY2" fmla="*/ 2277688 h 3798917"/>
              <a:gd name="connsiteX3" fmla="*/ 1479665 w 7340138"/>
              <a:gd name="connsiteY3" fmla="*/ 3798917 h 3798917"/>
              <a:gd name="connsiteX4" fmla="*/ 1571105 w 7340138"/>
              <a:gd name="connsiteY4" fmla="*/ 3798917 h 3798917"/>
              <a:gd name="connsiteX5" fmla="*/ 7340138 w 7340138"/>
              <a:gd name="connsiteY5" fmla="*/ 3798917 h 3798917"/>
              <a:gd name="connsiteX6" fmla="*/ 7340138 w 7340138"/>
              <a:gd name="connsiteY6" fmla="*/ 1762298 h 3798917"/>
              <a:gd name="connsiteX7" fmla="*/ 7049192 w 7340138"/>
              <a:gd name="connsiteY7" fmla="*/ 1762298 h 3798917"/>
              <a:gd name="connsiteX8" fmla="*/ 6400800 w 7340138"/>
              <a:gd name="connsiteY8" fmla="*/ 1762298 h 3798917"/>
              <a:gd name="connsiteX9" fmla="*/ 6400800 w 7340138"/>
              <a:gd name="connsiteY9" fmla="*/ 1662546 h 3798917"/>
              <a:gd name="connsiteX10" fmla="*/ 6400800 w 7340138"/>
              <a:gd name="connsiteY10" fmla="*/ 0 h 3798917"/>
              <a:gd name="connsiteX11" fmla="*/ 6301047 w 7340138"/>
              <a:gd name="connsiteY11" fmla="*/ 0 h 3798917"/>
              <a:gd name="connsiteX12" fmla="*/ 4364181 w 7340138"/>
              <a:gd name="connsiteY12" fmla="*/ 0 h 3798917"/>
              <a:gd name="connsiteX13" fmla="*/ 4364181 w 7340138"/>
              <a:gd name="connsiteY13" fmla="*/ 1512917 h 3798917"/>
              <a:gd name="connsiteX14" fmla="*/ 4962698 w 7340138"/>
              <a:gd name="connsiteY14" fmla="*/ 1512917 h 3798917"/>
              <a:gd name="connsiteX15" fmla="*/ 4962698 w 7340138"/>
              <a:gd name="connsiteY15" fmla="*/ 2177935 h 3798917"/>
              <a:gd name="connsiteX16" fmla="*/ 5295207 w 7340138"/>
              <a:gd name="connsiteY16" fmla="*/ 2177935 h 3798917"/>
              <a:gd name="connsiteX17" fmla="*/ 5295207 w 7340138"/>
              <a:gd name="connsiteY17" fmla="*/ 3017520 h 3798917"/>
              <a:gd name="connsiteX18" fmla="*/ 5212080 w 7340138"/>
              <a:gd name="connsiteY18" fmla="*/ 3017520 h 3798917"/>
              <a:gd name="connsiteX19" fmla="*/ 2842952 w 7340138"/>
              <a:gd name="connsiteY19" fmla="*/ 3017520 h 3798917"/>
              <a:gd name="connsiteX20" fmla="*/ 2842952 w 7340138"/>
              <a:gd name="connsiteY20" fmla="*/ 2427317 h 3798917"/>
              <a:gd name="connsiteX21" fmla="*/ 2377440 w 7340138"/>
              <a:gd name="connsiteY21" fmla="*/ 2427317 h 3798917"/>
              <a:gd name="connsiteX22" fmla="*/ 2377440 w 7340138"/>
              <a:gd name="connsiteY22" fmla="*/ 2335877 h 3798917"/>
              <a:gd name="connsiteX23" fmla="*/ 2377440 w 7340138"/>
              <a:gd name="connsiteY23" fmla="*/ 1704109 h 3798917"/>
              <a:gd name="connsiteX24" fmla="*/ 1629294 w 7340138"/>
              <a:gd name="connsiteY24" fmla="*/ 1704109 h 3798917"/>
              <a:gd name="connsiteX25" fmla="*/ 1629294 w 7340138"/>
              <a:gd name="connsiteY25" fmla="*/ 1629295 h 3798917"/>
              <a:gd name="connsiteX26" fmla="*/ 1629294 w 7340138"/>
              <a:gd name="connsiteY26" fmla="*/ 8313 h 3798917"/>
              <a:gd name="connsiteX27" fmla="*/ 0 w 7340138"/>
              <a:gd name="connsiteY27" fmla="*/ 8313 h 3798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340138" h="3798917">
                <a:moveTo>
                  <a:pt x="0" y="8313"/>
                </a:moveTo>
                <a:lnTo>
                  <a:pt x="0" y="2277688"/>
                </a:lnTo>
                <a:lnTo>
                  <a:pt x="1479665" y="2277688"/>
                </a:lnTo>
                <a:lnTo>
                  <a:pt x="1479665" y="3798917"/>
                </a:lnTo>
                <a:lnTo>
                  <a:pt x="1571105" y="3798917"/>
                </a:lnTo>
                <a:lnTo>
                  <a:pt x="7340138" y="3798917"/>
                </a:lnTo>
                <a:lnTo>
                  <a:pt x="7340138" y="1762298"/>
                </a:lnTo>
                <a:lnTo>
                  <a:pt x="7049192" y="1762298"/>
                </a:lnTo>
                <a:lnTo>
                  <a:pt x="6400800" y="1762298"/>
                </a:lnTo>
                <a:lnTo>
                  <a:pt x="6400800" y="1662546"/>
                </a:lnTo>
                <a:lnTo>
                  <a:pt x="6400800" y="0"/>
                </a:lnTo>
                <a:lnTo>
                  <a:pt x="6301047" y="0"/>
                </a:lnTo>
                <a:lnTo>
                  <a:pt x="4364181" y="0"/>
                </a:lnTo>
                <a:lnTo>
                  <a:pt x="4364181" y="1512917"/>
                </a:lnTo>
                <a:lnTo>
                  <a:pt x="4962698" y="1512917"/>
                </a:lnTo>
                <a:lnTo>
                  <a:pt x="4962698" y="2177935"/>
                </a:lnTo>
                <a:lnTo>
                  <a:pt x="5295207" y="2177935"/>
                </a:lnTo>
                <a:lnTo>
                  <a:pt x="5295207" y="3017520"/>
                </a:lnTo>
                <a:lnTo>
                  <a:pt x="5212080" y="3017520"/>
                </a:lnTo>
                <a:lnTo>
                  <a:pt x="2842952" y="3017520"/>
                </a:lnTo>
                <a:lnTo>
                  <a:pt x="2842952" y="2427317"/>
                </a:lnTo>
                <a:lnTo>
                  <a:pt x="2377440" y="2427317"/>
                </a:lnTo>
                <a:lnTo>
                  <a:pt x="2377440" y="2335877"/>
                </a:lnTo>
                <a:lnTo>
                  <a:pt x="2377440" y="1704109"/>
                </a:lnTo>
                <a:lnTo>
                  <a:pt x="1629294" y="1704109"/>
                </a:lnTo>
                <a:lnTo>
                  <a:pt x="1629294" y="1629295"/>
                </a:lnTo>
                <a:lnTo>
                  <a:pt x="1629294" y="8313"/>
                </a:lnTo>
                <a:lnTo>
                  <a:pt x="0" y="8313"/>
                </a:lnTo>
                <a:close/>
              </a:path>
            </a:pathLst>
          </a:custGeom>
          <a:solidFill>
            <a:srgbClr val="FF0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1E9F1797-01E6-C848-B619-E850B79B338A}"/>
              </a:ext>
            </a:extLst>
          </p:cNvPr>
          <p:cNvGrpSpPr/>
          <p:nvPr/>
        </p:nvGrpSpPr>
        <p:grpSpPr>
          <a:xfrm>
            <a:off x="7665169" y="1926353"/>
            <a:ext cx="1409032" cy="998778"/>
            <a:chOff x="7469269" y="1677656"/>
            <a:chExt cx="1587344" cy="1125173"/>
          </a:xfrm>
        </p:grpSpPr>
        <p:sp>
          <p:nvSpPr>
            <p:cNvPr id="31" name="Oval 30">
              <a:extLst>
                <a:ext uri="{FF2B5EF4-FFF2-40B4-BE49-F238E27FC236}">
                  <a16:creationId xmlns:a16="http://schemas.microsoft.com/office/drawing/2014/main" id="{7E8143C8-0F35-F746-A620-EF9DCE251A34}"/>
                </a:ext>
              </a:extLst>
            </p:cNvPr>
            <p:cNvSpPr/>
            <p:nvPr/>
          </p:nvSpPr>
          <p:spPr>
            <a:xfrm>
              <a:off x="7469269" y="1677656"/>
              <a:ext cx="1587344" cy="342483"/>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Column 1</a:t>
              </a:r>
            </a:p>
          </p:txBody>
        </p:sp>
        <p:sp>
          <p:nvSpPr>
            <p:cNvPr id="32" name="Oval 31">
              <a:extLst>
                <a:ext uri="{FF2B5EF4-FFF2-40B4-BE49-F238E27FC236}">
                  <a16:creationId xmlns:a16="http://schemas.microsoft.com/office/drawing/2014/main" id="{64A785DE-2E36-F342-89C8-EBFEE062D51E}"/>
                </a:ext>
              </a:extLst>
            </p:cNvPr>
            <p:cNvSpPr/>
            <p:nvPr/>
          </p:nvSpPr>
          <p:spPr>
            <a:xfrm>
              <a:off x="7469269" y="2069760"/>
              <a:ext cx="1587344" cy="346173"/>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Column 2</a:t>
              </a:r>
            </a:p>
          </p:txBody>
        </p:sp>
        <p:sp>
          <p:nvSpPr>
            <p:cNvPr id="33" name="Oval 32">
              <a:extLst>
                <a:ext uri="{FF2B5EF4-FFF2-40B4-BE49-F238E27FC236}">
                  <a16:creationId xmlns:a16="http://schemas.microsoft.com/office/drawing/2014/main" id="{A540372A-E4A3-484E-81DE-7D610C61A3AF}"/>
                </a:ext>
              </a:extLst>
            </p:cNvPr>
            <p:cNvSpPr/>
            <p:nvPr/>
          </p:nvSpPr>
          <p:spPr>
            <a:xfrm>
              <a:off x="7469269" y="2466553"/>
              <a:ext cx="1587344" cy="33627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Column 3</a:t>
              </a:r>
            </a:p>
          </p:txBody>
        </p:sp>
      </p:grpSp>
    </p:spTree>
    <p:extLst>
      <p:ext uri="{BB962C8B-B14F-4D97-AF65-F5344CB8AC3E}">
        <p14:creationId xmlns:p14="http://schemas.microsoft.com/office/powerpoint/2010/main" val="1319679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6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1" nodeType="clickEffect">
                                  <p:stCondLst>
                                    <p:cond delay="0"/>
                                  </p:stCondLst>
                                  <p:childTnLst>
                                    <p:set>
                                      <p:cBhvr>
                                        <p:cTn id="30" dur="1" fill="hold">
                                          <p:stCondLst>
                                            <p:cond delay="0"/>
                                          </p:stCondLst>
                                        </p:cTn>
                                        <p:tgtEl>
                                          <p:spTgt spid="64"/>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7"/>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P spid="63" grpId="1"/>
      <p:bldP spid="64" grpId="0"/>
      <p:bldP spid="64" grpId="1"/>
      <p:bldP spid="6" grpId="0" animBg="1"/>
      <p:bldP spid="6" grpId="1" animBg="1"/>
      <p:bldP spid="7" grpId="0" animBg="1"/>
      <p:bldP spid="7"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Outline</a:t>
            </a:r>
          </a:p>
        </p:txBody>
      </p:sp>
      <p:sp>
        <p:nvSpPr>
          <p:cNvPr id="3" name="Content Placeholder 2"/>
          <p:cNvSpPr>
            <a:spLocks noGrp="1"/>
          </p:cNvSpPr>
          <p:nvPr>
            <p:ph idx="1"/>
          </p:nvPr>
        </p:nvSpPr>
        <p:spPr/>
        <p:txBody>
          <a:bodyPr/>
          <a:lstStyle/>
          <a:p>
            <a:r>
              <a:rPr lang="en-US" altLang="zh-Hans" dirty="0"/>
              <a:t>Motivation</a:t>
            </a:r>
            <a:endParaRPr lang="en-US" dirty="0"/>
          </a:p>
          <a:p>
            <a:r>
              <a:rPr lang="en-US" dirty="0"/>
              <a:t>Proposal: Declarative Schema Mapping</a:t>
            </a:r>
          </a:p>
          <a:p>
            <a:r>
              <a:rPr lang="en-US" altLang="zh-Hans" dirty="0"/>
              <a:t>Problem</a:t>
            </a:r>
            <a:r>
              <a:rPr lang="zh-Hans" altLang="en-US" dirty="0"/>
              <a:t> </a:t>
            </a:r>
            <a:r>
              <a:rPr lang="en-US" altLang="zh-Hans" dirty="0"/>
              <a:t>Formulation</a:t>
            </a:r>
            <a:r>
              <a:rPr lang="zh-Hans" altLang="en-US" dirty="0"/>
              <a:t> </a:t>
            </a:r>
            <a:r>
              <a:rPr lang="en-US" altLang="zh-Hans" dirty="0"/>
              <a:t>&amp;</a:t>
            </a:r>
            <a:r>
              <a:rPr lang="zh-Hans" altLang="en-US" dirty="0"/>
              <a:t> </a:t>
            </a:r>
            <a:r>
              <a:rPr lang="en-US" altLang="zh-Hans" dirty="0"/>
              <a:t>Solution</a:t>
            </a:r>
            <a:endParaRPr lang="en-US" dirty="0"/>
          </a:p>
          <a:p>
            <a:r>
              <a:rPr lang="en-US" dirty="0">
                <a:solidFill>
                  <a:srgbClr val="FF0000"/>
                </a:solidFill>
              </a:rPr>
              <a:t>Early Experiments</a:t>
            </a:r>
          </a:p>
          <a:p>
            <a:r>
              <a:rPr lang="en-US" dirty="0"/>
              <a:t>Future Work</a:t>
            </a:r>
          </a:p>
        </p:txBody>
      </p:sp>
      <p:sp>
        <p:nvSpPr>
          <p:cNvPr id="4" name="Slide Number Placeholder 3"/>
          <p:cNvSpPr>
            <a:spLocks noGrp="1"/>
          </p:cNvSpPr>
          <p:nvPr>
            <p:ph type="sldNum" sz="quarter" idx="12"/>
          </p:nvPr>
        </p:nvSpPr>
        <p:spPr/>
        <p:txBody>
          <a:bodyPr/>
          <a:lstStyle/>
          <a:p>
            <a:fld id="{313D4505-985F-49BE-8C1F-E0CFEEC3F372}" type="slidenum">
              <a:rPr lang="en-US" smtClean="0"/>
              <a:t>23</a:t>
            </a:fld>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96980" y="109867"/>
            <a:ext cx="849131" cy="652133"/>
          </a:xfrm>
          <a:prstGeom prst="rect">
            <a:avLst/>
          </a:prstGeom>
        </p:spPr>
      </p:pic>
    </p:spTree>
    <p:extLst>
      <p:ext uri="{BB962C8B-B14F-4D97-AF65-F5344CB8AC3E}">
        <p14:creationId xmlns:p14="http://schemas.microsoft.com/office/powerpoint/2010/main" val="14891746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Experiments</a:t>
            </a:r>
          </a:p>
        </p:txBody>
      </p:sp>
      <p:sp>
        <p:nvSpPr>
          <p:cNvPr id="3" name="Content Placeholder 2"/>
          <p:cNvSpPr>
            <a:spLocks noGrp="1"/>
          </p:cNvSpPr>
          <p:nvPr>
            <p:ph idx="1"/>
          </p:nvPr>
        </p:nvSpPr>
        <p:spPr>
          <a:xfrm>
            <a:off x="152400" y="1143000"/>
            <a:ext cx="8839200" cy="3657600"/>
          </a:xfrm>
        </p:spPr>
        <p:txBody>
          <a:bodyPr>
            <a:normAutofit/>
          </a:bodyPr>
          <a:lstStyle/>
          <a:p>
            <a:r>
              <a:rPr lang="en-US" altLang="zh-Hans" dirty="0"/>
              <a:t>Today’s Claim</a:t>
            </a:r>
            <a:endParaRPr lang="en-US" dirty="0"/>
          </a:p>
          <a:p>
            <a:pPr lvl="1"/>
            <a:r>
              <a:rPr lang="en-US" altLang="zh-Hans" dirty="0">
                <a:solidFill>
                  <a:srgbClr val="FF0000"/>
                </a:solidFill>
              </a:rPr>
              <a:t>Synthesis time is the same</a:t>
            </a:r>
            <a:r>
              <a:rPr lang="en-US" altLang="zh-Hans" dirty="0"/>
              <a:t> for declarative schema mapping queries and sample-based schema mapping queries</a:t>
            </a:r>
          </a:p>
          <a:p>
            <a:r>
              <a:rPr lang="en-US" altLang="zh-Hans" dirty="0"/>
              <a:t>Claim in the future</a:t>
            </a:r>
          </a:p>
          <a:p>
            <a:pPr lvl="1"/>
            <a:r>
              <a:rPr lang="en-US" altLang="zh-Hans" dirty="0"/>
              <a:t>Declarative schema mapping queries </a:t>
            </a:r>
            <a:r>
              <a:rPr lang="en-US" altLang="zh-Hans" dirty="0">
                <a:solidFill>
                  <a:srgbClr val="FF0000"/>
                </a:solidFill>
              </a:rPr>
              <a:t>are easier to provide</a:t>
            </a:r>
            <a:r>
              <a:rPr lang="en-US" altLang="zh-Hans" dirty="0"/>
              <a:t> than sample-based schema mapping queries</a:t>
            </a:r>
          </a:p>
          <a:p>
            <a:pPr lvl="1"/>
            <a:endParaRPr lang="en-US" altLang="zh-Hans" dirty="0"/>
          </a:p>
          <a:p>
            <a:pPr marL="457200" lvl="1" indent="0">
              <a:buNone/>
            </a:pPr>
            <a:endParaRPr lang="en-US" dirty="0"/>
          </a:p>
          <a:p>
            <a:pPr lvl="1"/>
            <a:endParaRPr lang="en-US" dirty="0"/>
          </a:p>
          <a:p>
            <a:endParaRPr lang="en-US" dirty="0"/>
          </a:p>
          <a:p>
            <a:pPr lvl="1"/>
            <a:endParaRPr lang="en-US" dirty="0"/>
          </a:p>
        </p:txBody>
      </p:sp>
      <p:sp>
        <p:nvSpPr>
          <p:cNvPr id="4" name="Slide Number Placeholder 3"/>
          <p:cNvSpPr>
            <a:spLocks noGrp="1"/>
          </p:cNvSpPr>
          <p:nvPr>
            <p:ph type="sldNum" sz="quarter" idx="12"/>
          </p:nvPr>
        </p:nvSpPr>
        <p:spPr/>
        <p:txBody>
          <a:bodyPr/>
          <a:lstStyle/>
          <a:p>
            <a:fld id="{313D4505-985F-49BE-8C1F-E0CFEEC3F372}" type="slidenum">
              <a:rPr lang="en-US" smtClean="0"/>
              <a:t>24</a:t>
            </a:fld>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96980" y="109867"/>
            <a:ext cx="849131" cy="652133"/>
          </a:xfrm>
          <a:prstGeom prst="rect">
            <a:avLst/>
          </a:prstGeom>
        </p:spPr>
      </p:pic>
      <p:sp>
        <p:nvSpPr>
          <p:cNvPr id="6" name="TextBox 5">
            <a:extLst>
              <a:ext uri="{FF2B5EF4-FFF2-40B4-BE49-F238E27FC236}">
                <a16:creationId xmlns:a16="http://schemas.microsoft.com/office/drawing/2014/main" id="{02B73938-8B0E-DA49-9D9D-B1C696D20744}"/>
              </a:ext>
            </a:extLst>
          </p:cNvPr>
          <p:cNvSpPr txBox="1"/>
          <p:nvPr/>
        </p:nvSpPr>
        <p:spPr>
          <a:xfrm>
            <a:off x="457200" y="5211034"/>
            <a:ext cx="7391400" cy="1477328"/>
          </a:xfrm>
          <a:prstGeom prst="rect">
            <a:avLst/>
          </a:prstGeom>
          <a:noFill/>
        </p:spPr>
        <p:txBody>
          <a:bodyPr wrap="square" rtlCol="0">
            <a:spAutoFit/>
          </a:bodyPr>
          <a:lstStyle/>
          <a:p>
            <a:r>
              <a:rPr lang="en-US" dirty="0"/>
              <a:t>Dataset: MONDIAL</a:t>
            </a:r>
          </a:p>
          <a:p>
            <a:r>
              <a:rPr lang="en-US" dirty="0"/>
              <a:t>Prototype system: Beaver</a:t>
            </a:r>
          </a:p>
          <a:p>
            <a:pPr marL="285750" indent="-285750">
              <a:buFont typeface="Arial" panose="020B0604020202020204" pitchFamily="34" charset="0"/>
              <a:buChar char="•"/>
            </a:pPr>
            <a:r>
              <a:rPr lang="en-US" dirty="0"/>
              <a:t>MySQL 5.5 </a:t>
            </a:r>
          </a:p>
          <a:p>
            <a:pPr marL="285750" indent="-285750">
              <a:buFont typeface="Arial" panose="020B0604020202020204" pitchFamily="34" charset="0"/>
              <a:buChar char="•"/>
            </a:pPr>
            <a:r>
              <a:rPr lang="en-US" dirty="0"/>
              <a:t>Running on 16-core Intel Xeon server with 128 GB RAM</a:t>
            </a:r>
          </a:p>
          <a:p>
            <a:endParaRPr lang="en-US" dirty="0"/>
          </a:p>
        </p:txBody>
      </p:sp>
    </p:spTree>
    <p:extLst>
      <p:ext uri="{BB962C8B-B14F-4D97-AF65-F5344CB8AC3E}">
        <p14:creationId xmlns:p14="http://schemas.microsoft.com/office/powerpoint/2010/main" val="28569415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How to Generate Test Workload?</a:t>
            </a:r>
          </a:p>
        </p:txBody>
      </p:sp>
      <p:sp>
        <p:nvSpPr>
          <p:cNvPr id="4" name="Slide Number Placeholder 3"/>
          <p:cNvSpPr>
            <a:spLocks noGrp="1"/>
          </p:cNvSpPr>
          <p:nvPr>
            <p:ph type="sldNum" sz="quarter" idx="12"/>
          </p:nvPr>
        </p:nvSpPr>
        <p:spPr/>
        <p:txBody>
          <a:bodyPr/>
          <a:lstStyle/>
          <a:p>
            <a:fld id="{313D4505-985F-49BE-8C1F-E0CFEEC3F372}" type="slidenum">
              <a:rPr lang="en-US" smtClean="0"/>
              <a:t>25</a:t>
            </a:fld>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96980" y="109867"/>
            <a:ext cx="849131" cy="652133"/>
          </a:xfrm>
          <a:prstGeom prst="rect">
            <a:avLst/>
          </a:prstGeom>
        </p:spPr>
      </p:pic>
      <p:grpSp>
        <p:nvGrpSpPr>
          <p:cNvPr id="10" name="Group 9">
            <a:extLst>
              <a:ext uri="{FF2B5EF4-FFF2-40B4-BE49-F238E27FC236}">
                <a16:creationId xmlns:a16="http://schemas.microsoft.com/office/drawing/2014/main" id="{F9CA119B-7C9F-C949-AD51-D5BAB4A72D5D}"/>
              </a:ext>
            </a:extLst>
          </p:cNvPr>
          <p:cNvGrpSpPr/>
          <p:nvPr/>
        </p:nvGrpSpPr>
        <p:grpSpPr>
          <a:xfrm>
            <a:off x="1752600" y="1072448"/>
            <a:ext cx="5512841" cy="1285385"/>
            <a:chOff x="1752600" y="1072448"/>
            <a:chExt cx="5512841" cy="1285385"/>
          </a:xfrm>
        </p:grpSpPr>
        <p:grpSp>
          <p:nvGrpSpPr>
            <p:cNvPr id="50" name="Group 49">
              <a:extLst>
                <a:ext uri="{FF2B5EF4-FFF2-40B4-BE49-F238E27FC236}">
                  <a16:creationId xmlns:a16="http://schemas.microsoft.com/office/drawing/2014/main" id="{D45CC266-C71B-8447-8073-15D5314106BF}"/>
                </a:ext>
              </a:extLst>
            </p:cNvPr>
            <p:cNvGrpSpPr/>
            <p:nvPr/>
          </p:nvGrpSpPr>
          <p:grpSpPr>
            <a:xfrm>
              <a:off x="1752600" y="1097292"/>
              <a:ext cx="2362200" cy="1260541"/>
              <a:chOff x="1331734" y="4735899"/>
              <a:chExt cx="2362200" cy="1260541"/>
            </a:xfrm>
          </p:grpSpPr>
          <p:pic>
            <p:nvPicPr>
              <p:cNvPr id="56" name="Picture 55">
                <a:extLst>
                  <a:ext uri="{FF2B5EF4-FFF2-40B4-BE49-F238E27FC236}">
                    <a16:creationId xmlns:a16="http://schemas.microsoft.com/office/drawing/2014/main" id="{720F3AD3-6A91-9D48-BBB0-3F4FC1EF4CE9}"/>
                  </a:ext>
                </a:extLst>
              </p:cNvPr>
              <p:cNvPicPr>
                <a:picLocks noChangeAspect="1"/>
              </p:cNvPicPr>
              <p:nvPr/>
            </p:nvPicPr>
            <p:blipFill>
              <a:blip r:embed="rId4"/>
              <a:stretch>
                <a:fillRect/>
              </a:stretch>
            </p:blipFill>
            <p:spPr>
              <a:xfrm>
                <a:off x="2274101" y="4735899"/>
                <a:ext cx="566301" cy="527624"/>
              </a:xfrm>
              <a:prstGeom prst="rect">
                <a:avLst/>
              </a:prstGeom>
            </p:spPr>
          </p:pic>
          <p:sp>
            <p:nvSpPr>
              <p:cNvPr id="57" name="TextBox 56">
                <a:extLst>
                  <a:ext uri="{FF2B5EF4-FFF2-40B4-BE49-F238E27FC236}">
                    <a16:creationId xmlns:a16="http://schemas.microsoft.com/office/drawing/2014/main" id="{72817340-01AE-384B-BD51-F60087000C77}"/>
                  </a:ext>
                </a:extLst>
              </p:cNvPr>
              <p:cNvSpPr txBox="1"/>
              <p:nvPr/>
            </p:nvSpPr>
            <p:spPr>
              <a:xfrm>
                <a:off x="1331734" y="5350109"/>
                <a:ext cx="2362200" cy="646331"/>
              </a:xfrm>
              <a:prstGeom prst="rect">
                <a:avLst/>
              </a:prstGeom>
              <a:noFill/>
            </p:spPr>
            <p:txBody>
              <a:bodyPr wrap="square" rtlCol="0">
                <a:spAutoFit/>
              </a:bodyPr>
              <a:lstStyle/>
              <a:p>
                <a:pPr algn="ctr"/>
                <a:r>
                  <a:rPr lang="en-US" dirty="0"/>
                  <a:t>Randomly Synthesized SQL Queries</a:t>
                </a:r>
              </a:p>
            </p:txBody>
          </p:sp>
        </p:grpSp>
        <p:grpSp>
          <p:nvGrpSpPr>
            <p:cNvPr id="60" name="Group 59">
              <a:extLst>
                <a:ext uri="{FF2B5EF4-FFF2-40B4-BE49-F238E27FC236}">
                  <a16:creationId xmlns:a16="http://schemas.microsoft.com/office/drawing/2014/main" id="{844F488C-06CD-2945-A44F-117490082451}"/>
                </a:ext>
              </a:extLst>
            </p:cNvPr>
            <p:cNvGrpSpPr/>
            <p:nvPr/>
          </p:nvGrpSpPr>
          <p:grpSpPr>
            <a:xfrm>
              <a:off x="4076318" y="1072448"/>
              <a:ext cx="1231829" cy="1119640"/>
              <a:chOff x="3655452" y="4711055"/>
              <a:chExt cx="1231829" cy="1119640"/>
            </a:xfrm>
          </p:grpSpPr>
          <p:grpSp>
            <p:nvGrpSpPr>
              <p:cNvPr id="61" name="Group 60">
                <a:extLst>
                  <a:ext uri="{FF2B5EF4-FFF2-40B4-BE49-F238E27FC236}">
                    <a16:creationId xmlns:a16="http://schemas.microsoft.com/office/drawing/2014/main" id="{EACBC3B4-762A-3741-B3A9-8DB7D4F235BD}"/>
                  </a:ext>
                </a:extLst>
              </p:cNvPr>
              <p:cNvGrpSpPr/>
              <p:nvPr/>
            </p:nvGrpSpPr>
            <p:grpSpPr>
              <a:xfrm>
                <a:off x="3954033" y="4711055"/>
                <a:ext cx="617967" cy="627285"/>
                <a:chOff x="1905000" y="4343400"/>
                <a:chExt cx="617967" cy="627285"/>
              </a:xfrm>
            </p:grpSpPr>
            <p:sp>
              <p:nvSpPr>
                <p:cNvPr id="63" name="Oval 62">
                  <a:extLst>
                    <a:ext uri="{FF2B5EF4-FFF2-40B4-BE49-F238E27FC236}">
                      <a16:creationId xmlns:a16="http://schemas.microsoft.com/office/drawing/2014/main" id="{3CB0AA2C-2433-BD41-A607-388E235B2AF0}"/>
                    </a:ext>
                  </a:extLst>
                </p:cNvPr>
                <p:cNvSpPr/>
                <p:nvPr/>
              </p:nvSpPr>
              <p:spPr>
                <a:xfrm>
                  <a:off x="1905000" y="4343400"/>
                  <a:ext cx="617967" cy="627285"/>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4" name="Picture 63">
                  <a:extLst>
                    <a:ext uri="{FF2B5EF4-FFF2-40B4-BE49-F238E27FC236}">
                      <a16:creationId xmlns:a16="http://schemas.microsoft.com/office/drawing/2014/main" id="{0ECB4313-777F-9446-B0A2-AC5B0BC54022}"/>
                    </a:ext>
                  </a:extLst>
                </p:cNvPr>
                <p:cNvPicPr>
                  <a:picLocks noChangeAspect="1"/>
                </p:cNvPicPr>
                <p:nvPr/>
              </p:nvPicPr>
              <p:blipFill>
                <a:blip r:embed="rId5"/>
                <a:stretch>
                  <a:fillRect/>
                </a:stretch>
              </p:blipFill>
              <p:spPr>
                <a:xfrm>
                  <a:off x="1928747" y="4368244"/>
                  <a:ext cx="577595" cy="577595"/>
                </a:xfrm>
                <a:prstGeom prst="rect">
                  <a:avLst/>
                </a:prstGeom>
              </p:spPr>
            </p:pic>
          </p:grpSp>
          <p:sp>
            <p:nvSpPr>
              <p:cNvPr id="62" name="TextBox 61">
                <a:extLst>
                  <a:ext uri="{FF2B5EF4-FFF2-40B4-BE49-F238E27FC236}">
                    <a16:creationId xmlns:a16="http://schemas.microsoft.com/office/drawing/2014/main" id="{8F1D622F-E506-D744-A5B9-E5AD5114C1BC}"/>
                  </a:ext>
                </a:extLst>
              </p:cNvPr>
              <p:cNvSpPr txBox="1"/>
              <p:nvPr/>
            </p:nvSpPr>
            <p:spPr>
              <a:xfrm>
                <a:off x="3655452" y="5461363"/>
                <a:ext cx="1231829" cy="369332"/>
              </a:xfrm>
              <a:prstGeom prst="rect">
                <a:avLst/>
              </a:prstGeom>
              <a:noFill/>
            </p:spPr>
            <p:txBody>
              <a:bodyPr wrap="square" rtlCol="0">
                <a:spAutoFit/>
              </a:bodyPr>
              <a:lstStyle/>
              <a:p>
                <a:pPr algn="ctr"/>
                <a:r>
                  <a:rPr lang="en-US" dirty="0"/>
                  <a:t>Database</a:t>
                </a:r>
              </a:p>
            </p:txBody>
          </p:sp>
        </p:grpSp>
        <p:grpSp>
          <p:nvGrpSpPr>
            <p:cNvPr id="65" name="Group 64">
              <a:extLst>
                <a:ext uri="{FF2B5EF4-FFF2-40B4-BE49-F238E27FC236}">
                  <a16:creationId xmlns:a16="http://schemas.microsoft.com/office/drawing/2014/main" id="{97F2DA04-953B-8D4C-AA4C-7874C690FB6F}"/>
                </a:ext>
              </a:extLst>
            </p:cNvPr>
            <p:cNvGrpSpPr/>
            <p:nvPr/>
          </p:nvGrpSpPr>
          <p:grpSpPr>
            <a:xfrm>
              <a:off x="5724991" y="1144789"/>
              <a:ext cx="1540450" cy="1074544"/>
              <a:chOff x="5304125" y="4783396"/>
              <a:chExt cx="1540450" cy="1074544"/>
            </a:xfrm>
          </p:grpSpPr>
          <p:pic>
            <p:nvPicPr>
              <p:cNvPr id="67" name="Picture 66">
                <a:extLst>
                  <a:ext uri="{FF2B5EF4-FFF2-40B4-BE49-F238E27FC236}">
                    <a16:creationId xmlns:a16="http://schemas.microsoft.com/office/drawing/2014/main" id="{40C4B126-AFC8-6A43-B57C-D648452634E9}"/>
                  </a:ext>
                </a:extLst>
              </p:cNvPr>
              <p:cNvPicPr>
                <a:picLocks noChangeAspect="1"/>
              </p:cNvPicPr>
              <p:nvPr/>
            </p:nvPicPr>
            <p:blipFill>
              <a:blip r:embed="rId6"/>
              <a:stretch>
                <a:fillRect/>
              </a:stretch>
            </p:blipFill>
            <p:spPr>
              <a:xfrm>
                <a:off x="5835617" y="4783396"/>
                <a:ext cx="477466" cy="482600"/>
              </a:xfrm>
              <a:prstGeom prst="rect">
                <a:avLst/>
              </a:prstGeom>
            </p:spPr>
          </p:pic>
          <p:sp>
            <p:nvSpPr>
              <p:cNvPr id="68" name="TextBox 67">
                <a:extLst>
                  <a:ext uri="{FF2B5EF4-FFF2-40B4-BE49-F238E27FC236}">
                    <a16:creationId xmlns:a16="http://schemas.microsoft.com/office/drawing/2014/main" id="{E48D1632-221F-0240-9785-4BB3C54CE0AE}"/>
                  </a:ext>
                </a:extLst>
              </p:cNvPr>
              <p:cNvSpPr txBox="1"/>
              <p:nvPr/>
            </p:nvSpPr>
            <p:spPr>
              <a:xfrm>
                <a:off x="5304125" y="5488608"/>
                <a:ext cx="1540450" cy="369332"/>
              </a:xfrm>
              <a:prstGeom prst="rect">
                <a:avLst/>
              </a:prstGeom>
              <a:noFill/>
            </p:spPr>
            <p:txBody>
              <a:bodyPr wrap="square" rtlCol="0">
                <a:spAutoFit/>
              </a:bodyPr>
              <a:lstStyle/>
              <a:p>
                <a:pPr algn="ctr"/>
                <a:r>
                  <a:rPr lang="en-US" dirty="0"/>
                  <a:t>Query Results</a:t>
                </a:r>
              </a:p>
            </p:txBody>
          </p:sp>
        </p:grpSp>
        <p:cxnSp>
          <p:nvCxnSpPr>
            <p:cNvPr id="69" name="Straight Arrow Connector 68">
              <a:extLst>
                <a:ext uri="{FF2B5EF4-FFF2-40B4-BE49-F238E27FC236}">
                  <a16:creationId xmlns:a16="http://schemas.microsoft.com/office/drawing/2014/main" id="{C97368DC-02CD-B746-900D-F746422BD189}"/>
                </a:ext>
              </a:extLst>
            </p:cNvPr>
            <p:cNvCxnSpPr>
              <a:cxnSpLocks/>
            </p:cNvCxnSpPr>
            <p:nvPr/>
          </p:nvCxnSpPr>
          <p:spPr>
            <a:xfrm>
              <a:off x="3389635" y="1387474"/>
              <a:ext cx="815368"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88198927-9732-C14F-8855-B998BCFC6773}"/>
                </a:ext>
              </a:extLst>
            </p:cNvPr>
            <p:cNvCxnSpPr>
              <a:cxnSpLocks/>
            </p:cNvCxnSpPr>
            <p:nvPr/>
          </p:nvCxnSpPr>
          <p:spPr>
            <a:xfrm>
              <a:off x="5221466" y="1369069"/>
              <a:ext cx="815368"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grpSp>
        <p:nvGrpSpPr>
          <p:cNvPr id="9" name="Group 8">
            <a:extLst>
              <a:ext uri="{FF2B5EF4-FFF2-40B4-BE49-F238E27FC236}">
                <a16:creationId xmlns:a16="http://schemas.microsoft.com/office/drawing/2014/main" id="{228A1D2B-2B5C-2648-8DEF-7B06CC44AC59}"/>
              </a:ext>
            </a:extLst>
          </p:cNvPr>
          <p:cNvGrpSpPr/>
          <p:nvPr/>
        </p:nvGrpSpPr>
        <p:grpSpPr>
          <a:xfrm>
            <a:off x="1745649" y="2683541"/>
            <a:ext cx="5872806" cy="2683981"/>
            <a:chOff x="1833969" y="4118057"/>
            <a:chExt cx="5872806" cy="2683981"/>
          </a:xfrm>
        </p:grpSpPr>
        <p:grpSp>
          <p:nvGrpSpPr>
            <p:cNvPr id="25" name="Group 24">
              <a:extLst>
                <a:ext uri="{FF2B5EF4-FFF2-40B4-BE49-F238E27FC236}">
                  <a16:creationId xmlns:a16="http://schemas.microsoft.com/office/drawing/2014/main" id="{4BDDE686-4B20-F14D-9E3F-BAFF1AC31326}"/>
                </a:ext>
              </a:extLst>
            </p:cNvPr>
            <p:cNvGrpSpPr/>
            <p:nvPr/>
          </p:nvGrpSpPr>
          <p:grpSpPr>
            <a:xfrm>
              <a:off x="4175700" y="5490593"/>
              <a:ext cx="1121640" cy="1289637"/>
              <a:chOff x="3734663" y="5523418"/>
              <a:chExt cx="1121640" cy="1289637"/>
            </a:xfrm>
          </p:grpSpPr>
          <p:sp>
            <p:nvSpPr>
              <p:cNvPr id="13" name="Oval 12">
                <a:extLst>
                  <a:ext uri="{FF2B5EF4-FFF2-40B4-BE49-F238E27FC236}">
                    <a16:creationId xmlns:a16="http://schemas.microsoft.com/office/drawing/2014/main" id="{893EB8A3-5DD0-8245-A513-BFA66F5155A8}"/>
                  </a:ext>
                </a:extLst>
              </p:cNvPr>
              <p:cNvSpPr/>
              <p:nvPr/>
            </p:nvSpPr>
            <p:spPr>
              <a:xfrm>
                <a:off x="3972685" y="5523418"/>
                <a:ext cx="617967" cy="627285"/>
              </a:xfrm>
              <a:prstGeom prst="ellipse">
                <a:avLst/>
              </a:prstGeom>
              <a:solidFill>
                <a:srgbClr val="D5FC79"/>
              </a:solidFill>
              <a:ln>
                <a:solidFill>
                  <a:srgbClr val="D5FC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504F5728-3032-D745-A715-C5CD40477838}"/>
                  </a:ext>
                </a:extLst>
              </p:cNvPr>
              <p:cNvSpPr txBox="1"/>
              <p:nvPr/>
            </p:nvSpPr>
            <p:spPr>
              <a:xfrm>
                <a:off x="3734663" y="6166724"/>
                <a:ext cx="1121640" cy="646331"/>
              </a:xfrm>
              <a:prstGeom prst="rect">
                <a:avLst/>
              </a:prstGeom>
              <a:noFill/>
            </p:spPr>
            <p:txBody>
              <a:bodyPr wrap="square" rtlCol="0">
                <a:spAutoFit/>
              </a:bodyPr>
              <a:lstStyle/>
              <a:p>
                <a:pPr algn="ctr"/>
                <a:r>
                  <a:rPr lang="en-US" dirty="0"/>
                  <a:t>Beaver</a:t>
                </a:r>
              </a:p>
              <a:p>
                <a:pPr algn="ctr"/>
                <a:r>
                  <a:rPr lang="en-US" dirty="0"/>
                  <a:t>System</a:t>
                </a:r>
              </a:p>
            </p:txBody>
          </p:sp>
        </p:grpSp>
        <p:grpSp>
          <p:nvGrpSpPr>
            <p:cNvPr id="46" name="Group 45">
              <a:extLst>
                <a:ext uri="{FF2B5EF4-FFF2-40B4-BE49-F238E27FC236}">
                  <a16:creationId xmlns:a16="http://schemas.microsoft.com/office/drawing/2014/main" id="{A21C139D-A69D-714A-90D2-85CF7C28B703}"/>
                </a:ext>
              </a:extLst>
            </p:cNvPr>
            <p:cNvGrpSpPr/>
            <p:nvPr/>
          </p:nvGrpSpPr>
          <p:grpSpPr>
            <a:xfrm>
              <a:off x="1833969" y="5572158"/>
              <a:ext cx="2220038" cy="1128596"/>
              <a:chOff x="1392932" y="5604983"/>
              <a:chExt cx="2220038" cy="1128596"/>
            </a:xfrm>
          </p:grpSpPr>
          <p:pic>
            <p:nvPicPr>
              <p:cNvPr id="24" name="Picture 23">
                <a:extLst>
                  <a:ext uri="{FF2B5EF4-FFF2-40B4-BE49-F238E27FC236}">
                    <a16:creationId xmlns:a16="http://schemas.microsoft.com/office/drawing/2014/main" id="{9D06F79D-6B3C-264F-B136-23D10ED71CE1}"/>
                  </a:ext>
                </a:extLst>
              </p:cNvPr>
              <p:cNvPicPr>
                <a:picLocks noChangeAspect="1"/>
              </p:cNvPicPr>
              <p:nvPr/>
            </p:nvPicPr>
            <p:blipFill>
              <a:blip r:embed="rId6"/>
              <a:stretch>
                <a:fillRect/>
              </a:stretch>
            </p:blipFill>
            <p:spPr>
              <a:xfrm>
                <a:off x="2284389" y="5604983"/>
                <a:ext cx="477466" cy="482600"/>
              </a:xfrm>
              <a:prstGeom prst="rect">
                <a:avLst/>
              </a:prstGeom>
            </p:spPr>
          </p:pic>
          <p:sp>
            <p:nvSpPr>
              <p:cNvPr id="26" name="TextBox 25">
                <a:extLst>
                  <a:ext uri="{FF2B5EF4-FFF2-40B4-BE49-F238E27FC236}">
                    <a16:creationId xmlns:a16="http://schemas.microsoft.com/office/drawing/2014/main" id="{9185FE77-E3EB-6F42-82F4-6C432A6DD499}"/>
                  </a:ext>
                </a:extLst>
              </p:cNvPr>
              <p:cNvSpPr txBox="1"/>
              <p:nvPr/>
            </p:nvSpPr>
            <p:spPr>
              <a:xfrm>
                <a:off x="1392932" y="6087248"/>
                <a:ext cx="2220038" cy="646331"/>
              </a:xfrm>
              <a:prstGeom prst="rect">
                <a:avLst/>
              </a:prstGeom>
              <a:noFill/>
            </p:spPr>
            <p:txBody>
              <a:bodyPr wrap="square" rtlCol="0">
                <a:spAutoFit/>
              </a:bodyPr>
              <a:lstStyle/>
              <a:p>
                <a:pPr algn="ctr"/>
                <a:r>
                  <a:rPr lang="en-US" dirty="0"/>
                  <a:t>Declarative Schema Mapping Queries</a:t>
                </a:r>
              </a:p>
            </p:txBody>
          </p:sp>
        </p:grpSp>
        <p:grpSp>
          <p:nvGrpSpPr>
            <p:cNvPr id="47" name="Group 46">
              <a:extLst>
                <a:ext uri="{FF2B5EF4-FFF2-40B4-BE49-F238E27FC236}">
                  <a16:creationId xmlns:a16="http://schemas.microsoft.com/office/drawing/2014/main" id="{8E0FBDF9-B1D3-5043-B390-1A6FDA6B9B6A}"/>
                </a:ext>
              </a:extLst>
            </p:cNvPr>
            <p:cNvGrpSpPr/>
            <p:nvPr/>
          </p:nvGrpSpPr>
          <p:grpSpPr>
            <a:xfrm>
              <a:off x="5344575" y="5544800"/>
              <a:ext cx="2362200" cy="1257238"/>
              <a:chOff x="4903538" y="5577625"/>
              <a:chExt cx="2362200" cy="1257238"/>
            </a:xfrm>
          </p:grpSpPr>
          <p:pic>
            <p:nvPicPr>
              <p:cNvPr id="23" name="Picture 22">
                <a:extLst>
                  <a:ext uri="{FF2B5EF4-FFF2-40B4-BE49-F238E27FC236}">
                    <a16:creationId xmlns:a16="http://schemas.microsoft.com/office/drawing/2014/main" id="{7117E7A3-B7D7-0D49-9A88-00580085B16B}"/>
                  </a:ext>
                </a:extLst>
              </p:cNvPr>
              <p:cNvPicPr>
                <a:picLocks noChangeAspect="1"/>
              </p:cNvPicPr>
              <p:nvPr/>
            </p:nvPicPr>
            <p:blipFill>
              <a:blip r:embed="rId4"/>
              <a:stretch>
                <a:fillRect/>
              </a:stretch>
            </p:blipFill>
            <p:spPr>
              <a:xfrm>
                <a:off x="5801488" y="5577625"/>
                <a:ext cx="566301" cy="527624"/>
              </a:xfrm>
              <a:prstGeom prst="rect">
                <a:avLst/>
              </a:prstGeom>
            </p:spPr>
          </p:pic>
          <p:sp>
            <p:nvSpPr>
              <p:cNvPr id="33" name="TextBox 32">
                <a:extLst>
                  <a:ext uri="{FF2B5EF4-FFF2-40B4-BE49-F238E27FC236}">
                    <a16:creationId xmlns:a16="http://schemas.microsoft.com/office/drawing/2014/main" id="{33A41A2D-7B86-FF49-969A-FB20FC23424A}"/>
                  </a:ext>
                </a:extLst>
              </p:cNvPr>
              <p:cNvSpPr txBox="1"/>
              <p:nvPr/>
            </p:nvSpPr>
            <p:spPr>
              <a:xfrm>
                <a:off x="4903538" y="6188532"/>
                <a:ext cx="2362200" cy="646331"/>
              </a:xfrm>
              <a:prstGeom prst="rect">
                <a:avLst/>
              </a:prstGeom>
              <a:noFill/>
            </p:spPr>
            <p:txBody>
              <a:bodyPr wrap="square" rtlCol="0">
                <a:spAutoFit/>
              </a:bodyPr>
              <a:lstStyle/>
              <a:p>
                <a:pPr algn="ctr"/>
                <a:r>
                  <a:rPr lang="en-US" dirty="0"/>
                  <a:t>Synthesized SQL Queries</a:t>
                </a:r>
              </a:p>
            </p:txBody>
          </p:sp>
        </p:grpSp>
        <p:cxnSp>
          <p:nvCxnSpPr>
            <p:cNvPr id="38" name="Straight Arrow Connector 37">
              <a:extLst>
                <a:ext uri="{FF2B5EF4-FFF2-40B4-BE49-F238E27FC236}">
                  <a16:creationId xmlns:a16="http://schemas.microsoft.com/office/drawing/2014/main" id="{E941734F-2D8C-234F-9161-B06563290F03}"/>
                </a:ext>
              </a:extLst>
            </p:cNvPr>
            <p:cNvCxnSpPr>
              <a:cxnSpLocks/>
            </p:cNvCxnSpPr>
            <p:nvPr/>
          </p:nvCxnSpPr>
          <p:spPr>
            <a:xfrm>
              <a:off x="3423125" y="5808612"/>
              <a:ext cx="815368"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6FADE26C-C528-844E-90C9-F935DBD6DEDC}"/>
                </a:ext>
              </a:extLst>
            </p:cNvPr>
            <p:cNvCxnSpPr>
              <a:cxnSpLocks/>
            </p:cNvCxnSpPr>
            <p:nvPr/>
          </p:nvCxnSpPr>
          <p:spPr>
            <a:xfrm>
              <a:off x="5170588" y="5808612"/>
              <a:ext cx="815368"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nvGrpSpPr>
            <p:cNvPr id="71" name="Group 70">
              <a:extLst>
                <a:ext uri="{FF2B5EF4-FFF2-40B4-BE49-F238E27FC236}">
                  <a16:creationId xmlns:a16="http://schemas.microsoft.com/office/drawing/2014/main" id="{16F2129F-2E91-F14D-BEB9-F1D0080C8A9D}"/>
                </a:ext>
              </a:extLst>
            </p:cNvPr>
            <p:cNvGrpSpPr/>
            <p:nvPr/>
          </p:nvGrpSpPr>
          <p:grpSpPr>
            <a:xfrm>
              <a:off x="3694050" y="4118057"/>
              <a:ext cx="2036738" cy="1270578"/>
              <a:chOff x="3253013" y="2362200"/>
              <a:chExt cx="2036738" cy="1270578"/>
            </a:xfrm>
          </p:grpSpPr>
          <p:grpSp>
            <p:nvGrpSpPr>
              <p:cNvPr id="72" name="Group 71">
                <a:extLst>
                  <a:ext uri="{FF2B5EF4-FFF2-40B4-BE49-F238E27FC236}">
                    <a16:creationId xmlns:a16="http://schemas.microsoft.com/office/drawing/2014/main" id="{2B80920D-AF7F-FB42-9B7C-106D0C312909}"/>
                  </a:ext>
                </a:extLst>
              </p:cNvPr>
              <p:cNvGrpSpPr/>
              <p:nvPr/>
            </p:nvGrpSpPr>
            <p:grpSpPr>
              <a:xfrm>
                <a:off x="3962400" y="2362200"/>
                <a:ext cx="617967" cy="627285"/>
                <a:chOff x="170931" y="5043573"/>
                <a:chExt cx="617967" cy="627285"/>
              </a:xfrm>
            </p:grpSpPr>
            <p:sp>
              <p:nvSpPr>
                <p:cNvPr id="74" name="Oval 73">
                  <a:extLst>
                    <a:ext uri="{FF2B5EF4-FFF2-40B4-BE49-F238E27FC236}">
                      <a16:creationId xmlns:a16="http://schemas.microsoft.com/office/drawing/2014/main" id="{92A571AE-8081-6041-82DA-D9049F24F20B}"/>
                    </a:ext>
                  </a:extLst>
                </p:cNvPr>
                <p:cNvSpPr/>
                <p:nvPr/>
              </p:nvSpPr>
              <p:spPr>
                <a:xfrm>
                  <a:off x="170931" y="5043573"/>
                  <a:ext cx="617967" cy="627285"/>
                </a:xfrm>
                <a:prstGeom prst="ellipse">
                  <a:avLst/>
                </a:prstGeom>
                <a:solidFill>
                  <a:srgbClr val="D5FC79"/>
                </a:solidFill>
                <a:ln>
                  <a:solidFill>
                    <a:srgbClr val="D5FC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5" name="Picture 74">
                  <a:extLst>
                    <a:ext uri="{FF2B5EF4-FFF2-40B4-BE49-F238E27FC236}">
                      <a16:creationId xmlns:a16="http://schemas.microsoft.com/office/drawing/2014/main" id="{BE39D4D1-283E-754A-AE18-415CBC44AA59}"/>
                    </a:ext>
                  </a:extLst>
                </p:cNvPr>
                <p:cNvPicPr>
                  <a:picLocks noChangeAspect="1"/>
                </p:cNvPicPr>
                <p:nvPr/>
              </p:nvPicPr>
              <p:blipFill>
                <a:blip r:embed="rId7"/>
                <a:stretch>
                  <a:fillRect/>
                </a:stretch>
              </p:blipFill>
              <p:spPr>
                <a:xfrm>
                  <a:off x="240252" y="5120761"/>
                  <a:ext cx="479324" cy="479324"/>
                </a:xfrm>
                <a:prstGeom prst="rect">
                  <a:avLst/>
                </a:prstGeom>
              </p:spPr>
            </p:pic>
          </p:grpSp>
          <p:sp>
            <p:nvSpPr>
              <p:cNvPr id="73" name="TextBox 72">
                <a:extLst>
                  <a:ext uri="{FF2B5EF4-FFF2-40B4-BE49-F238E27FC236}">
                    <a16:creationId xmlns:a16="http://schemas.microsoft.com/office/drawing/2014/main" id="{741121B5-527A-7840-9518-AE15B99C343B}"/>
                  </a:ext>
                </a:extLst>
              </p:cNvPr>
              <p:cNvSpPr txBox="1"/>
              <p:nvPr/>
            </p:nvSpPr>
            <p:spPr>
              <a:xfrm>
                <a:off x="3253013" y="2986447"/>
                <a:ext cx="2036738" cy="646331"/>
              </a:xfrm>
              <a:prstGeom prst="rect">
                <a:avLst/>
              </a:prstGeom>
              <a:noFill/>
            </p:spPr>
            <p:txBody>
              <a:bodyPr wrap="square" rtlCol="0">
                <a:spAutoFit/>
              </a:bodyPr>
              <a:lstStyle/>
              <a:p>
                <a:pPr algn="ctr"/>
                <a:r>
                  <a:rPr lang="en-US" dirty="0"/>
                  <a:t>Sample-based System</a:t>
                </a:r>
              </a:p>
            </p:txBody>
          </p:sp>
        </p:grpSp>
        <p:grpSp>
          <p:nvGrpSpPr>
            <p:cNvPr id="76" name="Group 75">
              <a:extLst>
                <a:ext uri="{FF2B5EF4-FFF2-40B4-BE49-F238E27FC236}">
                  <a16:creationId xmlns:a16="http://schemas.microsoft.com/office/drawing/2014/main" id="{9A611985-56EA-F140-9800-21A41612A2AF}"/>
                </a:ext>
              </a:extLst>
            </p:cNvPr>
            <p:cNvGrpSpPr/>
            <p:nvPr/>
          </p:nvGrpSpPr>
          <p:grpSpPr>
            <a:xfrm>
              <a:off x="2012583" y="4195245"/>
              <a:ext cx="1925662" cy="1402654"/>
              <a:chOff x="1571546" y="2439388"/>
              <a:chExt cx="1925662" cy="1402654"/>
            </a:xfrm>
          </p:grpSpPr>
          <p:pic>
            <p:nvPicPr>
              <p:cNvPr id="77" name="Picture 76">
                <a:extLst>
                  <a:ext uri="{FF2B5EF4-FFF2-40B4-BE49-F238E27FC236}">
                    <a16:creationId xmlns:a16="http://schemas.microsoft.com/office/drawing/2014/main" id="{97926DCF-8D24-6C40-9D00-20DE3E5F6FB8}"/>
                  </a:ext>
                </a:extLst>
              </p:cNvPr>
              <p:cNvPicPr>
                <a:picLocks noChangeAspect="1"/>
              </p:cNvPicPr>
              <p:nvPr/>
            </p:nvPicPr>
            <p:blipFill>
              <a:blip r:embed="rId6"/>
              <a:stretch>
                <a:fillRect/>
              </a:stretch>
            </p:blipFill>
            <p:spPr>
              <a:xfrm>
                <a:off x="2274101" y="2439388"/>
                <a:ext cx="477466" cy="482600"/>
              </a:xfrm>
              <a:prstGeom prst="rect">
                <a:avLst/>
              </a:prstGeom>
            </p:spPr>
          </p:pic>
          <p:sp>
            <p:nvSpPr>
              <p:cNvPr id="78" name="TextBox 77">
                <a:extLst>
                  <a:ext uri="{FF2B5EF4-FFF2-40B4-BE49-F238E27FC236}">
                    <a16:creationId xmlns:a16="http://schemas.microsoft.com/office/drawing/2014/main" id="{88C60D40-F523-684E-870F-5EB38CD76124}"/>
                  </a:ext>
                </a:extLst>
              </p:cNvPr>
              <p:cNvSpPr txBox="1"/>
              <p:nvPr/>
            </p:nvSpPr>
            <p:spPr>
              <a:xfrm>
                <a:off x="1571546" y="2918712"/>
                <a:ext cx="1925662" cy="923330"/>
              </a:xfrm>
              <a:prstGeom prst="rect">
                <a:avLst/>
              </a:prstGeom>
              <a:noFill/>
            </p:spPr>
            <p:txBody>
              <a:bodyPr wrap="square" rtlCol="0">
                <a:spAutoFit/>
              </a:bodyPr>
              <a:lstStyle/>
              <a:p>
                <a:pPr algn="ctr"/>
                <a:r>
                  <a:rPr lang="en-US" dirty="0"/>
                  <a:t>Traditional Sample-based Queries</a:t>
                </a:r>
              </a:p>
            </p:txBody>
          </p:sp>
        </p:grpSp>
        <p:grpSp>
          <p:nvGrpSpPr>
            <p:cNvPr id="79" name="Group 78">
              <a:extLst>
                <a:ext uri="{FF2B5EF4-FFF2-40B4-BE49-F238E27FC236}">
                  <a16:creationId xmlns:a16="http://schemas.microsoft.com/office/drawing/2014/main" id="{84E4262A-74F8-1349-B894-A4DD10F62024}"/>
                </a:ext>
              </a:extLst>
            </p:cNvPr>
            <p:cNvGrpSpPr/>
            <p:nvPr/>
          </p:nvGrpSpPr>
          <p:grpSpPr>
            <a:xfrm>
              <a:off x="5334287" y="4167887"/>
              <a:ext cx="2362200" cy="1257238"/>
              <a:chOff x="4893250" y="2412030"/>
              <a:chExt cx="2362200" cy="1257238"/>
            </a:xfrm>
          </p:grpSpPr>
          <p:pic>
            <p:nvPicPr>
              <p:cNvPr id="80" name="Picture 79">
                <a:extLst>
                  <a:ext uri="{FF2B5EF4-FFF2-40B4-BE49-F238E27FC236}">
                    <a16:creationId xmlns:a16="http://schemas.microsoft.com/office/drawing/2014/main" id="{9A265D1A-F9BB-B34F-8B12-91316CA45FE1}"/>
                  </a:ext>
                </a:extLst>
              </p:cNvPr>
              <p:cNvPicPr>
                <a:picLocks noChangeAspect="1"/>
              </p:cNvPicPr>
              <p:nvPr/>
            </p:nvPicPr>
            <p:blipFill>
              <a:blip r:embed="rId4"/>
              <a:stretch>
                <a:fillRect/>
              </a:stretch>
            </p:blipFill>
            <p:spPr>
              <a:xfrm>
                <a:off x="5791200" y="2412030"/>
                <a:ext cx="566301" cy="527624"/>
              </a:xfrm>
              <a:prstGeom prst="rect">
                <a:avLst/>
              </a:prstGeom>
            </p:spPr>
          </p:pic>
          <p:sp>
            <p:nvSpPr>
              <p:cNvPr id="81" name="TextBox 80">
                <a:extLst>
                  <a:ext uri="{FF2B5EF4-FFF2-40B4-BE49-F238E27FC236}">
                    <a16:creationId xmlns:a16="http://schemas.microsoft.com/office/drawing/2014/main" id="{0C5FD067-E8E8-3B4C-AB89-C91EF07BAD3F}"/>
                  </a:ext>
                </a:extLst>
              </p:cNvPr>
              <p:cNvSpPr txBox="1"/>
              <p:nvPr/>
            </p:nvSpPr>
            <p:spPr>
              <a:xfrm>
                <a:off x="4893250" y="3022937"/>
                <a:ext cx="2362200" cy="646331"/>
              </a:xfrm>
              <a:prstGeom prst="rect">
                <a:avLst/>
              </a:prstGeom>
              <a:noFill/>
            </p:spPr>
            <p:txBody>
              <a:bodyPr wrap="square" rtlCol="0">
                <a:spAutoFit/>
              </a:bodyPr>
              <a:lstStyle/>
              <a:p>
                <a:pPr algn="ctr"/>
                <a:r>
                  <a:rPr lang="en-US" dirty="0"/>
                  <a:t>Synthesized SQL Queries</a:t>
                </a:r>
              </a:p>
            </p:txBody>
          </p:sp>
        </p:grpSp>
        <p:cxnSp>
          <p:nvCxnSpPr>
            <p:cNvPr id="82" name="Straight Arrow Connector 81">
              <a:extLst>
                <a:ext uri="{FF2B5EF4-FFF2-40B4-BE49-F238E27FC236}">
                  <a16:creationId xmlns:a16="http://schemas.microsoft.com/office/drawing/2014/main" id="{96BADD0E-5479-424F-A84D-BD04DDEE9386}"/>
                </a:ext>
              </a:extLst>
            </p:cNvPr>
            <p:cNvCxnSpPr>
              <a:cxnSpLocks/>
            </p:cNvCxnSpPr>
            <p:nvPr/>
          </p:nvCxnSpPr>
          <p:spPr>
            <a:xfrm>
              <a:off x="3412837" y="4431699"/>
              <a:ext cx="815368"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83" name="Straight Arrow Connector 82">
              <a:extLst>
                <a:ext uri="{FF2B5EF4-FFF2-40B4-BE49-F238E27FC236}">
                  <a16:creationId xmlns:a16="http://schemas.microsoft.com/office/drawing/2014/main" id="{B0E10E81-7B08-4149-8D1E-3A548807764D}"/>
                </a:ext>
              </a:extLst>
            </p:cNvPr>
            <p:cNvCxnSpPr>
              <a:cxnSpLocks/>
            </p:cNvCxnSpPr>
            <p:nvPr/>
          </p:nvCxnSpPr>
          <p:spPr>
            <a:xfrm>
              <a:off x="5160300" y="4431699"/>
              <a:ext cx="815368"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3501BB29-C13C-E641-919C-49148BF51F2E}"/>
                </a:ext>
              </a:extLst>
            </p:cNvPr>
            <p:cNvPicPr>
              <a:picLocks noChangeAspect="1"/>
            </p:cNvPicPr>
            <p:nvPr/>
          </p:nvPicPr>
          <p:blipFill>
            <a:blip r:embed="rId8"/>
            <a:stretch>
              <a:fillRect/>
            </a:stretch>
          </p:blipFill>
          <p:spPr>
            <a:xfrm>
              <a:off x="4403437" y="5506614"/>
              <a:ext cx="638539" cy="638539"/>
            </a:xfrm>
            <a:prstGeom prst="rect">
              <a:avLst/>
            </a:prstGeom>
          </p:spPr>
        </p:pic>
      </p:grpSp>
      <p:grpSp>
        <p:nvGrpSpPr>
          <p:cNvPr id="21" name="Group 20">
            <a:extLst>
              <a:ext uri="{FF2B5EF4-FFF2-40B4-BE49-F238E27FC236}">
                <a16:creationId xmlns:a16="http://schemas.microsoft.com/office/drawing/2014/main" id="{CA08776F-0A0D-254B-84E4-4F5550C5D547}"/>
              </a:ext>
            </a:extLst>
          </p:cNvPr>
          <p:cNvGrpSpPr/>
          <p:nvPr/>
        </p:nvGrpSpPr>
        <p:grpSpPr>
          <a:xfrm>
            <a:off x="3104284" y="1568526"/>
            <a:ext cx="3220317" cy="2165274"/>
            <a:chOff x="3104284" y="1568526"/>
            <a:chExt cx="3220317" cy="2165274"/>
          </a:xfrm>
        </p:grpSpPr>
        <p:cxnSp>
          <p:nvCxnSpPr>
            <p:cNvPr id="16" name="Straight Arrow Connector 15">
              <a:extLst>
                <a:ext uri="{FF2B5EF4-FFF2-40B4-BE49-F238E27FC236}">
                  <a16:creationId xmlns:a16="http://schemas.microsoft.com/office/drawing/2014/main" id="{A35A4CEE-9665-AD4B-9FF1-DD9158066703}"/>
                </a:ext>
              </a:extLst>
            </p:cNvPr>
            <p:cNvCxnSpPr>
              <a:cxnSpLocks/>
            </p:cNvCxnSpPr>
            <p:nvPr/>
          </p:nvCxnSpPr>
          <p:spPr>
            <a:xfrm flipH="1">
              <a:off x="3104284" y="1568526"/>
              <a:ext cx="3220317" cy="2165274"/>
            </a:xfrm>
            <a:prstGeom prst="straightConnector1">
              <a:avLst/>
            </a:prstGeom>
            <a:ln w="38100">
              <a:solidFill>
                <a:srgbClr val="FF0000"/>
              </a:solidFill>
              <a:prstDash val="lgDash"/>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4BF38640-60B0-DC43-AD3D-4C74EFCA1816}"/>
                </a:ext>
              </a:extLst>
            </p:cNvPr>
            <p:cNvSpPr/>
            <p:nvPr/>
          </p:nvSpPr>
          <p:spPr>
            <a:xfrm>
              <a:off x="4139885" y="2285228"/>
              <a:ext cx="1471704" cy="370231"/>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Sample</a:t>
              </a:r>
            </a:p>
          </p:txBody>
        </p:sp>
      </p:grpSp>
      <p:grpSp>
        <p:nvGrpSpPr>
          <p:cNvPr id="39" name="Group 38">
            <a:extLst>
              <a:ext uri="{FF2B5EF4-FFF2-40B4-BE49-F238E27FC236}">
                <a16:creationId xmlns:a16="http://schemas.microsoft.com/office/drawing/2014/main" id="{F559D6EC-02DB-0C46-A4E1-3500D1F6F6B1}"/>
              </a:ext>
            </a:extLst>
          </p:cNvPr>
          <p:cNvGrpSpPr/>
          <p:nvPr/>
        </p:nvGrpSpPr>
        <p:grpSpPr>
          <a:xfrm>
            <a:off x="922563" y="3486239"/>
            <a:ext cx="2506437" cy="1785406"/>
            <a:chOff x="957575" y="2696023"/>
            <a:chExt cx="2506437" cy="1785406"/>
          </a:xfrm>
        </p:grpSpPr>
        <p:sp>
          <p:nvSpPr>
            <p:cNvPr id="37" name="Arc 36">
              <a:extLst>
                <a:ext uri="{FF2B5EF4-FFF2-40B4-BE49-F238E27FC236}">
                  <a16:creationId xmlns:a16="http://schemas.microsoft.com/office/drawing/2014/main" id="{AF2B14CA-9505-4440-A525-48183FA4960E}"/>
                </a:ext>
              </a:extLst>
            </p:cNvPr>
            <p:cNvSpPr/>
            <p:nvPr/>
          </p:nvSpPr>
          <p:spPr>
            <a:xfrm>
              <a:off x="2102608" y="2696023"/>
              <a:ext cx="1361404" cy="1785406"/>
            </a:xfrm>
            <a:prstGeom prst="arc">
              <a:avLst>
                <a:gd name="adj1" fmla="val 7266484"/>
                <a:gd name="adj2" fmla="val 14312373"/>
              </a:avLst>
            </a:prstGeom>
            <a:ln w="38100">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84" name="Rectangle 83">
              <a:extLst>
                <a:ext uri="{FF2B5EF4-FFF2-40B4-BE49-F238E27FC236}">
                  <a16:creationId xmlns:a16="http://schemas.microsoft.com/office/drawing/2014/main" id="{F8246B99-B56C-0647-88E8-871B6AE2A056}"/>
                </a:ext>
              </a:extLst>
            </p:cNvPr>
            <p:cNvSpPr/>
            <p:nvPr/>
          </p:nvSpPr>
          <p:spPr>
            <a:xfrm>
              <a:off x="957575" y="3368044"/>
              <a:ext cx="1471704" cy="370231"/>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Synthesize</a:t>
              </a:r>
            </a:p>
          </p:txBody>
        </p:sp>
      </p:grpSp>
    </p:spTree>
    <p:extLst>
      <p:ext uri="{BB962C8B-B14F-4D97-AF65-F5344CB8AC3E}">
        <p14:creationId xmlns:p14="http://schemas.microsoft.com/office/powerpoint/2010/main" val="597697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8.33333E-7 4.44444E-6 L -0.00122 0.10393 " pathEditMode="relative" rAng="0" ptsTypes="AA">
                                      <p:cBhvr>
                                        <p:cTn id="6" dur="1000" fill="hold"/>
                                        <p:tgtEl>
                                          <p:spTgt spid="9"/>
                                        </p:tgtEl>
                                        <p:attrNameLst>
                                          <p:attrName>ppt_x</p:attrName>
                                          <p:attrName>ppt_y</p:attrName>
                                        </p:attrNameLst>
                                      </p:cBhvr>
                                      <p:rCtr x="-69" y="5185"/>
                                    </p:animMotion>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Declarative Schema Mapping Workload</a:t>
            </a:r>
          </a:p>
        </p:txBody>
      </p:sp>
      <p:sp>
        <p:nvSpPr>
          <p:cNvPr id="3" name="Content Placeholder 2"/>
          <p:cNvSpPr>
            <a:spLocks noGrp="1"/>
          </p:cNvSpPr>
          <p:nvPr>
            <p:ph idx="1"/>
          </p:nvPr>
        </p:nvSpPr>
        <p:spPr>
          <a:xfrm>
            <a:off x="152400" y="1143001"/>
            <a:ext cx="8839200" cy="2057400"/>
          </a:xfrm>
        </p:spPr>
        <p:txBody>
          <a:bodyPr/>
          <a:lstStyle/>
          <a:p>
            <a:r>
              <a:rPr lang="en-US" dirty="0"/>
              <a:t>Synthesize declarative queries (from sample-based queries)</a:t>
            </a:r>
          </a:p>
          <a:p>
            <a:pPr lvl="1"/>
            <a:r>
              <a:rPr lang="en-US" dirty="0"/>
              <a:t>Disjunctive queries</a:t>
            </a:r>
          </a:p>
          <a:p>
            <a:pPr lvl="1"/>
            <a:r>
              <a:rPr lang="en-US" dirty="0"/>
              <a:t>Incomplete queries</a:t>
            </a:r>
          </a:p>
          <a:p>
            <a:pPr lvl="1"/>
            <a:r>
              <a:rPr lang="en-US" dirty="0"/>
              <a:t>Metadata queries</a:t>
            </a:r>
          </a:p>
          <a:p>
            <a:pPr lvl="1"/>
            <a:endParaRPr lang="en-US" dirty="0"/>
          </a:p>
          <a:p>
            <a:endParaRPr lang="en-US" dirty="0"/>
          </a:p>
          <a:p>
            <a:pPr lvl="1"/>
            <a:endParaRPr lang="en-US" dirty="0"/>
          </a:p>
        </p:txBody>
      </p:sp>
      <p:sp>
        <p:nvSpPr>
          <p:cNvPr id="4" name="Slide Number Placeholder 3"/>
          <p:cNvSpPr>
            <a:spLocks noGrp="1"/>
          </p:cNvSpPr>
          <p:nvPr>
            <p:ph type="sldNum" sz="quarter" idx="12"/>
          </p:nvPr>
        </p:nvSpPr>
        <p:spPr/>
        <p:txBody>
          <a:bodyPr/>
          <a:lstStyle/>
          <a:p>
            <a:fld id="{313D4505-985F-49BE-8C1F-E0CFEEC3F372}" type="slidenum">
              <a:rPr lang="en-US" smtClean="0"/>
              <a:t>26</a:t>
            </a:fld>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96980" y="109867"/>
            <a:ext cx="849131" cy="652133"/>
          </a:xfrm>
          <a:prstGeom prst="rect">
            <a:avLst/>
          </a:prstGeom>
        </p:spPr>
      </p:pic>
    </p:spTree>
    <p:extLst>
      <p:ext uri="{BB962C8B-B14F-4D97-AF65-F5344CB8AC3E}">
        <p14:creationId xmlns:p14="http://schemas.microsoft.com/office/powerpoint/2010/main" val="1332747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Declarative Schema Mapping Workload</a:t>
            </a:r>
          </a:p>
        </p:txBody>
      </p:sp>
      <p:sp>
        <p:nvSpPr>
          <p:cNvPr id="3" name="Content Placeholder 2"/>
          <p:cNvSpPr>
            <a:spLocks noGrp="1"/>
          </p:cNvSpPr>
          <p:nvPr>
            <p:ph idx="1"/>
          </p:nvPr>
        </p:nvSpPr>
        <p:spPr>
          <a:xfrm>
            <a:off x="152400" y="1143001"/>
            <a:ext cx="8839200" cy="2057400"/>
          </a:xfrm>
        </p:spPr>
        <p:txBody>
          <a:bodyPr/>
          <a:lstStyle/>
          <a:p>
            <a:r>
              <a:rPr lang="en-US" dirty="0"/>
              <a:t>Synthesize declarative queries (from sample-based queries)</a:t>
            </a:r>
          </a:p>
          <a:p>
            <a:pPr lvl="1"/>
            <a:r>
              <a:rPr lang="en-US" dirty="0">
                <a:solidFill>
                  <a:srgbClr val="FF0000"/>
                </a:solidFill>
              </a:rPr>
              <a:t>Disjunctive queries</a:t>
            </a:r>
          </a:p>
          <a:p>
            <a:pPr lvl="1"/>
            <a:r>
              <a:rPr lang="en-US" dirty="0"/>
              <a:t>Incomplete queries</a:t>
            </a:r>
          </a:p>
          <a:p>
            <a:pPr lvl="1"/>
            <a:r>
              <a:rPr lang="en-US" dirty="0"/>
              <a:t>Metadata queries</a:t>
            </a:r>
          </a:p>
          <a:p>
            <a:pPr lvl="1"/>
            <a:endParaRPr lang="en-US" dirty="0"/>
          </a:p>
          <a:p>
            <a:endParaRPr lang="en-US" dirty="0"/>
          </a:p>
          <a:p>
            <a:pPr lvl="1"/>
            <a:endParaRPr lang="en-US" dirty="0"/>
          </a:p>
        </p:txBody>
      </p:sp>
      <p:sp>
        <p:nvSpPr>
          <p:cNvPr id="4" name="Slide Number Placeholder 3"/>
          <p:cNvSpPr>
            <a:spLocks noGrp="1"/>
          </p:cNvSpPr>
          <p:nvPr>
            <p:ph type="sldNum" sz="quarter" idx="12"/>
          </p:nvPr>
        </p:nvSpPr>
        <p:spPr/>
        <p:txBody>
          <a:bodyPr/>
          <a:lstStyle/>
          <a:p>
            <a:fld id="{313D4505-985F-49BE-8C1F-E0CFEEC3F372}" type="slidenum">
              <a:rPr lang="en-US" smtClean="0"/>
              <a:t>27</a:t>
            </a:fld>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96980" y="109867"/>
            <a:ext cx="849131" cy="652133"/>
          </a:xfrm>
          <a:prstGeom prst="rect">
            <a:avLst/>
          </a:prstGeom>
        </p:spPr>
      </p:pic>
      <p:graphicFrame>
        <p:nvGraphicFramePr>
          <p:cNvPr id="8" name="Table 7">
            <a:extLst>
              <a:ext uri="{FF2B5EF4-FFF2-40B4-BE49-F238E27FC236}">
                <a16:creationId xmlns:a16="http://schemas.microsoft.com/office/drawing/2014/main" id="{2E3C4548-B680-9D42-8F64-36B6D72E8531}"/>
              </a:ext>
            </a:extLst>
          </p:cNvPr>
          <p:cNvGraphicFramePr>
            <a:graphicFrameLocks noGrp="1"/>
          </p:cNvGraphicFramePr>
          <p:nvPr>
            <p:extLst>
              <p:ext uri="{D42A27DB-BD31-4B8C-83A1-F6EECF244321}">
                <p14:modId xmlns:p14="http://schemas.microsoft.com/office/powerpoint/2010/main" val="2712705391"/>
              </p:ext>
            </p:extLst>
          </p:nvPr>
        </p:nvGraphicFramePr>
        <p:xfrm>
          <a:off x="3429000" y="3581400"/>
          <a:ext cx="4114800" cy="741680"/>
        </p:xfrm>
        <a:graphic>
          <a:graphicData uri="http://schemas.openxmlformats.org/drawingml/2006/table">
            <a:tbl>
              <a:tblPr firstRow="1" bandRow="1">
                <a:tableStyleId>{5C22544A-7EE6-4342-B048-85BDC9FD1C3A}</a:tableStyleId>
              </a:tblPr>
              <a:tblGrid>
                <a:gridCol w="1676400">
                  <a:extLst>
                    <a:ext uri="{9D8B030D-6E8A-4147-A177-3AD203B41FA5}">
                      <a16:colId xmlns:a16="http://schemas.microsoft.com/office/drawing/2014/main" val="2403144350"/>
                    </a:ext>
                  </a:extLst>
                </a:gridCol>
                <a:gridCol w="1219200">
                  <a:extLst>
                    <a:ext uri="{9D8B030D-6E8A-4147-A177-3AD203B41FA5}">
                      <a16:colId xmlns:a16="http://schemas.microsoft.com/office/drawing/2014/main" val="1514990442"/>
                    </a:ext>
                  </a:extLst>
                </a:gridCol>
                <a:gridCol w="1219200">
                  <a:extLst>
                    <a:ext uri="{9D8B030D-6E8A-4147-A177-3AD203B41FA5}">
                      <a16:colId xmlns:a16="http://schemas.microsoft.com/office/drawing/2014/main" val="651365873"/>
                    </a:ext>
                  </a:extLst>
                </a:gridCol>
              </a:tblGrid>
              <a:tr h="370840">
                <a:tc>
                  <a:txBody>
                    <a:bodyPr/>
                    <a:lstStyle/>
                    <a:p>
                      <a:r>
                        <a:rPr lang="en-US" dirty="0"/>
                        <a:t>Column 1</a:t>
                      </a:r>
                    </a:p>
                  </a:txBody>
                  <a:tcPr/>
                </a:tc>
                <a:tc>
                  <a:txBody>
                    <a:bodyPr/>
                    <a:lstStyle/>
                    <a:p>
                      <a:r>
                        <a:rPr lang="en-US" dirty="0"/>
                        <a:t>Column 2</a:t>
                      </a:r>
                    </a:p>
                  </a:txBody>
                  <a:tcPr/>
                </a:tc>
                <a:tc>
                  <a:txBody>
                    <a:bodyPr/>
                    <a:lstStyle/>
                    <a:p>
                      <a:r>
                        <a:rPr lang="en-US" dirty="0"/>
                        <a:t>Column3</a:t>
                      </a:r>
                    </a:p>
                  </a:txBody>
                  <a:tcPr/>
                </a:tc>
                <a:extLst>
                  <a:ext uri="{0D108BD9-81ED-4DB2-BD59-A6C34878D82A}">
                    <a16:rowId xmlns:a16="http://schemas.microsoft.com/office/drawing/2014/main" val="682200391"/>
                  </a:ext>
                </a:extLst>
              </a:tr>
              <a:tr h="370840">
                <a:tc>
                  <a:txBody>
                    <a:bodyPr/>
                    <a:lstStyle/>
                    <a:p>
                      <a:r>
                        <a:rPr lang="en-US" dirty="0"/>
                        <a:t>Lake Tahoe</a:t>
                      </a:r>
                    </a:p>
                  </a:txBody>
                  <a:tcPr/>
                </a:tc>
                <a:tc>
                  <a:txBody>
                    <a:bodyPr/>
                    <a:lstStyle/>
                    <a:p>
                      <a:r>
                        <a:rPr lang="en-US" dirty="0"/>
                        <a:t>California</a:t>
                      </a:r>
                    </a:p>
                  </a:txBody>
                  <a:tcPr/>
                </a:tc>
                <a:tc>
                  <a:txBody>
                    <a:bodyPr/>
                    <a:lstStyle/>
                    <a:p>
                      <a:r>
                        <a:rPr lang="en-US" dirty="0"/>
                        <a:t>497 km</a:t>
                      </a:r>
                      <a:r>
                        <a:rPr lang="en-US" baseline="30000" dirty="0"/>
                        <a:t>2</a:t>
                      </a:r>
                      <a:endParaRPr lang="en-US" dirty="0"/>
                    </a:p>
                  </a:txBody>
                  <a:tcPr/>
                </a:tc>
                <a:extLst>
                  <a:ext uri="{0D108BD9-81ED-4DB2-BD59-A6C34878D82A}">
                    <a16:rowId xmlns:a16="http://schemas.microsoft.com/office/drawing/2014/main" val="1479081286"/>
                  </a:ext>
                </a:extLst>
              </a:tr>
            </a:tbl>
          </a:graphicData>
        </a:graphic>
      </p:graphicFrame>
      <p:sp>
        <p:nvSpPr>
          <p:cNvPr id="9" name="TextBox 8">
            <a:extLst>
              <a:ext uri="{FF2B5EF4-FFF2-40B4-BE49-F238E27FC236}">
                <a16:creationId xmlns:a16="http://schemas.microsoft.com/office/drawing/2014/main" id="{3C082B03-FB47-6147-8026-7C5E5F87911A}"/>
              </a:ext>
            </a:extLst>
          </p:cNvPr>
          <p:cNvSpPr txBox="1"/>
          <p:nvPr/>
        </p:nvSpPr>
        <p:spPr>
          <a:xfrm>
            <a:off x="990600" y="3767574"/>
            <a:ext cx="2438400" cy="369332"/>
          </a:xfrm>
          <a:prstGeom prst="rect">
            <a:avLst/>
          </a:prstGeom>
          <a:noFill/>
        </p:spPr>
        <p:txBody>
          <a:bodyPr wrap="square" rtlCol="0">
            <a:spAutoFit/>
          </a:bodyPr>
          <a:lstStyle/>
          <a:p>
            <a:r>
              <a:rPr lang="en-US" dirty="0"/>
              <a:t>Sample-based query</a:t>
            </a:r>
          </a:p>
        </p:txBody>
      </p:sp>
      <p:graphicFrame>
        <p:nvGraphicFramePr>
          <p:cNvPr id="10" name="Table 9">
            <a:extLst>
              <a:ext uri="{FF2B5EF4-FFF2-40B4-BE49-F238E27FC236}">
                <a16:creationId xmlns:a16="http://schemas.microsoft.com/office/drawing/2014/main" id="{9825F63B-7525-894C-AF44-E86DAE102EE0}"/>
              </a:ext>
            </a:extLst>
          </p:cNvPr>
          <p:cNvGraphicFramePr>
            <a:graphicFrameLocks noGrp="1"/>
          </p:cNvGraphicFramePr>
          <p:nvPr>
            <p:extLst>
              <p:ext uri="{D42A27DB-BD31-4B8C-83A1-F6EECF244321}">
                <p14:modId xmlns:p14="http://schemas.microsoft.com/office/powerpoint/2010/main" val="2041101861"/>
              </p:ext>
            </p:extLst>
          </p:nvPr>
        </p:nvGraphicFramePr>
        <p:xfrm>
          <a:off x="3435927" y="4976613"/>
          <a:ext cx="4114800" cy="1285240"/>
        </p:xfrm>
        <a:graphic>
          <a:graphicData uri="http://schemas.openxmlformats.org/drawingml/2006/table">
            <a:tbl>
              <a:tblPr firstRow="1" bandRow="1">
                <a:tableStyleId>{5C22544A-7EE6-4342-B048-85BDC9FD1C3A}</a:tableStyleId>
              </a:tblPr>
              <a:tblGrid>
                <a:gridCol w="1676400">
                  <a:extLst>
                    <a:ext uri="{9D8B030D-6E8A-4147-A177-3AD203B41FA5}">
                      <a16:colId xmlns:a16="http://schemas.microsoft.com/office/drawing/2014/main" val="2403144350"/>
                    </a:ext>
                  </a:extLst>
                </a:gridCol>
                <a:gridCol w="1219200">
                  <a:extLst>
                    <a:ext uri="{9D8B030D-6E8A-4147-A177-3AD203B41FA5}">
                      <a16:colId xmlns:a16="http://schemas.microsoft.com/office/drawing/2014/main" val="1514990442"/>
                    </a:ext>
                  </a:extLst>
                </a:gridCol>
                <a:gridCol w="1219200">
                  <a:extLst>
                    <a:ext uri="{9D8B030D-6E8A-4147-A177-3AD203B41FA5}">
                      <a16:colId xmlns:a16="http://schemas.microsoft.com/office/drawing/2014/main" val="651365873"/>
                    </a:ext>
                  </a:extLst>
                </a:gridCol>
              </a:tblGrid>
              <a:tr h="370840">
                <a:tc>
                  <a:txBody>
                    <a:bodyPr/>
                    <a:lstStyle/>
                    <a:p>
                      <a:r>
                        <a:rPr lang="en-US" dirty="0"/>
                        <a:t>Column 1</a:t>
                      </a:r>
                    </a:p>
                  </a:txBody>
                  <a:tcPr/>
                </a:tc>
                <a:tc>
                  <a:txBody>
                    <a:bodyPr/>
                    <a:lstStyle/>
                    <a:p>
                      <a:r>
                        <a:rPr lang="en-US" dirty="0"/>
                        <a:t>Column 2</a:t>
                      </a:r>
                    </a:p>
                  </a:txBody>
                  <a:tcPr/>
                </a:tc>
                <a:tc>
                  <a:txBody>
                    <a:bodyPr/>
                    <a:lstStyle/>
                    <a:p>
                      <a:r>
                        <a:rPr lang="en-US" dirty="0"/>
                        <a:t>Column3</a:t>
                      </a:r>
                    </a:p>
                  </a:txBody>
                  <a:tcPr/>
                </a:tc>
                <a:extLst>
                  <a:ext uri="{0D108BD9-81ED-4DB2-BD59-A6C34878D82A}">
                    <a16:rowId xmlns:a16="http://schemas.microsoft.com/office/drawing/2014/main" val="682200391"/>
                  </a:ext>
                </a:extLst>
              </a:tr>
              <a:tr h="370840">
                <a:tc>
                  <a:txBody>
                    <a:bodyPr/>
                    <a:lstStyle/>
                    <a:p>
                      <a:r>
                        <a:rPr lang="en-US" dirty="0"/>
                        <a:t>Lake Tahoe</a:t>
                      </a:r>
                    </a:p>
                  </a:txBody>
                  <a:tcPr/>
                </a:tc>
                <a:tc>
                  <a:txBody>
                    <a:bodyPr/>
                    <a:lstStyle/>
                    <a:p>
                      <a:r>
                        <a:rPr lang="en-US" dirty="0">
                          <a:solidFill>
                            <a:srgbClr val="FF0000"/>
                          </a:solidFill>
                        </a:rPr>
                        <a:t>California OR Nevada</a:t>
                      </a:r>
                    </a:p>
                  </a:txBody>
                  <a:tcPr/>
                </a:tc>
                <a:tc>
                  <a:txBody>
                    <a:bodyPr/>
                    <a:lstStyle/>
                    <a:p>
                      <a:r>
                        <a:rPr lang="en-US" dirty="0"/>
                        <a:t>497 km</a:t>
                      </a:r>
                      <a:r>
                        <a:rPr lang="en-US" baseline="30000" dirty="0"/>
                        <a:t>2</a:t>
                      </a:r>
                      <a:endParaRPr lang="en-US" dirty="0"/>
                    </a:p>
                  </a:txBody>
                  <a:tcPr/>
                </a:tc>
                <a:extLst>
                  <a:ext uri="{0D108BD9-81ED-4DB2-BD59-A6C34878D82A}">
                    <a16:rowId xmlns:a16="http://schemas.microsoft.com/office/drawing/2014/main" val="1479081286"/>
                  </a:ext>
                </a:extLst>
              </a:tr>
            </a:tbl>
          </a:graphicData>
        </a:graphic>
      </p:graphicFrame>
      <p:sp>
        <p:nvSpPr>
          <p:cNvPr id="11" name="TextBox 10">
            <a:extLst>
              <a:ext uri="{FF2B5EF4-FFF2-40B4-BE49-F238E27FC236}">
                <a16:creationId xmlns:a16="http://schemas.microsoft.com/office/drawing/2014/main" id="{1A017AFD-A478-EF4E-847F-0E05A099E0D8}"/>
              </a:ext>
            </a:extLst>
          </p:cNvPr>
          <p:cNvSpPr txBox="1"/>
          <p:nvPr/>
        </p:nvSpPr>
        <p:spPr>
          <a:xfrm>
            <a:off x="997527" y="5162787"/>
            <a:ext cx="2438400" cy="369332"/>
          </a:xfrm>
          <a:prstGeom prst="rect">
            <a:avLst/>
          </a:prstGeom>
          <a:noFill/>
        </p:spPr>
        <p:txBody>
          <a:bodyPr wrap="square" rtlCol="0">
            <a:spAutoFit/>
          </a:bodyPr>
          <a:lstStyle/>
          <a:p>
            <a:r>
              <a:rPr lang="en-US" dirty="0"/>
              <a:t>Declarative query</a:t>
            </a:r>
          </a:p>
        </p:txBody>
      </p:sp>
    </p:spTree>
    <p:extLst>
      <p:ext uri="{BB962C8B-B14F-4D97-AF65-F5344CB8AC3E}">
        <p14:creationId xmlns:p14="http://schemas.microsoft.com/office/powerpoint/2010/main" val="33070403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Declarative Schema Mapping Workload</a:t>
            </a:r>
          </a:p>
        </p:txBody>
      </p:sp>
      <p:sp>
        <p:nvSpPr>
          <p:cNvPr id="3" name="Content Placeholder 2"/>
          <p:cNvSpPr>
            <a:spLocks noGrp="1"/>
          </p:cNvSpPr>
          <p:nvPr>
            <p:ph idx="1"/>
          </p:nvPr>
        </p:nvSpPr>
        <p:spPr>
          <a:xfrm>
            <a:off x="152400" y="1143001"/>
            <a:ext cx="8839200" cy="2057400"/>
          </a:xfrm>
        </p:spPr>
        <p:txBody>
          <a:bodyPr/>
          <a:lstStyle/>
          <a:p>
            <a:r>
              <a:rPr lang="en-US" dirty="0"/>
              <a:t>Synthesize declarative queries (from sample-based queries)</a:t>
            </a:r>
          </a:p>
          <a:p>
            <a:pPr lvl="1"/>
            <a:r>
              <a:rPr lang="en-US" dirty="0"/>
              <a:t>Disjunctive queries</a:t>
            </a:r>
          </a:p>
          <a:p>
            <a:pPr lvl="1"/>
            <a:r>
              <a:rPr lang="en-US" dirty="0">
                <a:solidFill>
                  <a:srgbClr val="FF0000"/>
                </a:solidFill>
              </a:rPr>
              <a:t>Incomplete queries</a:t>
            </a:r>
          </a:p>
          <a:p>
            <a:pPr lvl="1"/>
            <a:r>
              <a:rPr lang="en-US" dirty="0"/>
              <a:t>Metadata queries</a:t>
            </a:r>
          </a:p>
          <a:p>
            <a:pPr lvl="1"/>
            <a:endParaRPr lang="en-US" dirty="0"/>
          </a:p>
          <a:p>
            <a:endParaRPr lang="en-US" dirty="0"/>
          </a:p>
          <a:p>
            <a:pPr lvl="1"/>
            <a:endParaRPr lang="en-US" dirty="0"/>
          </a:p>
        </p:txBody>
      </p:sp>
      <p:sp>
        <p:nvSpPr>
          <p:cNvPr id="4" name="Slide Number Placeholder 3"/>
          <p:cNvSpPr>
            <a:spLocks noGrp="1"/>
          </p:cNvSpPr>
          <p:nvPr>
            <p:ph type="sldNum" sz="quarter" idx="12"/>
          </p:nvPr>
        </p:nvSpPr>
        <p:spPr/>
        <p:txBody>
          <a:bodyPr/>
          <a:lstStyle/>
          <a:p>
            <a:fld id="{313D4505-985F-49BE-8C1F-E0CFEEC3F372}" type="slidenum">
              <a:rPr lang="en-US" smtClean="0"/>
              <a:t>28</a:t>
            </a:fld>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96980" y="109867"/>
            <a:ext cx="849131" cy="652133"/>
          </a:xfrm>
          <a:prstGeom prst="rect">
            <a:avLst/>
          </a:prstGeom>
        </p:spPr>
      </p:pic>
      <p:graphicFrame>
        <p:nvGraphicFramePr>
          <p:cNvPr id="8" name="Table 7">
            <a:extLst>
              <a:ext uri="{FF2B5EF4-FFF2-40B4-BE49-F238E27FC236}">
                <a16:creationId xmlns:a16="http://schemas.microsoft.com/office/drawing/2014/main" id="{9194874A-246D-D34C-AF82-5690F50A5AA6}"/>
              </a:ext>
            </a:extLst>
          </p:cNvPr>
          <p:cNvGraphicFramePr>
            <a:graphicFrameLocks noGrp="1"/>
          </p:cNvGraphicFramePr>
          <p:nvPr>
            <p:extLst>
              <p:ext uri="{D42A27DB-BD31-4B8C-83A1-F6EECF244321}">
                <p14:modId xmlns:p14="http://schemas.microsoft.com/office/powerpoint/2010/main" val="12867973"/>
              </p:ext>
            </p:extLst>
          </p:nvPr>
        </p:nvGraphicFramePr>
        <p:xfrm>
          <a:off x="3429000" y="3581400"/>
          <a:ext cx="4114800" cy="741680"/>
        </p:xfrm>
        <a:graphic>
          <a:graphicData uri="http://schemas.openxmlformats.org/drawingml/2006/table">
            <a:tbl>
              <a:tblPr firstRow="1" bandRow="1">
                <a:tableStyleId>{5C22544A-7EE6-4342-B048-85BDC9FD1C3A}</a:tableStyleId>
              </a:tblPr>
              <a:tblGrid>
                <a:gridCol w="1676400">
                  <a:extLst>
                    <a:ext uri="{9D8B030D-6E8A-4147-A177-3AD203B41FA5}">
                      <a16:colId xmlns:a16="http://schemas.microsoft.com/office/drawing/2014/main" val="2403144350"/>
                    </a:ext>
                  </a:extLst>
                </a:gridCol>
                <a:gridCol w="1219200">
                  <a:extLst>
                    <a:ext uri="{9D8B030D-6E8A-4147-A177-3AD203B41FA5}">
                      <a16:colId xmlns:a16="http://schemas.microsoft.com/office/drawing/2014/main" val="1514990442"/>
                    </a:ext>
                  </a:extLst>
                </a:gridCol>
                <a:gridCol w="1219200">
                  <a:extLst>
                    <a:ext uri="{9D8B030D-6E8A-4147-A177-3AD203B41FA5}">
                      <a16:colId xmlns:a16="http://schemas.microsoft.com/office/drawing/2014/main" val="651365873"/>
                    </a:ext>
                  </a:extLst>
                </a:gridCol>
              </a:tblGrid>
              <a:tr h="370840">
                <a:tc>
                  <a:txBody>
                    <a:bodyPr/>
                    <a:lstStyle/>
                    <a:p>
                      <a:r>
                        <a:rPr lang="en-US" dirty="0"/>
                        <a:t>Column 1</a:t>
                      </a:r>
                    </a:p>
                  </a:txBody>
                  <a:tcPr/>
                </a:tc>
                <a:tc>
                  <a:txBody>
                    <a:bodyPr/>
                    <a:lstStyle/>
                    <a:p>
                      <a:r>
                        <a:rPr lang="en-US" dirty="0"/>
                        <a:t>Column 2</a:t>
                      </a:r>
                    </a:p>
                  </a:txBody>
                  <a:tcPr/>
                </a:tc>
                <a:tc>
                  <a:txBody>
                    <a:bodyPr/>
                    <a:lstStyle/>
                    <a:p>
                      <a:r>
                        <a:rPr lang="en-US" dirty="0"/>
                        <a:t>Column3</a:t>
                      </a:r>
                    </a:p>
                  </a:txBody>
                  <a:tcPr/>
                </a:tc>
                <a:extLst>
                  <a:ext uri="{0D108BD9-81ED-4DB2-BD59-A6C34878D82A}">
                    <a16:rowId xmlns:a16="http://schemas.microsoft.com/office/drawing/2014/main" val="682200391"/>
                  </a:ext>
                </a:extLst>
              </a:tr>
              <a:tr h="370840">
                <a:tc>
                  <a:txBody>
                    <a:bodyPr/>
                    <a:lstStyle/>
                    <a:p>
                      <a:r>
                        <a:rPr lang="en-US" dirty="0"/>
                        <a:t>Lake Tahoe</a:t>
                      </a:r>
                    </a:p>
                  </a:txBody>
                  <a:tcPr/>
                </a:tc>
                <a:tc>
                  <a:txBody>
                    <a:bodyPr/>
                    <a:lstStyle/>
                    <a:p>
                      <a:r>
                        <a:rPr lang="en-US" dirty="0"/>
                        <a:t>California</a:t>
                      </a:r>
                    </a:p>
                  </a:txBody>
                  <a:tcPr/>
                </a:tc>
                <a:tc>
                  <a:txBody>
                    <a:bodyPr/>
                    <a:lstStyle/>
                    <a:p>
                      <a:r>
                        <a:rPr lang="en-US" dirty="0"/>
                        <a:t>497 km</a:t>
                      </a:r>
                      <a:r>
                        <a:rPr lang="en-US" baseline="30000" dirty="0"/>
                        <a:t>2</a:t>
                      </a:r>
                      <a:endParaRPr lang="en-US" dirty="0"/>
                    </a:p>
                  </a:txBody>
                  <a:tcPr/>
                </a:tc>
                <a:extLst>
                  <a:ext uri="{0D108BD9-81ED-4DB2-BD59-A6C34878D82A}">
                    <a16:rowId xmlns:a16="http://schemas.microsoft.com/office/drawing/2014/main" val="1479081286"/>
                  </a:ext>
                </a:extLst>
              </a:tr>
            </a:tbl>
          </a:graphicData>
        </a:graphic>
      </p:graphicFrame>
      <p:sp>
        <p:nvSpPr>
          <p:cNvPr id="9" name="TextBox 8">
            <a:extLst>
              <a:ext uri="{FF2B5EF4-FFF2-40B4-BE49-F238E27FC236}">
                <a16:creationId xmlns:a16="http://schemas.microsoft.com/office/drawing/2014/main" id="{39AD5B07-F462-DC4D-B98B-6881CD5A05C3}"/>
              </a:ext>
            </a:extLst>
          </p:cNvPr>
          <p:cNvSpPr txBox="1"/>
          <p:nvPr/>
        </p:nvSpPr>
        <p:spPr>
          <a:xfrm>
            <a:off x="990600" y="3767574"/>
            <a:ext cx="2438400" cy="369332"/>
          </a:xfrm>
          <a:prstGeom prst="rect">
            <a:avLst/>
          </a:prstGeom>
          <a:noFill/>
        </p:spPr>
        <p:txBody>
          <a:bodyPr wrap="square" rtlCol="0">
            <a:spAutoFit/>
          </a:bodyPr>
          <a:lstStyle/>
          <a:p>
            <a:r>
              <a:rPr lang="en-US" dirty="0"/>
              <a:t>Sample-based query</a:t>
            </a:r>
          </a:p>
        </p:txBody>
      </p:sp>
      <p:graphicFrame>
        <p:nvGraphicFramePr>
          <p:cNvPr id="10" name="Table 9">
            <a:extLst>
              <a:ext uri="{FF2B5EF4-FFF2-40B4-BE49-F238E27FC236}">
                <a16:creationId xmlns:a16="http://schemas.microsoft.com/office/drawing/2014/main" id="{325316A6-58D8-C244-A8C7-D3A386625E98}"/>
              </a:ext>
            </a:extLst>
          </p:cNvPr>
          <p:cNvGraphicFramePr>
            <a:graphicFrameLocks noGrp="1"/>
          </p:cNvGraphicFramePr>
          <p:nvPr>
            <p:extLst>
              <p:ext uri="{D42A27DB-BD31-4B8C-83A1-F6EECF244321}">
                <p14:modId xmlns:p14="http://schemas.microsoft.com/office/powerpoint/2010/main" val="1544452413"/>
              </p:ext>
            </p:extLst>
          </p:nvPr>
        </p:nvGraphicFramePr>
        <p:xfrm>
          <a:off x="3435927" y="4976613"/>
          <a:ext cx="4114800" cy="741680"/>
        </p:xfrm>
        <a:graphic>
          <a:graphicData uri="http://schemas.openxmlformats.org/drawingml/2006/table">
            <a:tbl>
              <a:tblPr firstRow="1" bandRow="1">
                <a:tableStyleId>{5C22544A-7EE6-4342-B048-85BDC9FD1C3A}</a:tableStyleId>
              </a:tblPr>
              <a:tblGrid>
                <a:gridCol w="1676400">
                  <a:extLst>
                    <a:ext uri="{9D8B030D-6E8A-4147-A177-3AD203B41FA5}">
                      <a16:colId xmlns:a16="http://schemas.microsoft.com/office/drawing/2014/main" val="2403144350"/>
                    </a:ext>
                  </a:extLst>
                </a:gridCol>
                <a:gridCol w="1219200">
                  <a:extLst>
                    <a:ext uri="{9D8B030D-6E8A-4147-A177-3AD203B41FA5}">
                      <a16:colId xmlns:a16="http://schemas.microsoft.com/office/drawing/2014/main" val="1514990442"/>
                    </a:ext>
                  </a:extLst>
                </a:gridCol>
                <a:gridCol w="1219200">
                  <a:extLst>
                    <a:ext uri="{9D8B030D-6E8A-4147-A177-3AD203B41FA5}">
                      <a16:colId xmlns:a16="http://schemas.microsoft.com/office/drawing/2014/main" val="651365873"/>
                    </a:ext>
                  </a:extLst>
                </a:gridCol>
              </a:tblGrid>
              <a:tr h="370840">
                <a:tc>
                  <a:txBody>
                    <a:bodyPr/>
                    <a:lstStyle/>
                    <a:p>
                      <a:r>
                        <a:rPr lang="en-US" dirty="0"/>
                        <a:t>Column 1</a:t>
                      </a:r>
                    </a:p>
                  </a:txBody>
                  <a:tcPr/>
                </a:tc>
                <a:tc>
                  <a:txBody>
                    <a:bodyPr/>
                    <a:lstStyle/>
                    <a:p>
                      <a:r>
                        <a:rPr lang="en-US" dirty="0"/>
                        <a:t>Column 2</a:t>
                      </a:r>
                    </a:p>
                  </a:txBody>
                  <a:tcPr/>
                </a:tc>
                <a:tc>
                  <a:txBody>
                    <a:bodyPr/>
                    <a:lstStyle/>
                    <a:p>
                      <a:r>
                        <a:rPr lang="en-US" dirty="0"/>
                        <a:t>Column3</a:t>
                      </a:r>
                    </a:p>
                  </a:txBody>
                  <a:tcPr/>
                </a:tc>
                <a:extLst>
                  <a:ext uri="{0D108BD9-81ED-4DB2-BD59-A6C34878D82A}">
                    <a16:rowId xmlns:a16="http://schemas.microsoft.com/office/drawing/2014/main" val="682200391"/>
                  </a:ext>
                </a:extLst>
              </a:tr>
              <a:tr h="370840">
                <a:tc>
                  <a:txBody>
                    <a:bodyPr/>
                    <a:lstStyle/>
                    <a:p>
                      <a:r>
                        <a:rPr lang="en-US" dirty="0"/>
                        <a:t>Lake Tahoe</a:t>
                      </a:r>
                    </a:p>
                  </a:txBody>
                  <a:tcPr/>
                </a:tc>
                <a:tc>
                  <a:txBody>
                    <a:bodyPr/>
                    <a:lstStyle/>
                    <a:p>
                      <a:r>
                        <a:rPr lang="en-US" dirty="0">
                          <a:solidFill>
                            <a:schemeClr val="tx1"/>
                          </a:solidFill>
                        </a:rPr>
                        <a:t>California</a:t>
                      </a:r>
                    </a:p>
                  </a:txBody>
                  <a:tcPr/>
                </a:tc>
                <a:tc>
                  <a:txBody>
                    <a:bodyPr/>
                    <a:lstStyle/>
                    <a:p>
                      <a:endParaRPr lang="en-US" dirty="0"/>
                    </a:p>
                  </a:txBody>
                  <a:tcPr/>
                </a:tc>
                <a:extLst>
                  <a:ext uri="{0D108BD9-81ED-4DB2-BD59-A6C34878D82A}">
                    <a16:rowId xmlns:a16="http://schemas.microsoft.com/office/drawing/2014/main" val="1479081286"/>
                  </a:ext>
                </a:extLst>
              </a:tr>
            </a:tbl>
          </a:graphicData>
        </a:graphic>
      </p:graphicFrame>
      <p:sp>
        <p:nvSpPr>
          <p:cNvPr id="11" name="TextBox 10">
            <a:extLst>
              <a:ext uri="{FF2B5EF4-FFF2-40B4-BE49-F238E27FC236}">
                <a16:creationId xmlns:a16="http://schemas.microsoft.com/office/drawing/2014/main" id="{07161746-35EE-8849-8079-DDD89D5B072D}"/>
              </a:ext>
            </a:extLst>
          </p:cNvPr>
          <p:cNvSpPr txBox="1"/>
          <p:nvPr/>
        </p:nvSpPr>
        <p:spPr>
          <a:xfrm>
            <a:off x="997527" y="5162787"/>
            <a:ext cx="2438400" cy="369332"/>
          </a:xfrm>
          <a:prstGeom prst="rect">
            <a:avLst/>
          </a:prstGeom>
          <a:noFill/>
        </p:spPr>
        <p:txBody>
          <a:bodyPr wrap="square" rtlCol="0">
            <a:spAutoFit/>
          </a:bodyPr>
          <a:lstStyle/>
          <a:p>
            <a:r>
              <a:rPr lang="en-US" dirty="0"/>
              <a:t>Declarative query</a:t>
            </a:r>
          </a:p>
        </p:txBody>
      </p:sp>
      <p:sp>
        <p:nvSpPr>
          <p:cNvPr id="12" name="Oval 11">
            <a:extLst>
              <a:ext uri="{FF2B5EF4-FFF2-40B4-BE49-F238E27FC236}">
                <a16:creationId xmlns:a16="http://schemas.microsoft.com/office/drawing/2014/main" id="{BA30348C-BA36-BC43-8CE0-E7667417ED85}"/>
              </a:ext>
            </a:extLst>
          </p:cNvPr>
          <p:cNvSpPr/>
          <p:nvPr/>
        </p:nvSpPr>
        <p:spPr>
          <a:xfrm>
            <a:off x="6248400" y="5334000"/>
            <a:ext cx="1371600" cy="3810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383278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Declarative Schema Mapping Workload</a:t>
            </a:r>
          </a:p>
        </p:txBody>
      </p:sp>
      <p:sp>
        <p:nvSpPr>
          <p:cNvPr id="3" name="Content Placeholder 2"/>
          <p:cNvSpPr>
            <a:spLocks noGrp="1"/>
          </p:cNvSpPr>
          <p:nvPr>
            <p:ph idx="1"/>
          </p:nvPr>
        </p:nvSpPr>
        <p:spPr>
          <a:xfrm>
            <a:off x="152400" y="1143001"/>
            <a:ext cx="8839200" cy="2057400"/>
          </a:xfrm>
        </p:spPr>
        <p:txBody>
          <a:bodyPr/>
          <a:lstStyle/>
          <a:p>
            <a:r>
              <a:rPr lang="en-US" dirty="0"/>
              <a:t>Synthesize declarative queries (from sample-based queries)</a:t>
            </a:r>
          </a:p>
          <a:p>
            <a:pPr lvl="1"/>
            <a:r>
              <a:rPr lang="en-US" dirty="0"/>
              <a:t>Disjunctive queries</a:t>
            </a:r>
          </a:p>
          <a:p>
            <a:pPr lvl="1"/>
            <a:r>
              <a:rPr lang="en-US" dirty="0"/>
              <a:t>Incomplete queries</a:t>
            </a:r>
          </a:p>
          <a:p>
            <a:pPr lvl="1"/>
            <a:r>
              <a:rPr lang="en-US" dirty="0">
                <a:solidFill>
                  <a:srgbClr val="FF0000"/>
                </a:solidFill>
              </a:rPr>
              <a:t>Metadata queries</a:t>
            </a:r>
          </a:p>
          <a:p>
            <a:pPr lvl="1"/>
            <a:endParaRPr lang="en-US" dirty="0"/>
          </a:p>
          <a:p>
            <a:endParaRPr lang="en-US" dirty="0"/>
          </a:p>
          <a:p>
            <a:pPr lvl="1"/>
            <a:endParaRPr lang="en-US" dirty="0"/>
          </a:p>
        </p:txBody>
      </p:sp>
      <p:sp>
        <p:nvSpPr>
          <p:cNvPr id="4" name="Slide Number Placeholder 3"/>
          <p:cNvSpPr>
            <a:spLocks noGrp="1"/>
          </p:cNvSpPr>
          <p:nvPr>
            <p:ph type="sldNum" sz="quarter" idx="12"/>
          </p:nvPr>
        </p:nvSpPr>
        <p:spPr/>
        <p:txBody>
          <a:bodyPr/>
          <a:lstStyle/>
          <a:p>
            <a:fld id="{313D4505-985F-49BE-8C1F-E0CFEEC3F372}" type="slidenum">
              <a:rPr lang="en-US" smtClean="0"/>
              <a:t>29</a:t>
            </a:fld>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96980" y="109867"/>
            <a:ext cx="849131" cy="652133"/>
          </a:xfrm>
          <a:prstGeom prst="rect">
            <a:avLst/>
          </a:prstGeom>
        </p:spPr>
      </p:pic>
      <p:graphicFrame>
        <p:nvGraphicFramePr>
          <p:cNvPr id="8" name="Table 7">
            <a:extLst>
              <a:ext uri="{FF2B5EF4-FFF2-40B4-BE49-F238E27FC236}">
                <a16:creationId xmlns:a16="http://schemas.microsoft.com/office/drawing/2014/main" id="{FE95C2D7-7FEE-1C49-8E90-9ECC0D5C4B81}"/>
              </a:ext>
            </a:extLst>
          </p:cNvPr>
          <p:cNvGraphicFramePr>
            <a:graphicFrameLocks noGrp="1"/>
          </p:cNvGraphicFramePr>
          <p:nvPr>
            <p:extLst>
              <p:ext uri="{D42A27DB-BD31-4B8C-83A1-F6EECF244321}">
                <p14:modId xmlns:p14="http://schemas.microsoft.com/office/powerpoint/2010/main" val="2712705391"/>
              </p:ext>
            </p:extLst>
          </p:nvPr>
        </p:nvGraphicFramePr>
        <p:xfrm>
          <a:off x="3429000" y="3581400"/>
          <a:ext cx="4114800" cy="741680"/>
        </p:xfrm>
        <a:graphic>
          <a:graphicData uri="http://schemas.openxmlformats.org/drawingml/2006/table">
            <a:tbl>
              <a:tblPr firstRow="1" bandRow="1">
                <a:tableStyleId>{5C22544A-7EE6-4342-B048-85BDC9FD1C3A}</a:tableStyleId>
              </a:tblPr>
              <a:tblGrid>
                <a:gridCol w="1676400">
                  <a:extLst>
                    <a:ext uri="{9D8B030D-6E8A-4147-A177-3AD203B41FA5}">
                      <a16:colId xmlns:a16="http://schemas.microsoft.com/office/drawing/2014/main" val="2403144350"/>
                    </a:ext>
                  </a:extLst>
                </a:gridCol>
                <a:gridCol w="1219200">
                  <a:extLst>
                    <a:ext uri="{9D8B030D-6E8A-4147-A177-3AD203B41FA5}">
                      <a16:colId xmlns:a16="http://schemas.microsoft.com/office/drawing/2014/main" val="1514990442"/>
                    </a:ext>
                  </a:extLst>
                </a:gridCol>
                <a:gridCol w="1219200">
                  <a:extLst>
                    <a:ext uri="{9D8B030D-6E8A-4147-A177-3AD203B41FA5}">
                      <a16:colId xmlns:a16="http://schemas.microsoft.com/office/drawing/2014/main" val="651365873"/>
                    </a:ext>
                  </a:extLst>
                </a:gridCol>
              </a:tblGrid>
              <a:tr h="370840">
                <a:tc>
                  <a:txBody>
                    <a:bodyPr/>
                    <a:lstStyle/>
                    <a:p>
                      <a:r>
                        <a:rPr lang="en-US" dirty="0"/>
                        <a:t>Column 1</a:t>
                      </a:r>
                    </a:p>
                  </a:txBody>
                  <a:tcPr/>
                </a:tc>
                <a:tc>
                  <a:txBody>
                    <a:bodyPr/>
                    <a:lstStyle/>
                    <a:p>
                      <a:r>
                        <a:rPr lang="en-US" dirty="0"/>
                        <a:t>Column 2</a:t>
                      </a:r>
                    </a:p>
                  </a:txBody>
                  <a:tcPr/>
                </a:tc>
                <a:tc>
                  <a:txBody>
                    <a:bodyPr/>
                    <a:lstStyle/>
                    <a:p>
                      <a:r>
                        <a:rPr lang="en-US" dirty="0"/>
                        <a:t>Column3</a:t>
                      </a:r>
                    </a:p>
                  </a:txBody>
                  <a:tcPr/>
                </a:tc>
                <a:extLst>
                  <a:ext uri="{0D108BD9-81ED-4DB2-BD59-A6C34878D82A}">
                    <a16:rowId xmlns:a16="http://schemas.microsoft.com/office/drawing/2014/main" val="682200391"/>
                  </a:ext>
                </a:extLst>
              </a:tr>
              <a:tr h="370840">
                <a:tc>
                  <a:txBody>
                    <a:bodyPr/>
                    <a:lstStyle/>
                    <a:p>
                      <a:r>
                        <a:rPr lang="en-US" dirty="0"/>
                        <a:t>Lake Tahoe</a:t>
                      </a:r>
                    </a:p>
                  </a:txBody>
                  <a:tcPr/>
                </a:tc>
                <a:tc>
                  <a:txBody>
                    <a:bodyPr/>
                    <a:lstStyle/>
                    <a:p>
                      <a:r>
                        <a:rPr lang="en-US" dirty="0"/>
                        <a:t>California</a:t>
                      </a:r>
                    </a:p>
                  </a:txBody>
                  <a:tcPr/>
                </a:tc>
                <a:tc>
                  <a:txBody>
                    <a:bodyPr/>
                    <a:lstStyle/>
                    <a:p>
                      <a:r>
                        <a:rPr lang="en-US" dirty="0"/>
                        <a:t>497 km</a:t>
                      </a:r>
                      <a:r>
                        <a:rPr lang="en-US" baseline="30000" dirty="0"/>
                        <a:t>2</a:t>
                      </a:r>
                      <a:endParaRPr lang="en-US" dirty="0"/>
                    </a:p>
                  </a:txBody>
                  <a:tcPr/>
                </a:tc>
                <a:extLst>
                  <a:ext uri="{0D108BD9-81ED-4DB2-BD59-A6C34878D82A}">
                    <a16:rowId xmlns:a16="http://schemas.microsoft.com/office/drawing/2014/main" val="1479081286"/>
                  </a:ext>
                </a:extLst>
              </a:tr>
            </a:tbl>
          </a:graphicData>
        </a:graphic>
      </p:graphicFrame>
      <p:sp>
        <p:nvSpPr>
          <p:cNvPr id="9" name="TextBox 8">
            <a:extLst>
              <a:ext uri="{FF2B5EF4-FFF2-40B4-BE49-F238E27FC236}">
                <a16:creationId xmlns:a16="http://schemas.microsoft.com/office/drawing/2014/main" id="{BC6C1134-3F66-1C47-ABBC-B461049F42F8}"/>
              </a:ext>
            </a:extLst>
          </p:cNvPr>
          <p:cNvSpPr txBox="1"/>
          <p:nvPr/>
        </p:nvSpPr>
        <p:spPr>
          <a:xfrm>
            <a:off x="990600" y="3767574"/>
            <a:ext cx="2438400" cy="369332"/>
          </a:xfrm>
          <a:prstGeom prst="rect">
            <a:avLst/>
          </a:prstGeom>
          <a:noFill/>
        </p:spPr>
        <p:txBody>
          <a:bodyPr wrap="square" rtlCol="0">
            <a:spAutoFit/>
          </a:bodyPr>
          <a:lstStyle/>
          <a:p>
            <a:r>
              <a:rPr lang="en-US" dirty="0"/>
              <a:t>Sample-based query</a:t>
            </a:r>
          </a:p>
        </p:txBody>
      </p:sp>
      <p:graphicFrame>
        <p:nvGraphicFramePr>
          <p:cNvPr id="10" name="Table 9">
            <a:extLst>
              <a:ext uri="{FF2B5EF4-FFF2-40B4-BE49-F238E27FC236}">
                <a16:creationId xmlns:a16="http://schemas.microsoft.com/office/drawing/2014/main" id="{1B911072-6244-0A4C-815E-5CC6561B0510}"/>
              </a:ext>
            </a:extLst>
          </p:cNvPr>
          <p:cNvGraphicFramePr>
            <a:graphicFrameLocks noGrp="1"/>
          </p:cNvGraphicFramePr>
          <p:nvPr>
            <p:extLst>
              <p:ext uri="{D42A27DB-BD31-4B8C-83A1-F6EECF244321}">
                <p14:modId xmlns:p14="http://schemas.microsoft.com/office/powerpoint/2010/main" val="956502749"/>
              </p:ext>
            </p:extLst>
          </p:nvPr>
        </p:nvGraphicFramePr>
        <p:xfrm>
          <a:off x="3435927" y="4976613"/>
          <a:ext cx="4114800" cy="741680"/>
        </p:xfrm>
        <a:graphic>
          <a:graphicData uri="http://schemas.openxmlformats.org/drawingml/2006/table">
            <a:tbl>
              <a:tblPr firstRow="1" bandRow="1">
                <a:tableStyleId>{5C22544A-7EE6-4342-B048-85BDC9FD1C3A}</a:tableStyleId>
              </a:tblPr>
              <a:tblGrid>
                <a:gridCol w="1676400">
                  <a:extLst>
                    <a:ext uri="{9D8B030D-6E8A-4147-A177-3AD203B41FA5}">
                      <a16:colId xmlns:a16="http://schemas.microsoft.com/office/drawing/2014/main" val="2403144350"/>
                    </a:ext>
                  </a:extLst>
                </a:gridCol>
                <a:gridCol w="1219200">
                  <a:extLst>
                    <a:ext uri="{9D8B030D-6E8A-4147-A177-3AD203B41FA5}">
                      <a16:colId xmlns:a16="http://schemas.microsoft.com/office/drawing/2014/main" val="1514990442"/>
                    </a:ext>
                  </a:extLst>
                </a:gridCol>
                <a:gridCol w="1219200">
                  <a:extLst>
                    <a:ext uri="{9D8B030D-6E8A-4147-A177-3AD203B41FA5}">
                      <a16:colId xmlns:a16="http://schemas.microsoft.com/office/drawing/2014/main" val="651365873"/>
                    </a:ext>
                  </a:extLst>
                </a:gridCol>
              </a:tblGrid>
              <a:tr h="370840">
                <a:tc>
                  <a:txBody>
                    <a:bodyPr/>
                    <a:lstStyle/>
                    <a:p>
                      <a:r>
                        <a:rPr lang="en-US" dirty="0"/>
                        <a:t>Column 1</a:t>
                      </a:r>
                    </a:p>
                  </a:txBody>
                  <a:tcPr/>
                </a:tc>
                <a:tc>
                  <a:txBody>
                    <a:bodyPr/>
                    <a:lstStyle/>
                    <a:p>
                      <a:r>
                        <a:rPr lang="en-US" dirty="0"/>
                        <a:t>Column 2</a:t>
                      </a:r>
                    </a:p>
                  </a:txBody>
                  <a:tcPr/>
                </a:tc>
                <a:tc>
                  <a:txBody>
                    <a:bodyPr/>
                    <a:lstStyle/>
                    <a:p>
                      <a:r>
                        <a:rPr lang="en-US" dirty="0"/>
                        <a:t>Column3</a:t>
                      </a:r>
                    </a:p>
                  </a:txBody>
                  <a:tcPr/>
                </a:tc>
                <a:extLst>
                  <a:ext uri="{0D108BD9-81ED-4DB2-BD59-A6C34878D82A}">
                    <a16:rowId xmlns:a16="http://schemas.microsoft.com/office/drawing/2014/main" val="682200391"/>
                  </a:ext>
                </a:extLst>
              </a:tr>
              <a:tr h="370840">
                <a:tc>
                  <a:txBody>
                    <a:bodyPr/>
                    <a:lstStyle/>
                    <a:p>
                      <a:r>
                        <a:rPr lang="en-US" dirty="0"/>
                        <a:t>Lake Tahoe</a:t>
                      </a:r>
                    </a:p>
                  </a:txBody>
                  <a:tcPr/>
                </a:tc>
                <a:tc>
                  <a:txBody>
                    <a:bodyPr/>
                    <a:lstStyle/>
                    <a:p>
                      <a:r>
                        <a:rPr lang="en-US" dirty="0"/>
                        <a:t>California</a:t>
                      </a:r>
                      <a:endParaRPr lang="en-US" dirty="0">
                        <a:solidFill>
                          <a:srgbClr val="FF0000"/>
                        </a:solidFill>
                      </a:endParaRPr>
                    </a:p>
                  </a:txBody>
                  <a:tcPr/>
                </a:tc>
                <a:tc>
                  <a:txBody>
                    <a:bodyPr/>
                    <a:lstStyle/>
                    <a:p>
                      <a:endParaRPr lang="en-US" dirty="0"/>
                    </a:p>
                  </a:txBody>
                  <a:tcPr/>
                </a:tc>
                <a:extLst>
                  <a:ext uri="{0D108BD9-81ED-4DB2-BD59-A6C34878D82A}">
                    <a16:rowId xmlns:a16="http://schemas.microsoft.com/office/drawing/2014/main" val="1479081286"/>
                  </a:ext>
                </a:extLst>
              </a:tr>
            </a:tbl>
          </a:graphicData>
        </a:graphic>
      </p:graphicFrame>
      <p:sp>
        <p:nvSpPr>
          <p:cNvPr id="11" name="TextBox 10">
            <a:extLst>
              <a:ext uri="{FF2B5EF4-FFF2-40B4-BE49-F238E27FC236}">
                <a16:creationId xmlns:a16="http://schemas.microsoft.com/office/drawing/2014/main" id="{6BD1BD78-0768-CF46-A0C8-BE775DB36FB8}"/>
              </a:ext>
            </a:extLst>
          </p:cNvPr>
          <p:cNvSpPr txBox="1"/>
          <p:nvPr/>
        </p:nvSpPr>
        <p:spPr>
          <a:xfrm>
            <a:off x="997527" y="5162787"/>
            <a:ext cx="2438400" cy="369332"/>
          </a:xfrm>
          <a:prstGeom prst="rect">
            <a:avLst/>
          </a:prstGeom>
          <a:noFill/>
        </p:spPr>
        <p:txBody>
          <a:bodyPr wrap="square" rtlCol="0">
            <a:spAutoFit/>
          </a:bodyPr>
          <a:lstStyle/>
          <a:p>
            <a:r>
              <a:rPr lang="en-US" dirty="0"/>
              <a:t>Declarative query</a:t>
            </a:r>
          </a:p>
        </p:txBody>
      </p:sp>
      <p:graphicFrame>
        <p:nvGraphicFramePr>
          <p:cNvPr id="12" name="Table 11">
            <a:extLst>
              <a:ext uri="{FF2B5EF4-FFF2-40B4-BE49-F238E27FC236}">
                <a16:creationId xmlns:a16="http://schemas.microsoft.com/office/drawing/2014/main" id="{C62719DA-A31E-8E40-BE27-05CEF606C11A}"/>
              </a:ext>
            </a:extLst>
          </p:cNvPr>
          <p:cNvGraphicFramePr>
            <a:graphicFrameLocks noGrp="1"/>
          </p:cNvGraphicFramePr>
          <p:nvPr>
            <p:extLst>
              <p:ext uri="{D42A27DB-BD31-4B8C-83A1-F6EECF244321}">
                <p14:modId xmlns:p14="http://schemas.microsoft.com/office/powerpoint/2010/main" val="732286774"/>
              </p:ext>
            </p:extLst>
          </p:nvPr>
        </p:nvGraphicFramePr>
        <p:xfrm>
          <a:off x="3427614" y="5955265"/>
          <a:ext cx="4344785" cy="741680"/>
        </p:xfrm>
        <a:graphic>
          <a:graphicData uri="http://schemas.openxmlformats.org/drawingml/2006/table">
            <a:tbl>
              <a:tblPr firstRow="1" bandRow="1">
                <a:tableStyleId>{5C22544A-7EE6-4342-B048-85BDC9FD1C3A}</a:tableStyleId>
              </a:tblPr>
              <a:tblGrid>
                <a:gridCol w="1208347">
                  <a:extLst>
                    <a:ext uri="{9D8B030D-6E8A-4147-A177-3AD203B41FA5}">
                      <a16:colId xmlns:a16="http://schemas.microsoft.com/office/drawing/2014/main" val="2403144350"/>
                    </a:ext>
                  </a:extLst>
                </a:gridCol>
                <a:gridCol w="1206885">
                  <a:extLst>
                    <a:ext uri="{9D8B030D-6E8A-4147-A177-3AD203B41FA5}">
                      <a16:colId xmlns:a16="http://schemas.microsoft.com/office/drawing/2014/main" val="1514990442"/>
                    </a:ext>
                  </a:extLst>
                </a:gridCol>
                <a:gridCol w="1929553">
                  <a:extLst>
                    <a:ext uri="{9D8B030D-6E8A-4147-A177-3AD203B41FA5}">
                      <a16:colId xmlns:a16="http://schemas.microsoft.com/office/drawing/2014/main" val="651365873"/>
                    </a:ext>
                  </a:extLst>
                </a:gridCol>
              </a:tblGrid>
              <a:tr h="370840">
                <a:tc>
                  <a:txBody>
                    <a:bodyPr/>
                    <a:lstStyle/>
                    <a:p>
                      <a:r>
                        <a:rPr lang="en-US" dirty="0"/>
                        <a:t>Column 1</a:t>
                      </a:r>
                    </a:p>
                  </a:txBody>
                  <a:tcPr/>
                </a:tc>
                <a:tc>
                  <a:txBody>
                    <a:bodyPr/>
                    <a:lstStyle/>
                    <a:p>
                      <a:r>
                        <a:rPr lang="en-US" dirty="0"/>
                        <a:t>Column 2</a:t>
                      </a:r>
                    </a:p>
                  </a:txBody>
                  <a:tcPr/>
                </a:tc>
                <a:tc>
                  <a:txBody>
                    <a:bodyPr/>
                    <a:lstStyle/>
                    <a:p>
                      <a:r>
                        <a:rPr lang="en-US" dirty="0"/>
                        <a:t>Column3</a:t>
                      </a:r>
                    </a:p>
                  </a:txBody>
                  <a:tcPr/>
                </a:tc>
                <a:extLst>
                  <a:ext uri="{0D108BD9-81ED-4DB2-BD59-A6C34878D82A}">
                    <a16:rowId xmlns:a16="http://schemas.microsoft.com/office/drawing/2014/main" val="682200391"/>
                  </a:ext>
                </a:extLst>
              </a:tr>
              <a:tr h="370840">
                <a:tc>
                  <a:txBody>
                    <a:bodyPr/>
                    <a:lstStyle/>
                    <a:p>
                      <a:endParaRPr lang="en-US" dirty="0"/>
                    </a:p>
                  </a:txBody>
                  <a:tcPr/>
                </a:tc>
                <a:tc>
                  <a:txBody>
                    <a:bodyPr/>
                    <a:lstStyle/>
                    <a:p>
                      <a:endParaRPr lang="en-US" dirty="0">
                        <a:solidFill>
                          <a:srgbClr val="FF0000"/>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0000"/>
                          </a:solidFill>
                        </a:rPr>
                        <a:t>{numeric} AND &gt;0</a:t>
                      </a:r>
                    </a:p>
                  </a:txBody>
                  <a:tcPr/>
                </a:tc>
                <a:extLst>
                  <a:ext uri="{0D108BD9-81ED-4DB2-BD59-A6C34878D82A}">
                    <a16:rowId xmlns:a16="http://schemas.microsoft.com/office/drawing/2014/main" val="1479081286"/>
                  </a:ext>
                </a:extLst>
              </a:tr>
            </a:tbl>
          </a:graphicData>
        </a:graphic>
      </p:graphicFrame>
      <p:sp>
        <p:nvSpPr>
          <p:cNvPr id="13" name="TextBox 12">
            <a:extLst>
              <a:ext uri="{FF2B5EF4-FFF2-40B4-BE49-F238E27FC236}">
                <a16:creationId xmlns:a16="http://schemas.microsoft.com/office/drawing/2014/main" id="{A63B551B-0E20-DF4B-ADAE-64453521C653}"/>
              </a:ext>
            </a:extLst>
          </p:cNvPr>
          <p:cNvSpPr txBox="1"/>
          <p:nvPr/>
        </p:nvSpPr>
        <p:spPr>
          <a:xfrm>
            <a:off x="7789593" y="6074492"/>
            <a:ext cx="1903614" cy="584775"/>
          </a:xfrm>
          <a:prstGeom prst="rect">
            <a:avLst/>
          </a:prstGeom>
          <a:noFill/>
        </p:spPr>
        <p:txBody>
          <a:bodyPr wrap="square" rtlCol="0">
            <a:spAutoFit/>
          </a:bodyPr>
          <a:lstStyle/>
          <a:p>
            <a:r>
              <a:rPr lang="en-US" sz="1600" dirty="0">
                <a:solidFill>
                  <a:srgbClr val="FF0000"/>
                </a:solidFill>
              </a:rPr>
              <a:t>Metadata constraints</a:t>
            </a:r>
          </a:p>
        </p:txBody>
      </p:sp>
      <p:sp>
        <p:nvSpPr>
          <p:cNvPr id="14" name="TextBox 13">
            <a:extLst>
              <a:ext uri="{FF2B5EF4-FFF2-40B4-BE49-F238E27FC236}">
                <a16:creationId xmlns:a16="http://schemas.microsoft.com/office/drawing/2014/main" id="{EB3123EB-8E1A-6C46-B4D9-2E6545BA21B6}"/>
              </a:ext>
            </a:extLst>
          </p:cNvPr>
          <p:cNvSpPr txBox="1"/>
          <p:nvPr/>
        </p:nvSpPr>
        <p:spPr>
          <a:xfrm>
            <a:off x="7789593" y="5055065"/>
            <a:ext cx="1903614" cy="584775"/>
          </a:xfrm>
          <a:prstGeom prst="rect">
            <a:avLst/>
          </a:prstGeom>
          <a:noFill/>
        </p:spPr>
        <p:txBody>
          <a:bodyPr wrap="square" rtlCol="0">
            <a:spAutoFit/>
          </a:bodyPr>
          <a:lstStyle/>
          <a:p>
            <a:r>
              <a:rPr lang="en-US" sz="1600" dirty="0"/>
              <a:t>Sample</a:t>
            </a:r>
          </a:p>
          <a:p>
            <a:r>
              <a:rPr lang="en-US" sz="1600" dirty="0"/>
              <a:t>constraints</a:t>
            </a:r>
          </a:p>
        </p:txBody>
      </p:sp>
      <p:sp>
        <p:nvSpPr>
          <p:cNvPr id="15" name="Oval 14">
            <a:extLst>
              <a:ext uri="{FF2B5EF4-FFF2-40B4-BE49-F238E27FC236}">
                <a16:creationId xmlns:a16="http://schemas.microsoft.com/office/drawing/2014/main" id="{D07B2361-F218-1145-84BE-C5C822C0EC40}"/>
              </a:ext>
            </a:extLst>
          </p:cNvPr>
          <p:cNvSpPr/>
          <p:nvPr/>
        </p:nvSpPr>
        <p:spPr>
          <a:xfrm>
            <a:off x="6248400" y="5334000"/>
            <a:ext cx="1371600" cy="3810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2841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zh-Hans" sz="3200" dirty="0"/>
              <a:t>What</a:t>
            </a:r>
            <a:r>
              <a:rPr lang="zh-Hans" altLang="en-US" sz="3200" dirty="0"/>
              <a:t> </a:t>
            </a:r>
            <a:r>
              <a:rPr lang="en-US" altLang="zh-Hans" sz="3200" dirty="0"/>
              <a:t>is</a:t>
            </a:r>
            <a:r>
              <a:rPr lang="zh-Hans" altLang="en-US" sz="3200" dirty="0"/>
              <a:t> </a:t>
            </a:r>
            <a:r>
              <a:rPr lang="en-US" altLang="zh-Hans" sz="3200" dirty="0"/>
              <a:t>Schema</a:t>
            </a:r>
            <a:r>
              <a:rPr lang="zh-Hans" altLang="en-US" sz="3200" dirty="0"/>
              <a:t> </a:t>
            </a:r>
            <a:r>
              <a:rPr lang="en-US" altLang="zh-Hans" sz="3200" dirty="0"/>
              <a:t>Mapping?</a:t>
            </a:r>
            <a:endParaRPr lang="en-US" sz="3200" dirty="0"/>
          </a:p>
        </p:txBody>
      </p:sp>
      <p:sp>
        <p:nvSpPr>
          <p:cNvPr id="3" name="Content Placeholder 2"/>
          <p:cNvSpPr>
            <a:spLocks noGrp="1"/>
          </p:cNvSpPr>
          <p:nvPr>
            <p:ph idx="1"/>
          </p:nvPr>
        </p:nvSpPr>
        <p:spPr/>
        <p:txBody>
          <a:bodyPr/>
          <a:lstStyle/>
          <a:p>
            <a:r>
              <a:rPr lang="en-US" dirty="0"/>
              <a:t>Schema mapping in a relational database setting</a:t>
            </a:r>
          </a:p>
          <a:p>
            <a:pPr lvl="1"/>
            <a:r>
              <a:rPr lang="en-US" dirty="0"/>
              <a:t>a query joining multiple schemas to form </a:t>
            </a:r>
            <a:r>
              <a:rPr lang="en-US" altLang="zh-Hans" dirty="0"/>
              <a:t>the</a:t>
            </a:r>
            <a:r>
              <a:rPr lang="zh-Hans" altLang="en-US" dirty="0"/>
              <a:t> </a:t>
            </a:r>
            <a:r>
              <a:rPr lang="en-US" altLang="zh-Hans" dirty="0"/>
              <a:t>desired</a:t>
            </a:r>
            <a:r>
              <a:rPr lang="en-US" dirty="0"/>
              <a:t> schema </a:t>
            </a:r>
          </a:p>
          <a:p>
            <a:pPr lvl="1"/>
            <a:endParaRPr lang="en-US" dirty="0"/>
          </a:p>
        </p:txBody>
      </p:sp>
      <p:sp>
        <p:nvSpPr>
          <p:cNvPr id="4" name="Slide Number Placeholder 3"/>
          <p:cNvSpPr>
            <a:spLocks noGrp="1"/>
          </p:cNvSpPr>
          <p:nvPr>
            <p:ph type="sldNum" sz="quarter" idx="12"/>
          </p:nvPr>
        </p:nvSpPr>
        <p:spPr/>
        <p:txBody>
          <a:bodyPr/>
          <a:lstStyle/>
          <a:p>
            <a:fld id="{313D4505-985F-49BE-8C1F-E0CFEEC3F372}" type="slidenum">
              <a:rPr lang="en-US" smtClean="0"/>
              <a:t>3</a:t>
            </a:fld>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96980" y="109867"/>
            <a:ext cx="849131" cy="652133"/>
          </a:xfrm>
          <a:prstGeom prst="rect">
            <a:avLst/>
          </a:prstGeom>
        </p:spPr>
      </p:pic>
      <p:pic>
        <p:nvPicPr>
          <p:cNvPr id="7" name="Picture 6">
            <a:extLst>
              <a:ext uri="{FF2B5EF4-FFF2-40B4-BE49-F238E27FC236}">
                <a16:creationId xmlns:a16="http://schemas.microsoft.com/office/drawing/2014/main" id="{7CD2B5D5-0849-6C4B-920C-4541EB7C79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6110" y="2514600"/>
            <a:ext cx="4744180" cy="1396337"/>
          </a:xfrm>
          <a:prstGeom prst="rect">
            <a:avLst/>
          </a:prstGeom>
        </p:spPr>
      </p:pic>
    </p:spTree>
    <p:extLst>
      <p:ext uri="{BB962C8B-B14F-4D97-AF65-F5344CB8AC3E}">
        <p14:creationId xmlns:p14="http://schemas.microsoft.com/office/powerpoint/2010/main" val="32524258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Results</a:t>
            </a:r>
          </a:p>
        </p:txBody>
      </p:sp>
      <p:sp>
        <p:nvSpPr>
          <p:cNvPr id="3" name="Content Placeholder 2"/>
          <p:cNvSpPr>
            <a:spLocks noGrp="1"/>
          </p:cNvSpPr>
          <p:nvPr>
            <p:ph idx="1"/>
          </p:nvPr>
        </p:nvSpPr>
        <p:spPr/>
        <p:txBody>
          <a:bodyPr/>
          <a:lstStyle/>
          <a:p>
            <a:r>
              <a:rPr lang="en-US" dirty="0"/>
              <a:t>Sample-based queries usually finish within 1 second</a:t>
            </a:r>
          </a:p>
          <a:p>
            <a:r>
              <a:rPr lang="en-US" dirty="0"/>
              <a:t>Declarative queries cost 0-5 seconds more than sample-based queries</a:t>
            </a:r>
          </a:p>
          <a:p>
            <a:pPr lvl="1"/>
            <a:endParaRPr lang="en-US" dirty="0"/>
          </a:p>
          <a:p>
            <a:endParaRPr lang="en-US" dirty="0"/>
          </a:p>
          <a:p>
            <a:pPr lvl="1"/>
            <a:endParaRPr lang="en-US" dirty="0"/>
          </a:p>
        </p:txBody>
      </p:sp>
      <p:sp>
        <p:nvSpPr>
          <p:cNvPr id="4" name="Slide Number Placeholder 3"/>
          <p:cNvSpPr>
            <a:spLocks noGrp="1"/>
          </p:cNvSpPr>
          <p:nvPr>
            <p:ph type="sldNum" sz="quarter" idx="12"/>
          </p:nvPr>
        </p:nvSpPr>
        <p:spPr/>
        <p:txBody>
          <a:bodyPr/>
          <a:lstStyle/>
          <a:p>
            <a:fld id="{313D4505-985F-49BE-8C1F-E0CFEEC3F372}" type="slidenum">
              <a:rPr lang="en-US" smtClean="0"/>
              <a:t>30</a:t>
            </a:fld>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96980" y="109867"/>
            <a:ext cx="849131" cy="652133"/>
          </a:xfrm>
          <a:prstGeom prst="rect">
            <a:avLst/>
          </a:prstGeom>
        </p:spPr>
      </p:pic>
      <p:graphicFrame>
        <p:nvGraphicFramePr>
          <p:cNvPr id="6" name="Chart 5">
            <a:extLst>
              <a:ext uri="{FF2B5EF4-FFF2-40B4-BE49-F238E27FC236}">
                <a16:creationId xmlns:a16="http://schemas.microsoft.com/office/drawing/2014/main" id="{2DBC17AA-21E2-7A4D-BDDE-B058B303C5C6}"/>
              </a:ext>
            </a:extLst>
          </p:cNvPr>
          <p:cNvGraphicFramePr/>
          <p:nvPr>
            <p:extLst>
              <p:ext uri="{D42A27DB-BD31-4B8C-83A1-F6EECF244321}">
                <p14:modId xmlns:p14="http://schemas.microsoft.com/office/powerpoint/2010/main" val="301143403"/>
              </p:ext>
            </p:extLst>
          </p:nvPr>
        </p:nvGraphicFramePr>
        <p:xfrm>
          <a:off x="1719965" y="2514600"/>
          <a:ext cx="6801580" cy="3866177"/>
        </p:xfrm>
        <a:graphic>
          <a:graphicData uri="http://schemas.openxmlformats.org/drawingml/2006/chart">
            <c:chart xmlns:c="http://schemas.openxmlformats.org/drawingml/2006/chart" xmlns:r="http://schemas.openxmlformats.org/officeDocument/2006/relationships" r:id="rId4"/>
          </a:graphicData>
        </a:graphic>
      </p:graphicFrame>
      <p:sp>
        <p:nvSpPr>
          <p:cNvPr id="7" name="TextBox 6">
            <a:extLst>
              <a:ext uri="{FF2B5EF4-FFF2-40B4-BE49-F238E27FC236}">
                <a16:creationId xmlns:a16="http://schemas.microsoft.com/office/drawing/2014/main" id="{F95D166E-E564-8747-BF34-7EC5744AB3B5}"/>
              </a:ext>
            </a:extLst>
          </p:cNvPr>
          <p:cNvSpPr txBox="1"/>
          <p:nvPr/>
        </p:nvSpPr>
        <p:spPr>
          <a:xfrm>
            <a:off x="619490" y="3363559"/>
            <a:ext cx="8153399" cy="1815882"/>
          </a:xfrm>
          <a:prstGeom prst="rect">
            <a:avLst/>
          </a:prstGeom>
          <a:solidFill>
            <a:schemeClr val="accent2"/>
          </a:solidFill>
        </p:spPr>
        <p:txBody>
          <a:bodyPr wrap="square" rtlCol="0">
            <a:spAutoFit/>
          </a:bodyPr>
          <a:lstStyle/>
          <a:p>
            <a:r>
              <a:rPr lang="en-US" sz="2800" dirty="0">
                <a:solidFill>
                  <a:schemeClr val="bg1"/>
                </a:solidFill>
              </a:rPr>
              <a:t>Conclusion</a:t>
            </a:r>
          </a:p>
          <a:p>
            <a:pPr marL="457200" indent="-457200">
              <a:buFont typeface="Arial" panose="020B0604020202020204" pitchFamily="34" charset="0"/>
              <a:buChar char="•"/>
            </a:pPr>
            <a:r>
              <a:rPr lang="en-US" sz="2800" dirty="0">
                <a:solidFill>
                  <a:schemeClr val="bg1"/>
                </a:solidFill>
              </a:rPr>
              <a:t>Synthesis time is almost the same for </a:t>
            </a:r>
            <a:r>
              <a:rPr lang="en-US" sz="2800" dirty="0">
                <a:solidFill>
                  <a:srgbClr val="FF0000"/>
                </a:solidFill>
              </a:rPr>
              <a:t>declarative schema mapping queries</a:t>
            </a:r>
            <a:r>
              <a:rPr lang="en-US" sz="2800" dirty="0">
                <a:solidFill>
                  <a:schemeClr val="bg1"/>
                </a:solidFill>
              </a:rPr>
              <a:t> and </a:t>
            </a:r>
            <a:r>
              <a:rPr lang="en-US" sz="2800" dirty="0">
                <a:solidFill>
                  <a:srgbClr val="FF0000"/>
                </a:solidFill>
              </a:rPr>
              <a:t>sample-based schema mapping queries</a:t>
            </a:r>
            <a:r>
              <a:rPr lang="en-US" sz="2800" dirty="0">
                <a:solidFill>
                  <a:schemeClr val="bg1"/>
                </a:solidFill>
              </a:rPr>
              <a:t>.</a:t>
            </a:r>
          </a:p>
        </p:txBody>
      </p:sp>
    </p:spTree>
    <p:extLst>
      <p:ext uri="{BB962C8B-B14F-4D97-AF65-F5344CB8AC3E}">
        <p14:creationId xmlns:p14="http://schemas.microsoft.com/office/powerpoint/2010/main" val="2659236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Outline</a:t>
            </a:r>
          </a:p>
        </p:txBody>
      </p:sp>
      <p:sp>
        <p:nvSpPr>
          <p:cNvPr id="3" name="Content Placeholder 2"/>
          <p:cNvSpPr>
            <a:spLocks noGrp="1"/>
          </p:cNvSpPr>
          <p:nvPr>
            <p:ph idx="1"/>
          </p:nvPr>
        </p:nvSpPr>
        <p:spPr/>
        <p:txBody>
          <a:bodyPr/>
          <a:lstStyle/>
          <a:p>
            <a:r>
              <a:rPr lang="en-US" altLang="zh-Hans" dirty="0"/>
              <a:t>Motivation</a:t>
            </a:r>
            <a:endParaRPr lang="en-US" dirty="0"/>
          </a:p>
          <a:p>
            <a:r>
              <a:rPr lang="en-US" dirty="0"/>
              <a:t>Proposal: Declarative Schema Mapping</a:t>
            </a:r>
          </a:p>
          <a:p>
            <a:r>
              <a:rPr lang="en-US" altLang="zh-Hans" dirty="0"/>
              <a:t>Problem</a:t>
            </a:r>
            <a:r>
              <a:rPr lang="zh-Hans" altLang="en-US" dirty="0"/>
              <a:t> </a:t>
            </a:r>
            <a:r>
              <a:rPr lang="en-US" altLang="zh-Hans" dirty="0"/>
              <a:t>Formulation</a:t>
            </a:r>
            <a:r>
              <a:rPr lang="zh-Hans" altLang="en-US" dirty="0"/>
              <a:t> </a:t>
            </a:r>
            <a:r>
              <a:rPr lang="en-US" altLang="zh-Hans" dirty="0"/>
              <a:t>&amp;</a:t>
            </a:r>
            <a:r>
              <a:rPr lang="zh-Hans" altLang="en-US" dirty="0"/>
              <a:t> </a:t>
            </a:r>
            <a:r>
              <a:rPr lang="en-US" altLang="zh-Hans" dirty="0"/>
              <a:t>Solution</a:t>
            </a:r>
            <a:endParaRPr lang="en-US" dirty="0"/>
          </a:p>
          <a:p>
            <a:r>
              <a:rPr lang="en-US" dirty="0"/>
              <a:t>Early Experiments</a:t>
            </a:r>
          </a:p>
          <a:p>
            <a:r>
              <a:rPr lang="en-US" dirty="0">
                <a:solidFill>
                  <a:srgbClr val="FF0000"/>
                </a:solidFill>
              </a:rPr>
              <a:t>Future Work</a:t>
            </a:r>
          </a:p>
        </p:txBody>
      </p:sp>
      <p:sp>
        <p:nvSpPr>
          <p:cNvPr id="4" name="Slide Number Placeholder 3"/>
          <p:cNvSpPr>
            <a:spLocks noGrp="1"/>
          </p:cNvSpPr>
          <p:nvPr>
            <p:ph type="sldNum" sz="quarter" idx="12"/>
          </p:nvPr>
        </p:nvSpPr>
        <p:spPr/>
        <p:txBody>
          <a:bodyPr/>
          <a:lstStyle/>
          <a:p>
            <a:fld id="{313D4505-985F-49BE-8C1F-E0CFEEC3F372}" type="slidenum">
              <a:rPr lang="en-US" smtClean="0"/>
              <a:t>31</a:t>
            </a:fld>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96980" y="109867"/>
            <a:ext cx="849131" cy="652133"/>
          </a:xfrm>
          <a:prstGeom prst="rect">
            <a:avLst/>
          </a:prstGeom>
        </p:spPr>
      </p:pic>
    </p:spTree>
    <p:extLst>
      <p:ext uri="{BB962C8B-B14F-4D97-AF65-F5344CB8AC3E}">
        <p14:creationId xmlns:p14="http://schemas.microsoft.com/office/powerpoint/2010/main" val="29674207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Future Work</a:t>
            </a:r>
          </a:p>
        </p:txBody>
      </p:sp>
      <p:sp>
        <p:nvSpPr>
          <p:cNvPr id="3" name="Content Placeholder 2"/>
          <p:cNvSpPr>
            <a:spLocks noGrp="1"/>
          </p:cNvSpPr>
          <p:nvPr>
            <p:ph idx="1"/>
          </p:nvPr>
        </p:nvSpPr>
        <p:spPr>
          <a:xfrm>
            <a:off x="152400" y="1143001"/>
            <a:ext cx="8839200" cy="2057400"/>
          </a:xfrm>
        </p:spPr>
        <p:txBody>
          <a:bodyPr/>
          <a:lstStyle/>
          <a:p>
            <a:pPr marL="0" indent="0">
              <a:buNone/>
            </a:pPr>
            <a:r>
              <a:rPr lang="en-US" i="1" dirty="0"/>
              <a:t>Users might have many other insights about the desired schema</a:t>
            </a:r>
          </a:p>
          <a:p>
            <a:pPr lvl="1"/>
            <a:r>
              <a:rPr lang="en-US" dirty="0"/>
              <a:t>Relations/attributes used</a:t>
            </a:r>
          </a:p>
          <a:p>
            <a:pPr lvl="1"/>
            <a:r>
              <a:rPr lang="en-US" dirty="0"/>
              <a:t>Join conditions</a:t>
            </a:r>
          </a:p>
          <a:p>
            <a:pPr lvl="1"/>
            <a:r>
              <a:rPr lang="en-US" dirty="0"/>
              <a:t>Selection predicate</a:t>
            </a:r>
          </a:p>
          <a:p>
            <a:pPr lvl="1"/>
            <a:endParaRPr lang="en-US" dirty="0"/>
          </a:p>
        </p:txBody>
      </p:sp>
      <p:sp>
        <p:nvSpPr>
          <p:cNvPr id="4" name="Slide Number Placeholder 3"/>
          <p:cNvSpPr>
            <a:spLocks noGrp="1"/>
          </p:cNvSpPr>
          <p:nvPr>
            <p:ph type="sldNum" sz="quarter" idx="12"/>
          </p:nvPr>
        </p:nvSpPr>
        <p:spPr/>
        <p:txBody>
          <a:bodyPr/>
          <a:lstStyle/>
          <a:p>
            <a:fld id="{313D4505-985F-49BE-8C1F-E0CFEEC3F372}" type="slidenum">
              <a:rPr lang="en-US" smtClean="0"/>
              <a:t>32</a:t>
            </a:fld>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96980" y="109867"/>
            <a:ext cx="849131" cy="652133"/>
          </a:xfrm>
          <a:prstGeom prst="rect">
            <a:avLst/>
          </a:prstGeom>
        </p:spPr>
      </p:pic>
      <p:sp>
        <p:nvSpPr>
          <p:cNvPr id="8" name="Rounded Rectangular Callout 7">
            <a:extLst>
              <a:ext uri="{FF2B5EF4-FFF2-40B4-BE49-F238E27FC236}">
                <a16:creationId xmlns:a16="http://schemas.microsoft.com/office/drawing/2014/main" id="{F577A22C-4E9B-6B46-BA24-AC1BBB914A1E}"/>
              </a:ext>
            </a:extLst>
          </p:cNvPr>
          <p:cNvSpPr/>
          <p:nvPr/>
        </p:nvSpPr>
        <p:spPr>
          <a:xfrm>
            <a:off x="838200" y="3739276"/>
            <a:ext cx="2362200" cy="919163"/>
          </a:xfrm>
          <a:prstGeom prst="wedgeRoundRectCallout">
            <a:avLst>
              <a:gd name="adj1" fmla="val 72710"/>
              <a:gd name="adj2" fmla="val 30117"/>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The 1st column should be from relation “Employee”</a:t>
            </a:r>
          </a:p>
        </p:txBody>
      </p:sp>
      <p:sp>
        <p:nvSpPr>
          <p:cNvPr id="9" name="Rounded Rectangular Callout 8">
            <a:extLst>
              <a:ext uri="{FF2B5EF4-FFF2-40B4-BE49-F238E27FC236}">
                <a16:creationId xmlns:a16="http://schemas.microsoft.com/office/drawing/2014/main" id="{E44FECAC-8047-1C49-9454-D12CE088045B}"/>
              </a:ext>
            </a:extLst>
          </p:cNvPr>
          <p:cNvSpPr/>
          <p:nvPr/>
        </p:nvSpPr>
        <p:spPr>
          <a:xfrm>
            <a:off x="4800600" y="2521056"/>
            <a:ext cx="2438400" cy="1071563"/>
          </a:xfrm>
          <a:prstGeom prst="wedgeRoundRectCallout">
            <a:avLst>
              <a:gd name="adj1" fmla="val -37383"/>
              <a:gd name="adj2" fmla="val 75210"/>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The 1st column and the 2nd column can be obtained by a join.</a:t>
            </a:r>
          </a:p>
        </p:txBody>
      </p:sp>
      <p:sp>
        <p:nvSpPr>
          <p:cNvPr id="10" name="Rounded Rectangular Callout 9">
            <a:extLst>
              <a:ext uri="{FF2B5EF4-FFF2-40B4-BE49-F238E27FC236}">
                <a16:creationId xmlns:a16="http://schemas.microsoft.com/office/drawing/2014/main" id="{BC2D4874-91C5-9148-A910-290808506435}"/>
              </a:ext>
            </a:extLst>
          </p:cNvPr>
          <p:cNvSpPr/>
          <p:nvPr/>
        </p:nvSpPr>
        <p:spPr>
          <a:xfrm>
            <a:off x="5676900" y="4724400"/>
            <a:ext cx="2971800" cy="692554"/>
          </a:xfrm>
          <a:prstGeom prst="wedgeRoundRectCallout">
            <a:avLst>
              <a:gd name="adj1" fmla="val -61578"/>
              <a:gd name="adj2" fmla="val -37128"/>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Only select values &gt;= 100,000 in the 3rd column</a:t>
            </a:r>
          </a:p>
        </p:txBody>
      </p:sp>
      <p:grpSp>
        <p:nvGrpSpPr>
          <p:cNvPr id="6" name="Group 5">
            <a:extLst>
              <a:ext uri="{FF2B5EF4-FFF2-40B4-BE49-F238E27FC236}">
                <a16:creationId xmlns:a16="http://schemas.microsoft.com/office/drawing/2014/main" id="{3CF79C4D-8C67-A345-85A9-8E35C72BFA2F}"/>
              </a:ext>
            </a:extLst>
          </p:cNvPr>
          <p:cNvGrpSpPr/>
          <p:nvPr/>
        </p:nvGrpSpPr>
        <p:grpSpPr>
          <a:xfrm>
            <a:off x="4263016" y="4198857"/>
            <a:ext cx="617967" cy="627285"/>
            <a:chOff x="4115875" y="2743200"/>
            <a:chExt cx="617967" cy="627285"/>
          </a:xfrm>
        </p:grpSpPr>
        <p:sp>
          <p:nvSpPr>
            <p:cNvPr id="12" name="Oval 11">
              <a:extLst>
                <a:ext uri="{FF2B5EF4-FFF2-40B4-BE49-F238E27FC236}">
                  <a16:creationId xmlns:a16="http://schemas.microsoft.com/office/drawing/2014/main" id="{B7CC7A98-4D23-AF42-9A35-6BA84C005DAA}"/>
                </a:ext>
              </a:extLst>
            </p:cNvPr>
            <p:cNvSpPr/>
            <p:nvPr/>
          </p:nvSpPr>
          <p:spPr>
            <a:xfrm>
              <a:off x="4115875" y="2743200"/>
              <a:ext cx="617967" cy="627285"/>
            </a:xfrm>
            <a:prstGeom prst="ellipse">
              <a:avLst/>
            </a:prstGeom>
            <a:solidFill>
              <a:srgbClr val="FF7E79"/>
            </a:solidFill>
            <a:ln>
              <a:solidFill>
                <a:srgbClr val="FF7E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CC39EE01-81A7-DA40-89C2-EEFE2C57953D}"/>
                </a:ext>
              </a:extLst>
            </p:cNvPr>
            <p:cNvPicPr>
              <a:picLocks noChangeAspect="1"/>
            </p:cNvPicPr>
            <p:nvPr/>
          </p:nvPicPr>
          <p:blipFill>
            <a:blip r:embed="rId3"/>
            <a:stretch>
              <a:fillRect/>
            </a:stretch>
          </p:blipFill>
          <p:spPr>
            <a:xfrm>
              <a:off x="4197575" y="2801052"/>
              <a:ext cx="454565" cy="473170"/>
            </a:xfrm>
            <a:prstGeom prst="rect">
              <a:avLst/>
            </a:prstGeom>
          </p:spPr>
        </p:pic>
      </p:grpSp>
      <p:sp>
        <p:nvSpPr>
          <p:cNvPr id="14" name="TextBox 13">
            <a:extLst>
              <a:ext uri="{FF2B5EF4-FFF2-40B4-BE49-F238E27FC236}">
                <a16:creationId xmlns:a16="http://schemas.microsoft.com/office/drawing/2014/main" id="{7CBDEF9A-3932-1845-9F20-8EC0CDF9B90A}"/>
              </a:ext>
            </a:extLst>
          </p:cNvPr>
          <p:cNvSpPr txBox="1"/>
          <p:nvPr/>
        </p:nvSpPr>
        <p:spPr>
          <a:xfrm>
            <a:off x="4229098" y="4888417"/>
            <a:ext cx="685800" cy="369332"/>
          </a:xfrm>
          <a:prstGeom prst="rect">
            <a:avLst/>
          </a:prstGeom>
          <a:noFill/>
        </p:spPr>
        <p:txBody>
          <a:bodyPr wrap="square" rtlCol="0">
            <a:spAutoFit/>
          </a:bodyPr>
          <a:lstStyle/>
          <a:p>
            <a:pPr algn="ctr"/>
            <a:r>
              <a:rPr lang="en-US" dirty="0"/>
              <a:t>User</a:t>
            </a:r>
          </a:p>
        </p:txBody>
      </p:sp>
      <p:sp>
        <p:nvSpPr>
          <p:cNvPr id="11" name="Rectangle 10">
            <a:extLst>
              <a:ext uri="{FF2B5EF4-FFF2-40B4-BE49-F238E27FC236}">
                <a16:creationId xmlns:a16="http://schemas.microsoft.com/office/drawing/2014/main" id="{26AE2641-95E5-8B4A-9289-9AF49BE2476A}"/>
              </a:ext>
            </a:extLst>
          </p:cNvPr>
          <p:cNvSpPr/>
          <p:nvPr/>
        </p:nvSpPr>
        <p:spPr>
          <a:xfrm>
            <a:off x="1617140" y="4955190"/>
            <a:ext cx="6477000" cy="10739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Hans" sz="2800" dirty="0"/>
              <a:t>And…</a:t>
            </a:r>
          </a:p>
          <a:p>
            <a:pPr algn="ctr"/>
            <a:r>
              <a:rPr lang="en-US" altLang="zh-Hans" sz="2800" dirty="0"/>
              <a:t>User</a:t>
            </a:r>
            <a:r>
              <a:rPr lang="zh-Hans" altLang="en-US" sz="2800" dirty="0"/>
              <a:t> </a:t>
            </a:r>
            <a:r>
              <a:rPr lang="en-US" altLang="zh-Hans" sz="2800" dirty="0"/>
              <a:t>constraints</a:t>
            </a:r>
            <a:r>
              <a:rPr lang="zh-Hans" altLang="en-US" sz="2800" dirty="0"/>
              <a:t> </a:t>
            </a:r>
            <a:r>
              <a:rPr lang="en-US" altLang="zh-Hans" sz="2800" dirty="0"/>
              <a:t>might</a:t>
            </a:r>
            <a:r>
              <a:rPr lang="zh-Hans" altLang="en-US" sz="2800" dirty="0"/>
              <a:t> </a:t>
            </a:r>
            <a:r>
              <a:rPr lang="en-US" altLang="zh-Hans" sz="2800" dirty="0"/>
              <a:t>not</a:t>
            </a:r>
            <a:r>
              <a:rPr lang="zh-Hans" altLang="en-US" sz="2800" dirty="0"/>
              <a:t> </a:t>
            </a:r>
            <a:r>
              <a:rPr lang="en-US" altLang="zh-Hans" sz="2800" dirty="0"/>
              <a:t>be</a:t>
            </a:r>
            <a:r>
              <a:rPr lang="zh-Hans" altLang="en-US" sz="2800" dirty="0"/>
              <a:t> </a:t>
            </a:r>
            <a:r>
              <a:rPr lang="en-US" altLang="zh-Hans" sz="2800" dirty="0"/>
              <a:t>flawless.</a:t>
            </a:r>
            <a:endParaRPr lang="en-US" sz="2800" dirty="0"/>
          </a:p>
        </p:txBody>
      </p:sp>
    </p:spTree>
    <p:extLst>
      <p:ext uri="{BB962C8B-B14F-4D97-AF65-F5344CB8AC3E}">
        <p14:creationId xmlns:p14="http://schemas.microsoft.com/office/powerpoint/2010/main" val="1728151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13D4505-985F-49BE-8C1F-E0CFEEC3F372}" type="slidenum">
              <a:rPr lang="en-US" smtClean="0"/>
              <a:t>33</a:t>
            </a:fld>
            <a:endParaRPr lang="en-US" dirty="0"/>
          </a:p>
        </p:txBody>
      </p:sp>
      <p:sp>
        <p:nvSpPr>
          <p:cNvPr id="5" name="Title 4"/>
          <p:cNvSpPr>
            <a:spLocks noGrp="1"/>
          </p:cNvSpPr>
          <p:nvPr>
            <p:ph type="title"/>
          </p:nvPr>
        </p:nvSpPr>
        <p:spPr/>
        <p:txBody>
          <a:bodyPr>
            <a:normAutofit fontScale="90000"/>
          </a:bodyPr>
          <a:lstStyle/>
          <a:p>
            <a:r>
              <a:rPr lang="en-US" dirty="0"/>
              <a:t>The End. </a:t>
            </a:r>
            <a:br>
              <a:rPr lang="en-US" dirty="0"/>
            </a:br>
            <a:r>
              <a:rPr lang="en-US" dirty="0"/>
              <a:t>Questions?</a:t>
            </a:r>
          </a:p>
        </p:txBody>
      </p:sp>
      <p:pic>
        <p:nvPicPr>
          <p:cNvPr id="7" name="Picture 6">
            <a:extLst>
              <a:ext uri="{FF2B5EF4-FFF2-40B4-BE49-F238E27FC236}">
                <a16:creationId xmlns:a16="http://schemas.microsoft.com/office/drawing/2014/main" id="{439BD6EE-7F91-BA4C-820B-2A95A6D916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58363" y="6248400"/>
            <a:ext cx="4027273" cy="314127"/>
          </a:xfrm>
          <a:prstGeom prst="rect">
            <a:avLst/>
          </a:prstGeom>
        </p:spPr>
      </p:pic>
    </p:spTree>
    <p:extLst>
      <p:ext uri="{BB962C8B-B14F-4D97-AF65-F5344CB8AC3E}">
        <p14:creationId xmlns:p14="http://schemas.microsoft.com/office/powerpoint/2010/main" val="11757279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Reference</a:t>
            </a:r>
          </a:p>
        </p:txBody>
      </p:sp>
      <p:sp>
        <p:nvSpPr>
          <p:cNvPr id="3" name="Content Placeholder 2"/>
          <p:cNvSpPr>
            <a:spLocks noGrp="1"/>
          </p:cNvSpPr>
          <p:nvPr>
            <p:ph idx="1"/>
          </p:nvPr>
        </p:nvSpPr>
        <p:spPr/>
        <p:txBody>
          <a:bodyPr>
            <a:normAutofit fontScale="70000" lnSpcReduction="20000"/>
          </a:bodyPr>
          <a:lstStyle/>
          <a:p>
            <a:pPr marL="457200" indent="-457200">
              <a:buFont typeface="+mj-lt"/>
              <a:buAutoNum type="arabicPeriod"/>
            </a:pPr>
            <a:r>
              <a:rPr lang="en-US" dirty="0" err="1"/>
              <a:t>Kandel</a:t>
            </a:r>
            <a:r>
              <a:rPr lang="en-US" dirty="0"/>
              <a:t>, S., </a:t>
            </a:r>
            <a:r>
              <a:rPr lang="en-US" dirty="0" err="1"/>
              <a:t>Paepcke</a:t>
            </a:r>
            <a:r>
              <a:rPr lang="en-US" dirty="0"/>
              <a:t>, A., </a:t>
            </a:r>
            <a:r>
              <a:rPr lang="en-US" dirty="0" err="1"/>
              <a:t>Hellerstein</a:t>
            </a:r>
            <a:r>
              <a:rPr lang="en-US" dirty="0"/>
              <a:t>, J. M., &amp; </a:t>
            </a:r>
            <a:r>
              <a:rPr lang="en-US" dirty="0" err="1"/>
              <a:t>Heer</a:t>
            </a:r>
            <a:r>
              <a:rPr lang="en-US" dirty="0"/>
              <a:t>, J. (2012). Enterprise data analysis and visualization: An interview study. </a:t>
            </a:r>
            <a:r>
              <a:rPr lang="en-US" i="1" dirty="0"/>
              <a:t>IEEE Transactions on Visualization and Computer Graphics</a:t>
            </a:r>
            <a:r>
              <a:rPr lang="en-US" dirty="0"/>
              <a:t>, </a:t>
            </a:r>
            <a:r>
              <a:rPr lang="en-US" i="1" dirty="0"/>
              <a:t>18</a:t>
            </a:r>
            <a:r>
              <a:rPr lang="en-US" dirty="0"/>
              <a:t>(12), 2917-2926.</a:t>
            </a:r>
          </a:p>
          <a:p>
            <a:pPr marL="457200" indent="-457200">
              <a:buFont typeface="+mj-lt"/>
              <a:buAutoNum type="arabicPeriod"/>
            </a:pPr>
            <a:r>
              <a:rPr lang="en-US" dirty="0" err="1"/>
              <a:t>Popa</a:t>
            </a:r>
            <a:r>
              <a:rPr lang="en-US" dirty="0"/>
              <a:t>, L., </a:t>
            </a:r>
            <a:r>
              <a:rPr lang="en-US" dirty="0" err="1"/>
              <a:t>Velegrakis</a:t>
            </a:r>
            <a:r>
              <a:rPr lang="en-US" dirty="0"/>
              <a:t>, Y., Miller, R. J., Hernández, M. A., &amp; Fagin, R. (2002). Translating web data. In </a:t>
            </a:r>
            <a:r>
              <a:rPr lang="en-US" i="1" dirty="0"/>
              <a:t>VLDB'02: Proceedings of the 28th International Conference on Very Large Databases</a:t>
            </a:r>
            <a:r>
              <a:rPr lang="en-US" dirty="0"/>
              <a:t> (pp. 598-609).</a:t>
            </a:r>
          </a:p>
          <a:p>
            <a:pPr marL="457200" indent="-457200">
              <a:buFont typeface="+mj-lt"/>
              <a:buAutoNum type="arabicPeriod"/>
            </a:pPr>
            <a:r>
              <a:rPr lang="en-US" dirty="0"/>
              <a:t>Microsoft </a:t>
            </a:r>
            <a:r>
              <a:rPr lang="en-US" dirty="0" err="1"/>
              <a:t>biztalk</a:t>
            </a:r>
            <a:r>
              <a:rPr lang="en-US" dirty="0"/>
              <a:t> server. http://</a:t>
            </a:r>
            <a:r>
              <a:rPr lang="en-US" dirty="0" err="1"/>
              <a:t>www.microsoft.com</a:t>
            </a:r>
            <a:r>
              <a:rPr lang="en-US" dirty="0"/>
              <a:t>/</a:t>
            </a:r>
            <a:r>
              <a:rPr lang="en-US" dirty="0" err="1"/>
              <a:t>biztalk</a:t>
            </a:r>
            <a:r>
              <a:rPr lang="en-US" dirty="0"/>
              <a:t>/</a:t>
            </a:r>
            <a:r>
              <a:rPr lang="en-US" dirty="0" err="1"/>
              <a:t>en</a:t>
            </a:r>
            <a:r>
              <a:rPr lang="en-US" dirty="0"/>
              <a:t>/us/. </a:t>
            </a:r>
          </a:p>
          <a:p>
            <a:pPr marL="457200" indent="-457200">
              <a:buFont typeface="+mj-lt"/>
              <a:buAutoNum type="arabicPeriod"/>
            </a:pPr>
            <a:r>
              <a:rPr lang="en-US" dirty="0" err="1"/>
              <a:t>Altova</a:t>
            </a:r>
            <a:r>
              <a:rPr lang="en-US" dirty="0"/>
              <a:t> </a:t>
            </a:r>
            <a:r>
              <a:rPr lang="en-US" dirty="0" err="1"/>
              <a:t>mapforce</a:t>
            </a:r>
            <a:r>
              <a:rPr lang="en-US" dirty="0"/>
              <a:t>. http://</a:t>
            </a:r>
            <a:r>
              <a:rPr lang="en-US" dirty="0" err="1"/>
              <a:t>www.altova.com</a:t>
            </a:r>
            <a:r>
              <a:rPr lang="en-US" dirty="0"/>
              <a:t>/</a:t>
            </a:r>
            <a:r>
              <a:rPr lang="en-US" dirty="0" err="1"/>
              <a:t>mapforce.html</a:t>
            </a:r>
            <a:r>
              <a:rPr lang="en-US" dirty="0"/>
              <a:t>. </a:t>
            </a:r>
          </a:p>
          <a:p>
            <a:pPr marL="457200" indent="-457200">
              <a:buFont typeface="+mj-lt"/>
              <a:buAutoNum type="arabicPeriod"/>
            </a:pPr>
            <a:r>
              <a:rPr lang="en-US" dirty="0"/>
              <a:t>May, W. (1999). Information Extraction and Integration with Florid: The </a:t>
            </a:r>
            <a:r>
              <a:rPr lang="en-US" dirty="0" err="1"/>
              <a:t>Mondial</a:t>
            </a:r>
            <a:r>
              <a:rPr lang="en-US" dirty="0"/>
              <a:t> Case Study.</a:t>
            </a:r>
          </a:p>
          <a:p>
            <a:pPr marL="457200" indent="-457200">
              <a:buFont typeface="+mj-lt"/>
              <a:buAutoNum type="arabicPeriod"/>
            </a:pPr>
            <a:r>
              <a:rPr lang="en-US" dirty="0"/>
              <a:t>Qian, L., Cafarella, M. J., &amp; Jagadish, H. V. (2012, May). Sample-driven schema mapping. In </a:t>
            </a:r>
            <a:r>
              <a:rPr lang="en-US" i="1" dirty="0"/>
              <a:t>Proceedings of the 2012 ACM SIGMOD International Conference on Management of Data</a:t>
            </a:r>
            <a:r>
              <a:rPr lang="en-US" dirty="0"/>
              <a:t> (pp. 73-84). ACM.</a:t>
            </a:r>
          </a:p>
          <a:p>
            <a:pPr marL="457200" indent="-457200">
              <a:buFont typeface="+mj-lt"/>
              <a:buAutoNum type="arabicPeriod"/>
            </a:pPr>
            <a:r>
              <a:rPr lang="en-US" dirty="0"/>
              <a:t>Shen, Y., </a:t>
            </a:r>
            <a:r>
              <a:rPr lang="en-US" dirty="0" err="1"/>
              <a:t>Chakrabarti</a:t>
            </a:r>
            <a:r>
              <a:rPr lang="en-US" dirty="0"/>
              <a:t>, K., Chaudhuri, S., Ding, B., &amp; </a:t>
            </a:r>
            <a:r>
              <a:rPr lang="en-US" dirty="0" err="1"/>
              <a:t>Novik</a:t>
            </a:r>
            <a:r>
              <a:rPr lang="en-US" dirty="0"/>
              <a:t>, L. (2014, June). Discovering queries based on example tuples. In </a:t>
            </a:r>
            <a:r>
              <a:rPr lang="en-US" i="1" dirty="0"/>
              <a:t>Proceedings of the 2014 ACM SIGMOD international conference on Management of data</a:t>
            </a:r>
            <a:r>
              <a:rPr lang="en-US" dirty="0"/>
              <a:t> (pp. 493-504). ACM.</a:t>
            </a:r>
          </a:p>
          <a:p>
            <a:pPr marL="457200" indent="-457200">
              <a:buFont typeface="+mj-lt"/>
              <a:buAutoNum type="arabicPeriod"/>
            </a:pPr>
            <a:endParaRPr lang="en-US" dirty="0"/>
          </a:p>
        </p:txBody>
      </p:sp>
      <p:sp>
        <p:nvSpPr>
          <p:cNvPr id="4" name="Slide Number Placeholder 3"/>
          <p:cNvSpPr>
            <a:spLocks noGrp="1"/>
          </p:cNvSpPr>
          <p:nvPr>
            <p:ph type="sldNum" sz="quarter" idx="12"/>
          </p:nvPr>
        </p:nvSpPr>
        <p:spPr/>
        <p:txBody>
          <a:bodyPr/>
          <a:lstStyle/>
          <a:p>
            <a:fld id="{313D4505-985F-49BE-8C1F-E0CFEEC3F372}" type="slidenum">
              <a:rPr lang="en-US" smtClean="0"/>
              <a:t>34</a:t>
            </a:fld>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96980" y="109867"/>
            <a:ext cx="849131" cy="652133"/>
          </a:xfrm>
          <a:prstGeom prst="rect">
            <a:avLst/>
          </a:prstGeom>
        </p:spPr>
      </p:pic>
    </p:spTree>
    <p:extLst>
      <p:ext uri="{BB962C8B-B14F-4D97-AF65-F5344CB8AC3E}">
        <p14:creationId xmlns:p14="http://schemas.microsoft.com/office/powerpoint/2010/main" val="30658801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ounded Rectangle 13">
            <a:extLst>
              <a:ext uri="{FF2B5EF4-FFF2-40B4-BE49-F238E27FC236}">
                <a16:creationId xmlns:a16="http://schemas.microsoft.com/office/drawing/2014/main" id="{3B3438E8-2A96-954F-A172-AE9671F54DD9}"/>
              </a:ext>
            </a:extLst>
          </p:cNvPr>
          <p:cNvSpPr/>
          <p:nvPr/>
        </p:nvSpPr>
        <p:spPr>
          <a:xfrm>
            <a:off x="5231102" y="2207172"/>
            <a:ext cx="2743200" cy="3200400"/>
          </a:xfrm>
          <a:prstGeom prst="roundRect">
            <a:avLst/>
          </a:prstGeom>
          <a:solidFill>
            <a:srgbClr val="92D050"/>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a:extLst>
              <a:ext uri="{FF2B5EF4-FFF2-40B4-BE49-F238E27FC236}">
                <a16:creationId xmlns:a16="http://schemas.microsoft.com/office/drawing/2014/main" id="{CCCE813D-13C7-4B46-8C70-2A894869D1FA}"/>
              </a:ext>
            </a:extLst>
          </p:cNvPr>
          <p:cNvSpPr/>
          <p:nvPr/>
        </p:nvSpPr>
        <p:spPr>
          <a:xfrm>
            <a:off x="952499" y="2209800"/>
            <a:ext cx="2743200" cy="3200400"/>
          </a:xfrm>
          <a:prstGeom prst="roundRect">
            <a:avLst/>
          </a:prstGeom>
          <a:solidFill>
            <a:srgbClr val="FF7E79"/>
          </a:solidFill>
          <a:ln w="38100">
            <a:solidFill>
              <a:srgbClr val="FF7E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a:bodyPr>
          <a:lstStyle/>
          <a:p>
            <a:r>
              <a:rPr lang="en-US" altLang="zh-Hans" sz="3200" dirty="0"/>
              <a:t>Challenges</a:t>
            </a:r>
            <a:r>
              <a:rPr lang="zh-Hans" altLang="en-US" sz="3200" dirty="0"/>
              <a:t> </a:t>
            </a:r>
            <a:r>
              <a:rPr lang="en-US" altLang="zh-Hans" sz="3200" dirty="0"/>
              <a:t>in</a:t>
            </a:r>
            <a:r>
              <a:rPr lang="zh-Hans" altLang="en-US" sz="3200" dirty="0"/>
              <a:t> </a:t>
            </a:r>
            <a:r>
              <a:rPr lang="en-US" altLang="zh-Hans" sz="3200" dirty="0"/>
              <a:t>Schema</a:t>
            </a:r>
            <a:r>
              <a:rPr lang="zh-Hans" altLang="en-US" sz="3200" dirty="0"/>
              <a:t> </a:t>
            </a:r>
            <a:r>
              <a:rPr lang="en-US" altLang="zh-Hans" sz="3200" dirty="0"/>
              <a:t>Mapping</a:t>
            </a:r>
            <a:endParaRPr lang="en-US" sz="3200" dirty="0"/>
          </a:p>
        </p:txBody>
      </p:sp>
      <p:sp>
        <p:nvSpPr>
          <p:cNvPr id="3" name="Content Placeholder 2"/>
          <p:cNvSpPr>
            <a:spLocks noGrp="1"/>
          </p:cNvSpPr>
          <p:nvPr>
            <p:ph idx="1"/>
          </p:nvPr>
        </p:nvSpPr>
        <p:spPr/>
        <p:txBody>
          <a:bodyPr/>
          <a:lstStyle/>
          <a:p>
            <a:r>
              <a:rPr lang="en-US" dirty="0"/>
              <a:t>Hand-writing schema mapping SQL queries can be painful</a:t>
            </a:r>
          </a:p>
        </p:txBody>
      </p:sp>
      <p:sp>
        <p:nvSpPr>
          <p:cNvPr id="4" name="Slide Number Placeholder 3"/>
          <p:cNvSpPr>
            <a:spLocks noGrp="1"/>
          </p:cNvSpPr>
          <p:nvPr>
            <p:ph type="sldNum" sz="quarter" idx="12"/>
          </p:nvPr>
        </p:nvSpPr>
        <p:spPr/>
        <p:txBody>
          <a:bodyPr/>
          <a:lstStyle/>
          <a:p>
            <a:fld id="{313D4505-985F-49BE-8C1F-E0CFEEC3F372}" type="slidenum">
              <a:rPr lang="en-US" smtClean="0"/>
              <a:t>4</a:t>
            </a:fld>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96980" y="109867"/>
            <a:ext cx="849131" cy="652133"/>
          </a:xfrm>
          <a:prstGeom prst="rect">
            <a:avLst/>
          </a:prstGeom>
        </p:spPr>
      </p:pic>
      <p:pic>
        <p:nvPicPr>
          <p:cNvPr id="10" name="Picture 9">
            <a:extLst>
              <a:ext uri="{FF2B5EF4-FFF2-40B4-BE49-F238E27FC236}">
                <a16:creationId xmlns:a16="http://schemas.microsoft.com/office/drawing/2014/main" id="{9C5718DA-8A0D-DC41-9136-83E336F81312}"/>
              </a:ext>
            </a:extLst>
          </p:cNvPr>
          <p:cNvPicPr>
            <a:picLocks noChangeAspect="1"/>
          </p:cNvPicPr>
          <p:nvPr/>
        </p:nvPicPr>
        <p:blipFill>
          <a:blip r:embed="rId4"/>
          <a:stretch>
            <a:fillRect/>
          </a:stretch>
        </p:blipFill>
        <p:spPr>
          <a:xfrm>
            <a:off x="1622468" y="3360558"/>
            <a:ext cx="1403263" cy="1403263"/>
          </a:xfrm>
          <a:prstGeom prst="rect">
            <a:avLst/>
          </a:prstGeom>
        </p:spPr>
      </p:pic>
      <p:sp>
        <p:nvSpPr>
          <p:cNvPr id="11" name="TextBox 10">
            <a:extLst>
              <a:ext uri="{FF2B5EF4-FFF2-40B4-BE49-F238E27FC236}">
                <a16:creationId xmlns:a16="http://schemas.microsoft.com/office/drawing/2014/main" id="{CDCB74F0-13DC-084B-A895-3F07FD1DF8D2}"/>
              </a:ext>
            </a:extLst>
          </p:cNvPr>
          <p:cNvSpPr txBox="1"/>
          <p:nvPr/>
        </p:nvSpPr>
        <p:spPr>
          <a:xfrm>
            <a:off x="1123949" y="2714179"/>
            <a:ext cx="2400300" cy="461665"/>
          </a:xfrm>
          <a:prstGeom prst="rect">
            <a:avLst/>
          </a:prstGeom>
          <a:noFill/>
        </p:spPr>
        <p:txBody>
          <a:bodyPr wrap="square" rtlCol="0">
            <a:spAutoFit/>
          </a:bodyPr>
          <a:lstStyle/>
          <a:p>
            <a:pPr algn="ctr"/>
            <a:r>
              <a:rPr lang="en-US" sz="2400" dirty="0">
                <a:solidFill>
                  <a:schemeClr val="bg1"/>
                </a:solidFill>
              </a:rPr>
              <a:t>Lack of Expertise</a:t>
            </a:r>
          </a:p>
        </p:txBody>
      </p:sp>
      <p:sp>
        <p:nvSpPr>
          <p:cNvPr id="12" name="TextBox 11">
            <a:extLst>
              <a:ext uri="{FF2B5EF4-FFF2-40B4-BE49-F238E27FC236}">
                <a16:creationId xmlns:a16="http://schemas.microsoft.com/office/drawing/2014/main" id="{2E855E25-1A0D-7546-BC4D-A5E66550D865}"/>
              </a:ext>
            </a:extLst>
          </p:cNvPr>
          <p:cNvSpPr txBox="1"/>
          <p:nvPr/>
        </p:nvSpPr>
        <p:spPr>
          <a:xfrm>
            <a:off x="5257800" y="2725349"/>
            <a:ext cx="2716502" cy="461665"/>
          </a:xfrm>
          <a:prstGeom prst="rect">
            <a:avLst/>
          </a:prstGeom>
          <a:noFill/>
        </p:spPr>
        <p:txBody>
          <a:bodyPr wrap="square" rtlCol="0">
            <a:spAutoFit/>
          </a:bodyPr>
          <a:lstStyle/>
          <a:p>
            <a:pPr algn="ctr"/>
            <a:r>
              <a:rPr lang="en-US" sz="2400" dirty="0">
                <a:solidFill>
                  <a:schemeClr val="bg1"/>
                </a:solidFill>
              </a:rPr>
              <a:t>Complex Database</a:t>
            </a:r>
          </a:p>
        </p:txBody>
      </p:sp>
      <p:pic>
        <p:nvPicPr>
          <p:cNvPr id="6" name="Picture 5">
            <a:extLst>
              <a:ext uri="{FF2B5EF4-FFF2-40B4-BE49-F238E27FC236}">
                <a16:creationId xmlns:a16="http://schemas.microsoft.com/office/drawing/2014/main" id="{B57E5C72-ED24-FF4A-A575-D3B91241AEA5}"/>
              </a:ext>
            </a:extLst>
          </p:cNvPr>
          <p:cNvPicPr>
            <a:picLocks noChangeAspect="1"/>
          </p:cNvPicPr>
          <p:nvPr/>
        </p:nvPicPr>
        <p:blipFill>
          <a:blip r:embed="rId5"/>
          <a:stretch>
            <a:fillRect/>
          </a:stretch>
        </p:blipFill>
        <p:spPr>
          <a:xfrm>
            <a:off x="5880326" y="3247262"/>
            <a:ext cx="1444752" cy="1527337"/>
          </a:xfrm>
          <a:prstGeom prst="rect">
            <a:avLst/>
          </a:prstGeom>
        </p:spPr>
      </p:pic>
    </p:spTree>
    <p:extLst>
      <p:ext uri="{BB962C8B-B14F-4D97-AF65-F5344CB8AC3E}">
        <p14:creationId xmlns:p14="http://schemas.microsoft.com/office/powerpoint/2010/main" val="28668156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Analysts lack of expertise in SQL</a:t>
            </a:r>
          </a:p>
        </p:txBody>
      </p:sp>
      <p:sp>
        <p:nvSpPr>
          <p:cNvPr id="4" name="Slide Number Placeholder 3"/>
          <p:cNvSpPr>
            <a:spLocks noGrp="1"/>
          </p:cNvSpPr>
          <p:nvPr>
            <p:ph type="sldNum" sz="quarter" idx="12"/>
          </p:nvPr>
        </p:nvSpPr>
        <p:spPr/>
        <p:txBody>
          <a:bodyPr/>
          <a:lstStyle/>
          <a:p>
            <a:fld id="{313D4505-985F-49BE-8C1F-E0CFEEC3F372}" type="slidenum">
              <a:rPr lang="en-US" smtClean="0"/>
              <a:t>5</a:t>
            </a:fld>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96980" y="109867"/>
            <a:ext cx="849131" cy="652133"/>
          </a:xfrm>
          <a:prstGeom prst="rect">
            <a:avLst/>
          </a:prstGeom>
        </p:spPr>
      </p:pic>
      <p:grpSp>
        <p:nvGrpSpPr>
          <p:cNvPr id="18" name="Group 17">
            <a:extLst>
              <a:ext uri="{FF2B5EF4-FFF2-40B4-BE49-F238E27FC236}">
                <a16:creationId xmlns:a16="http://schemas.microsoft.com/office/drawing/2014/main" id="{BEC348E6-00B6-9F44-90EE-D9550FC7728F}"/>
              </a:ext>
            </a:extLst>
          </p:cNvPr>
          <p:cNvGrpSpPr/>
          <p:nvPr/>
        </p:nvGrpSpPr>
        <p:grpSpPr>
          <a:xfrm>
            <a:off x="1980768" y="914400"/>
            <a:ext cx="4725263" cy="2385137"/>
            <a:chOff x="1827937" y="1653463"/>
            <a:chExt cx="4725263" cy="2385137"/>
          </a:xfrm>
        </p:grpSpPr>
        <p:sp>
          <p:nvSpPr>
            <p:cNvPr id="12" name="Rectangular Callout 11">
              <a:extLst>
                <a:ext uri="{FF2B5EF4-FFF2-40B4-BE49-F238E27FC236}">
                  <a16:creationId xmlns:a16="http://schemas.microsoft.com/office/drawing/2014/main" id="{6A910970-2733-C24E-9FC9-7AB1209CC995}"/>
                </a:ext>
              </a:extLst>
            </p:cNvPr>
            <p:cNvSpPr/>
            <p:nvPr/>
          </p:nvSpPr>
          <p:spPr>
            <a:xfrm>
              <a:off x="2133600" y="1851930"/>
              <a:ext cx="4419600" cy="2186670"/>
            </a:xfrm>
            <a:prstGeom prst="wedgeRectCallout">
              <a:avLst>
                <a:gd name="adj1" fmla="val -40978"/>
                <a:gd name="adj2" fmla="val 69849"/>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rPr>
                <a:t>        </a:t>
              </a:r>
              <a:r>
                <a:rPr lang="en-US" sz="2800" b="1" dirty="0">
                  <a:solidFill>
                    <a:srgbClr val="FF0000"/>
                  </a:solidFill>
                </a:rPr>
                <a:t>12 (out of 35) analysts</a:t>
              </a:r>
              <a:endParaRPr lang="en-US" sz="2400" b="1" dirty="0">
                <a:solidFill>
                  <a:srgbClr val="FF0000"/>
                </a:solidFill>
              </a:endParaRPr>
            </a:p>
            <a:p>
              <a:r>
                <a:rPr lang="en-US" sz="2400" dirty="0">
                  <a:solidFill>
                    <a:schemeClr val="tx1"/>
                  </a:solidFill>
                </a:rPr>
                <a:t>reported having the IT team write SQL queries (</a:t>
              </a:r>
              <a:r>
                <a:rPr lang="en-US" altLang="zh-Hans" sz="2400" dirty="0">
                  <a:solidFill>
                    <a:schemeClr val="tx1"/>
                  </a:solidFill>
                </a:rPr>
                <a:t>instead</a:t>
              </a:r>
              <a:r>
                <a:rPr lang="zh-Hans" altLang="en-US" sz="2400" dirty="0">
                  <a:solidFill>
                    <a:schemeClr val="tx1"/>
                  </a:solidFill>
                </a:rPr>
                <a:t> </a:t>
              </a:r>
              <a:r>
                <a:rPr lang="en-US" altLang="zh-Hans" sz="2400" dirty="0">
                  <a:solidFill>
                    <a:schemeClr val="tx1"/>
                  </a:solidFill>
                </a:rPr>
                <a:t>of</a:t>
              </a:r>
              <a:r>
                <a:rPr lang="zh-Hans" altLang="en-US" sz="2400" dirty="0">
                  <a:solidFill>
                    <a:schemeClr val="tx1"/>
                  </a:solidFill>
                </a:rPr>
                <a:t> </a:t>
              </a:r>
              <a:r>
                <a:rPr lang="en-US" sz="2400" dirty="0">
                  <a:solidFill>
                    <a:schemeClr val="tx1"/>
                  </a:solidFill>
                </a:rPr>
                <a:t>themselves).</a:t>
              </a:r>
            </a:p>
          </p:txBody>
        </p:sp>
        <p:pic>
          <p:nvPicPr>
            <p:cNvPr id="16" name="Picture 15">
              <a:extLst>
                <a:ext uri="{FF2B5EF4-FFF2-40B4-BE49-F238E27FC236}">
                  <a16:creationId xmlns:a16="http://schemas.microsoft.com/office/drawing/2014/main" id="{30DD3A48-12C0-AD40-9C8E-1EC4EAFCCAC3}"/>
                </a:ext>
              </a:extLst>
            </p:cNvPr>
            <p:cNvPicPr>
              <a:picLocks noChangeAspect="1"/>
            </p:cNvPicPr>
            <p:nvPr/>
          </p:nvPicPr>
          <p:blipFill>
            <a:blip r:embed="rId4"/>
            <a:stretch>
              <a:fillRect/>
            </a:stretch>
          </p:blipFill>
          <p:spPr>
            <a:xfrm>
              <a:off x="1827937" y="1653463"/>
              <a:ext cx="611325" cy="510270"/>
            </a:xfrm>
            <a:prstGeom prst="rect">
              <a:avLst/>
            </a:prstGeom>
          </p:spPr>
        </p:pic>
      </p:grpSp>
      <p:grpSp>
        <p:nvGrpSpPr>
          <p:cNvPr id="19" name="Group 18">
            <a:extLst>
              <a:ext uri="{FF2B5EF4-FFF2-40B4-BE49-F238E27FC236}">
                <a16:creationId xmlns:a16="http://schemas.microsoft.com/office/drawing/2014/main" id="{C5814521-4C99-EE42-96D4-73E319A7E105}"/>
              </a:ext>
            </a:extLst>
          </p:cNvPr>
          <p:cNvGrpSpPr/>
          <p:nvPr/>
        </p:nvGrpSpPr>
        <p:grpSpPr>
          <a:xfrm>
            <a:off x="2021735" y="3804540"/>
            <a:ext cx="4692317" cy="1986659"/>
            <a:chOff x="1860883" y="4592326"/>
            <a:chExt cx="4692317" cy="1656074"/>
          </a:xfrm>
        </p:grpSpPr>
        <p:sp>
          <p:nvSpPr>
            <p:cNvPr id="14" name="Rectangular Callout 13">
              <a:extLst>
                <a:ext uri="{FF2B5EF4-FFF2-40B4-BE49-F238E27FC236}">
                  <a16:creationId xmlns:a16="http://schemas.microsoft.com/office/drawing/2014/main" id="{CBA1DC95-FF8C-5C47-A7FE-B43462009196}"/>
                </a:ext>
              </a:extLst>
            </p:cNvPr>
            <p:cNvSpPr/>
            <p:nvPr/>
          </p:nvSpPr>
          <p:spPr>
            <a:xfrm>
              <a:off x="2133600" y="4814444"/>
              <a:ext cx="4419600" cy="1433956"/>
            </a:xfrm>
            <a:prstGeom prst="wedgeRectCallout">
              <a:avLst>
                <a:gd name="adj1" fmla="val -39889"/>
                <a:gd name="adj2" fmla="val 80120"/>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rPr>
                <a:t>        Some (of the other 23) data analysts could only write simple SQL queries </a:t>
              </a:r>
              <a:r>
                <a:rPr lang="en-US" sz="2800" b="1" dirty="0">
                  <a:solidFill>
                    <a:srgbClr val="FF0000"/>
                  </a:solidFill>
                </a:rPr>
                <a:t>without joins</a:t>
              </a:r>
              <a:r>
                <a:rPr lang="en-US" sz="3200" dirty="0">
                  <a:solidFill>
                    <a:srgbClr val="FF0000"/>
                  </a:solidFill>
                </a:rPr>
                <a:t>.</a:t>
              </a:r>
              <a:endParaRPr lang="en-US" sz="2400" dirty="0">
                <a:solidFill>
                  <a:srgbClr val="FF0000"/>
                </a:solidFill>
              </a:endParaRPr>
            </a:p>
          </p:txBody>
        </p:sp>
        <p:pic>
          <p:nvPicPr>
            <p:cNvPr id="17" name="Picture 16">
              <a:extLst>
                <a:ext uri="{FF2B5EF4-FFF2-40B4-BE49-F238E27FC236}">
                  <a16:creationId xmlns:a16="http://schemas.microsoft.com/office/drawing/2014/main" id="{5912C2A8-3276-F248-9876-0C2CD8A13D7E}"/>
                </a:ext>
              </a:extLst>
            </p:cNvPr>
            <p:cNvPicPr>
              <a:picLocks noChangeAspect="1"/>
            </p:cNvPicPr>
            <p:nvPr/>
          </p:nvPicPr>
          <p:blipFill>
            <a:blip r:embed="rId4"/>
            <a:stretch>
              <a:fillRect/>
            </a:stretch>
          </p:blipFill>
          <p:spPr>
            <a:xfrm>
              <a:off x="1860883" y="4592326"/>
              <a:ext cx="611325" cy="510270"/>
            </a:xfrm>
            <a:prstGeom prst="rect">
              <a:avLst/>
            </a:prstGeom>
          </p:spPr>
        </p:pic>
      </p:grpSp>
      <p:sp>
        <p:nvSpPr>
          <p:cNvPr id="25" name="TextBox 24">
            <a:extLst>
              <a:ext uri="{FF2B5EF4-FFF2-40B4-BE49-F238E27FC236}">
                <a16:creationId xmlns:a16="http://schemas.microsoft.com/office/drawing/2014/main" id="{293747C9-0091-AE48-9E4C-651F791BC99D}"/>
              </a:ext>
            </a:extLst>
          </p:cNvPr>
          <p:cNvSpPr txBox="1"/>
          <p:nvPr/>
        </p:nvSpPr>
        <p:spPr>
          <a:xfrm>
            <a:off x="5066529" y="5444576"/>
            <a:ext cx="1905000" cy="646331"/>
          </a:xfrm>
          <a:prstGeom prst="rect">
            <a:avLst/>
          </a:prstGeom>
          <a:noFill/>
        </p:spPr>
        <p:txBody>
          <a:bodyPr wrap="square" rtlCol="0">
            <a:spAutoFit/>
          </a:bodyPr>
          <a:lstStyle/>
          <a:p>
            <a:r>
              <a:rPr lang="zh-Hans" altLang="en-US" dirty="0"/>
              <a:t> </a:t>
            </a:r>
            <a:r>
              <a:rPr lang="en-US" altLang="zh-Hans" dirty="0"/>
              <a:t>(</a:t>
            </a:r>
            <a:r>
              <a:rPr lang="en-US" altLang="zh-Hans" dirty="0" err="1"/>
              <a:t>Kandel</a:t>
            </a:r>
            <a:r>
              <a:rPr lang="en-US" altLang="zh-Hans" dirty="0"/>
              <a:t>,</a:t>
            </a:r>
            <a:r>
              <a:rPr lang="zh-Hans" altLang="en-US" dirty="0"/>
              <a:t> </a:t>
            </a:r>
            <a:r>
              <a:rPr lang="en-US" altLang="zh-Hans" dirty="0"/>
              <a:t>2012)</a:t>
            </a:r>
            <a:endParaRPr lang="en-US" dirty="0"/>
          </a:p>
          <a:p>
            <a:endParaRPr lang="en-US" dirty="0"/>
          </a:p>
        </p:txBody>
      </p:sp>
      <p:sp>
        <p:nvSpPr>
          <p:cNvPr id="13" name="TextBox 12">
            <a:extLst>
              <a:ext uri="{FF2B5EF4-FFF2-40B4-BE49-F238E27FC236}">
                <a16:creationId xmlns:a16="http://schemas.microsoft.com/office/drawing/2014/main" id="{FC8D51AA-B3DD-5843-BCFB-DB654E055AB6}"/>
              </a:ext>
            </a:extLst>
          </p:cNvPr>
          <p:cNvSpPr txBox="1"/>
          <p:nvPr/>
        </p:nvSpPr>
        <p:spPr>
          <a:xfrm>
            <a:off x="5065144" y="2919663"/>
            <a:ext cx="1905000" cy="646331"/>
          </a:xfrm>
          <a:prstGeom prst="rect">
            <a:avLst/>
          </a:prstGeom>
          <a:noFill/>
        </p:spPr>
        <p:txBody>
          <a:bodyPr wrap="square" rtlCol="0">
            <a:spAutoFit/>
          </a:bodyPr>
          <a:lstStyle/>
          <a:p>
            <a:r>
              <a:rPr lang="zh-Hans" altLang="en-US" dirty="0"/>
              <a:t> </a:t>
            </a:r>
            <a:r>
              <a:rPr lang="en-US" altLang="zh-Hans" dirty="0"/>
              <a:t>(</a:t>
            </a:r>
            <a:r>
              <a:rPr lang="en-US" altLang="zh-Hans" dirty="0" err="1"/>
              <a:t>Kandel</a:t>
            </a:r>
            <a:r>
              <a:rPr lang="en-US" altLang="zh-Hans" dirty="0"/>
              <a:t>,</a:t>
            </a:r>
            <a:r>
              <a:rPr lang="zh-Hans" altLang="en-US" dirty="0"/>
              <a:t> </a:t>
            </a:r>
            <a:r>
              <a:rPr lang="en-US" altLang="zh-Hans" dirty="0"/>
              <a:t>2012)</a:t>
            </a:r>
            <a:endParaRPr lang="en-US" dirty="0"/>
          </a:p>
          <a:p>
            <a:endParaRPr lang="en-US" dirty="0"/>
          </a:p>
        </p:txBody>
      </p:sp>
    </p:spTree>
    <p:extLst>
      <p:ext uri="{BB962C8B-B14F-4D97-AF65-F5344CB8AC3E}">
        <p14:creationId xmlns:p14="http://schemas.microsoft.com/office/powerpoint/2010/main" val="41804000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zh-Hans" sz="3200" dirty="0"/>
              <a:t>Real-world DBs Are Complex &amp; Huge</a:t>
            </a:r>
            <a:endParaRPr lang="en-US" sz="3200" dirty="0"/>
          </a:p>
        </p:txBody>
      </p:sp>
      <p:sp>
        <p:nvSpPr>
          <p:cNvPr id="4" name="Slide Number Placeholder 3"/>
          <p:cNvSpPr>
            <a:spLocks noGrp="1"/>
          </p:cNvSpPr>
          <p:nvPr>
            <p:ph type="sldNum" sz="quarter" idx="12"/>
          </p:nvPr>
        </p:nvSpPr>
        <p:spPr/>
        <p:txBody>
          <a:bodyPr/>
          <a:lstStyle/>
          <a:p>
            <a:fld id="{313D4505-985F-49BE-8C1F-E0CFEEC3F372}" type="slidenum">
              <a:rPr lang="en-US" smtClean="0"/>
              <a:t>6</a:t>
            </a:fld>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96980" y="109867"/>
            <a:ext cx="849131" cy="652133"/>
          </a:xfrm>
          <a:prstGeom prst="rect">
            <a:avLst/>
          </a:prstGeom>
        </p:spPr>
      </p:pic>
      <p:pic>
        <p:nvPicPr>
          <p:cNvPr id="6" name="Picture 5">
            <a:extLst>
              <a:ext uri="{FF2B5EF4-FFF2-40B4-BE49-F238E27FC236}">
                <a16:creationId xmlns:a16="http://schemas.microsoft.com/office/drawing/2014/main" id="{6238383D-4EDD-F049-870C-7213DEE43A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44082" y="1861845"/>
            <a:ext cx="2776267" cy="860393"/>
          </a:xfrm>
          <a:prstGeom prst="rect">
            <a:avLst/>
          </a:prstGeom>
        </p:spPr>
      </p:pic>
      <p:sp>
        <p:nvSpPr>
          <p:cNvPr id="7" name="TextBox 6">
            <a:extLst>
              <a:ext uri="{FF2B5EF4-FFF2-40B4-BE49-F238E27FC236}">
                <a16:creationId xmlns:a16="http://schemas.microsoft.com/office/drawing/2014/main" id="{600B3A89-2D6C-7D45-BB35-D1AFA20C60AF}"/>
              </a:ext>
            </a:extLst>
          </p:cNvPr>
          <p:cNvSpPr txBox="1"/>
          <p:nvPr/>
        </p:nvSpPr>
        <p:spPr>
          <a:xfrm>
            <a:off x="1011381" y="2034496"/>
            <a:ext cx="990600" cy="369332"/>
          </a:xfrm>
          <a:prstGeom prst="rect">
            <a:avLst/>
          </a:prstGeom>
          <a:noFill/>
        </p:spPr>
        <p:txBody>
          <a:bodyPr wrap="square" rtlCol="0">
            <a:spAutoFit/>
          </a:bodyPr>
          <a:lstStyle/>
          <a:p>
            <a:r>
              <a:rPr lang="en-US" dirty="0">
                <a:solidFill>
                  <a:srgbClr val="000000"/>
                </a:solidFill>
              </a:rPr>
              <a:t>In class:</a:t>
            </a:r>
          </a:p>
        </p:txBody>
      </p:sp>
      <p:sp>
        <p:nvSpPr>
          <p:cNvPr id="8" name="TextBox 7">
            <a:extLst>
              <a:ext uri="{FF2B5EF4-FFF2-40B4-BE49-F238E27FC236}">
                <a16:creationId xmlns:a16="http://schemas.microsoft.com/office/drawing/2014/main" id="{7AA9D577-94A6-E349-83D4-070769B1DDF1}"/>
              </a:ext>
            </a:extLst>
          </p:cNvPr>
          <p:cNvSpPr txBox="1"/>
          <p:nvPr/>
        </p:nvSpPr>
        <p:spPr>
          <a:xfrm>
            <a:off x="1011381" y="4158734"/>
            <a:ext cx="1382684" cy="369332"/>
          </a:xfrm>
          <a:prstGeom prst="rect">
            <a:avLst/>
          </a:prstGeom>
          <a:noFill/>
        </p:spPr>
        <p:txBody>
          <a:bodyPr wrap="square" rtlCol="0">
            <a:spAutoFit/>
          </a:bodyPr>
          <a:lstStyle/>
          <a:p>
            <a:r>
              <a:rPr lang="en-US" dirty="0">
                <a:solidFill>
                  <a:srgbClr val="000000"/>
                </a:solidFill>
              </a:rPr>
              <a:t>Real world:</a:t>
            </a:r>
          </a:p>
        </p:txBody>
      </p:sp>
      <p:pic>
        <p:nvPicPr>
          <p:cNvPr id="9" name="Picture 8">
            <a:extLst>
              <a:ext uri="{FF2B5EF4-FFF2-40B4-BE49-F238E27FC236}">
                <a16:creationId xmlns:a16="http://schemas.microsoft.com/office/drawing/2014/main" id="{EE738327-3F88-B944-8293-740B523BA11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45612" y="2819400"/>
            <a:ext cx="4065843" cy="3048000"/>
          </a:xfrm>
          <a:prstGeom prst="rect">
            <a:avLst/>
          </a:prstGeom>
        </p:spPr>
      </p:pic>
      <p:pic>
        <p:nvPicPr>
          <p:cNvPr id="10" name="Picture 9">
            <a:extLst>
              <a:ext uri="{FF2B5EF4-FFF2-40B4-BE49-F238E27FC236}">
                <a16:creationId xmlns:a16="http://schemas.microsoft.com/office/drawing/2014/main" id="{60029299-24F4-D548-B421-07005B660FE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1382" y="1704513"/>
            <a:ext cx="7679952" cy="4382869"/>
          </a:xfrm>
          <a:prstGeom prst="rect">
            <a:avLst/>
          </a:prstGeom>
        </p:spPr>
      </p:pic>
      <p:sp>
        <p:nvSpPr>
          <p:cNvPr id="11" name="TextBox 10">
            <a:extLst>
              <a:ext uri="{FF2B5EF4-FFF2-40B4-BE49-F238E27FC236}">
                <a16:creationId xmlns:a16="http://schemas.microsoft.com/office/drawing/2014/main" id="{C2964F7E-4689-C649-811A-16ED788B750A}"/>
              </a:ext>
            </a:extLst>
          </p:cNvPr>
          <p:cNvSpPr txBox="1"/>
          <p:nvPr/>
        </p:nvSpPr>
        <p:spPr>
          <a:xfrm>
            <a:off x="1011381" y="5625400"/>
            <a:ext cx="2722419" cy="461665"/>
          </a:xfrm>
          <a:prstGeom prst="rect">
            <a:avLst/>
          </a:prstGeom>
          <a:noFill/>
        </p:spPr>
        <p:txBody>
          <a:bodyPr wrap="square" rtlCol="0">
            <a:spAutoFit/>
          </a:bodyPr>
          <a:lstStyle/>
          <a:p>
            <a:r>
              <a:rPr lang="en-US" sz="2400" dirty="0">
                <a:solidFill>
                  <a:srgbClr val="FF0000"/>
                </a:solidFill>
              </a:rPr>
              <a:t>And even worse …</a:t>
            </a:r>
          </a:p>
        </p:txBody>
      </p:sp>
      <p:sp>
        <p:nvSpPr>
          <p:cNvPr id="12" name="TextBox 11">
            <a:extLst>
              <a:ext uri="{FF2B5EF4-FFF2-40B4-BE49-F238E27FC236}">
                <a16:creationId xmlns:a16="http://schemas.microsoft.com/office/drawing/2014/main" id="{8D262C1E-F42B-1A41-8B2B-A56F84D86C58}"/>
              </a:ext>
            </a:extLst>
          </p:cNvPr>
          <p:cNvSpPr txBox="1"/>
          <p:nvPr/>
        </p:nvSpPr>
        <p:spPr>
          <a:xfrm>
            <a:off x="3598627" y="3221315"/>
            <a:ext cx="1946745" cy="369332"/>
          </a:xfrm>
          <a:prstGeom prst="rect">
            <a:avLst/>
          </a:prstGeom>
          <a:noFill/>
        </p:spPr>
        <p:txBody>
          <a:bodyPr wrap="square" rtlCol="0">
            <a:spAutoFit/>
          </a:bodyPr>
          <a:lstStyle/>
          <a:p>
            <a:r>
              <a:rPr lang="en-US" dirty="0"/>
              <a:t>Protein Data Bank</a:t>
            </a:r>
          </a:p>
        </p:txBody>
      </p:sp>
      <p:sp>
        <p:nvSpPr>
          <p:cNvPr id="13" name="TextBox 12">
            <a:extLst>
              <a:ext uri="{FF2B5EF4-FFF2-40B4-BE49-F238E27FC236}">
                <a16:creationId xmlns:a16="http://schemas.microsoft.com/office/drawing/2014/main" id="{EFA5753C-D04F-BF42-9854-78BD7B869844}"/>
              </a:ext>
            </a:extLst>
          </p:cNvPr>
          <p:cNvSpPr txBox="1"/>
          <p:nvPr/>
        </p:nvSpPr>
        <p:spPr>
          <a:xfrm>
            <a:off x="2971799" y="3584689"/>
            <a:ext cx="3200400" cy="369332"/>
          </a:xfrm>
          <a:prstGeom prst="rect">
            <a:avLst/>
          </a:prstGeom>
          <a:noFill/>
        </p:spPr>
        <p:txBody>
          <a:bodyPr wrap="square" rtlCol="0">
            <a:spAutoFit/>
          </a:bodyPr>
          <a:lstStyle/>
          <a:p>
            <a:r>
              <a:rPr lang="en-US" dirty="0"/>
              <a:t>(&gt;400 tables, &gt;3000 columns)</a:t>
            </a:r>
          </a:p>
        </p:txBody>
      </p:sp>
      <p:grpSp>
        <p:nvGrpSpPr>
          <p:cNvPr id="3" name="Group 2">
            <a:extLst>
              <a:ext uri="{FF2B5EF4-FFF2-40B4-BE49-F238E27FC236}">
                <a16:creationId xmlns:a16="http://schemas.microsoft.com/office/drawing/2014/main" id="{765EACF8-ABEF-6347-A93F-969A8FB18EFB}"/>
              </a:ext>
            </a:extLst>
          </p:cNvPr>
          <p:cNvGrpSpPr/>
          <p:nvPr/>
        </p:nvGrpSpPr>
        <p:grpSpPr>
          <a:xfrm>
            <a:off x="1946721" y="2595760"/>
            <a:ext cx="5063679" cy="2738631"/>
            <a:chOff x="1946721" y="2595760"/>
            <a:chExt cx="5063679" cy="2738631"/>
          </a:xfrm>
        </p:grpSpPr>
        <p:grpSp>
          <p:nvGrpSpPr>
            <p:cNvPr id="16" name="Group 15">
              <a:extLst>
                <a:ext uri="{FF2B5EF4-FFF2-40B4-BE49-F238E27FC236}">
                  <a16:creationId xmlns:a16="http://schemas.microsoft.com/office/drawing/2014/main" id="{126145E1-1DCB-FF47-B95D-386683FAA96B}"/>
                </a:ext>
              </a:extLst>
            </p:cNvPr>
            <p:cNvGrpSpPr/>
            <p:nvPr/>
          </p:nvGrpSpPr>
          <p:grpSpPr>
            <a:xfrm>
              <a:off x="1946721" y="2595760"/>
              <a:ext cx="4796675" cy="2447623"/>
              <a:chOff x="1756525" y="3800777"/>
              <a:chExt cx="4796675" cy="2447623"/>
            </a:xfrm>
          </p:grpSpPr>
          <p:sp>
            <p:nvSpPr>
              <p:cNvPr id="17" name="Rectangular Callout 16">
                <a:extLst>
                  <a:ext uri="{FF2B5EF4-FFF2-40B4-BE49-F238E27FC236}">
                    <a16:creationId xmlns:a16="http://schemas.microsoft.com/office/drawing/2014/main" id="{D731ED2A-744F-9249-84C1-8B7DCDCDFFE8}"/>
                  </a:ext>
                </a:extLst>
              </p:cNvPr>
              <p:cNvSpPr/>
              <p:nvPr/>
            </p:nvSpPr>
            <p:spPr>
              <a:xfrm>
                <a:off x="2133600" y="4006794"/>
                <a:ext cx="4419600" cy="2241606"/>
              </a:xfrm>
              <a:prstGeom prst="wedgeRectCallout">
                <a:avLst>
                  <a:gd name="adj1" fmla="val -39889"/>
                  <a:gd name="adj2" fmla="val 80120"/>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rPr>
                  <a:t>      Even analysts comfortable writing complex SQL </a:t>
                </a:r>
                <a:r>
                  <a:rPr lang="en-US" sz="2400" dirty="0">
                    <a:solidFill>
                      <a:srgbClr val="FF0000"/>
                    </a:solidFill>
                  </a:rPr>
                  <a:t>require IT staff to help find the appropriate data and understand its structure and schema</a:t>
                </a:r>
              </a:p>
            </p:txBody>
          </p:sp>
          <p:pic>
            <p:nvPicPr>
              <p:cNvPr id="18" name="Picture 17">
                <a:extLst>
                  <a:ext uri="{FF2B5EF4-FFF2-40B4-BE49-F238E27FC236}">
                    <a16:creationId xmlns:a16="http://schemas.microsoft.com/office/drawing/2014/main" id="{8BB62948-E1B4-C547-9A0C-8E66A2352F5D}"/>
                  </a:ext>
                </a:extLst>
              </p:cNvPr>
              <p:cNvPicPr>
                <a:picLocks noChangeAspect="1"/>
              </p:cNvPicPr>
              <p:nvPr/>
            </p:nvPicPr>
            <p:blipFill>
              <a:blip r:embed="rId7"/>
              <a:stretch>
                <a:fillRect/>
              </a:stretch>
            </p:blipFill>
            <p:spPr>
              <a:xfrm>
                <a:off x="1756525" y="3800777"/>
                <a:ext cx="611325" cy="510270"/>
              </a:xfrm>
              <a:prstGeom prst="rect">
                <a:avLst/>
              </a:prstGeom>
            </p:spPr>
          </p:pic>
        </p:grpSp>
        <p:sp>
          <p:nvSpPr>
            <p:cNvPr id="19" name="TextBox 18">
              <a:extLst>
                <a:ext uri="{FF2B5EF4-FFF2-40B4-BE49-F238E27FC236}">
                  <a16:creationId xmlns:a16="http://schemas.microsoft.com/office/drawing/2014/main" id="{68E1D242-08A9-1549-B4A3-CE9A041A162A}"/>
                </a:ext>
              </a:extLst>
            </p:cNvPr>
            <p:cNvSpPr txBox="1"/>
            <p:nvPr/>
          </p:nvSpPr>
          <p:spPr>
            <a:xfrm>
              <a:off x="5105400" y="4688060"/>
              <a:ext cx="1905000" cy="646331"/>
            </a:xfrm>
            <a:prstGeom prst="rect">
              <a:avLst/>
            </a:prstGeom>
            <a:noFill/>
          </p:spPr>
          <p:txBody>
            <a:bodyPr wrap="square" rtlCol="0">
              <a:spAutoFit/>
            </a:bodyPr>
            <a:lstStyle/>
            <a:p>
              <a:r>
                <a:rPr lang="zh-Hans" altLang="en-US" dirty="0"/>
                <a:t> </a:t>
              </a:r>
              <a:r>
                <a:rPr lang="en-US" altLang="zh-Hans" dirty="0"/>
                <a:t>(</a:t>
              </a:r>
              <a:r>
                <a:rPr lang="en-US" altLang="zh-Hans" dirty="0" err="1"/>
                <a:t>Kandel</a:t>
              </a:r>
              <a:r>
                <a:rPr lang="en-US" altLang="zh-Hans" dirty="0"/>
                <a:t>,</a:t>
              </a:r>
              <a:r>
                <a:rPr lang="zh-Hans" altLang="en-US" dirty="0"/>
                <a:t> </a:t>
              </a:r>
              <a:r>
                <a:rPr lang="en-US" altLang="zh-Hans" dirty="0"/>
                <a:t>2012)</a:t>
              </a:r>
              <a:endParaRPr lang="en-US" dirty="0"/>
            </a:p>
            <a:p>
              <a:endParaRPr lang="en-US" dirty="0"/>
            </a:p>
          </p:txBody>
        </p:sp>
      </p:grpSp>
    </p:spTree>
    <p:extLst>
      <p:ext uri="{BB962C8B-B14F-4D97-AF65-F5344CB8AC3E}">
        <p14:creationId xmlns:p14="http://schemas.microsoft.com/office/powerpoint/2010/main" val="2270921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1" grpId="0"/>
      <p:bldP spid="12" grpId="0"/>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FDBF8DE3-EAA4-5945-AE75-2AABF81A669B}"/>
              </a:ext>
            </a:extLst>
          </p:cNvPr>
          <p:cNvGrpSpPr/>
          <p:nvPr/>
        </p:nvGrpSpPr>
        <p:grpSpPr>
          <a:xfrm>
            <a:off x="762000" y="1295400"/>
            <a:ext cx="5126704" cy="723900"/>
            <a:chOff x="2971800" y="4572000"/>
            <a:chExt cx="5126704" cy="723900"/>
          </a:xfrm>
        </p:grpSpPr>
        <p:sp>
          <p:nvSpPr>
            <p:cNvPr id="24" name="Hexagon 23">
              <a:extLst>
                <a:ext uri="{FF2B5EF4-FFF2-40B4-BE49-F238E27FC236}">
                  <a16:creationId xmlns:a16="http://schemas.microsoft.com/office/drawing/2014/main" id="{4ACEA5F8-2BE4-DB46-8EF0-259199CB647E}"/>
                </a:ext>
              </a:extLst>
            </p:cNvPr>
            <p:cNvSpPr/>
            <p:nvPr/>
          </p:nvSpPr>
          <p:spPr>
            <a:xfrm>
              <a:off x="2971800" y="4572000"/>
              <a:ext cx="839724" cy="723900"/>
            </a:xfrm>
            <a:prstGeom prst="hexagon">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FCCF526B-6957-1544-AD5E-73F049E35CB6}"/>
                </a:ext>
              </a:extLst>
            </p:cNvPr>
            <p:cNvSpPr txBox="1"/>
            <p:nvPr/>
          </p:nvSpPr>
          <p:spPr>
            <a:xfrm>
              <a:off x="3811524" y="4749284"/>
              <a:ext cx="4286980" cy="369332"/>
            </a:xfrm>
            <a:prstGeom prst="rect">
              <a:avLst/>
            </a:prstGeom>
            <a:noFill/>
          </p:spPr>
          <p:txBody>
            <a:bodyPr wrap="square" rtlCol="0">
              <a:spAutoFit/>
            </a:bodyPr>
            <a:lstStyle/>
            <a:p>
              <a:r>
                <a:rPr lang="en-US" dirty="0"/>
                <a:t>Match-driven Schema Mapping</a:t>
              </a:r>
            </a:p>
          </p:txBody>
        </p:sp>
        <p:pic>
          <p:nvPicPr>
            <p:cNvPr id="22" name="Picture 21">
              <a:extLst>
                <a:ext uri="{FF2B5EF4-FFF2-40B4-BE49-F238E27FC236}">
                  <a16:creationId xmlns:a16="http://schemas.microsoft.com/office/drawing/2014/main" id="{A00D45B1-CAA7-134F-95A7-907FD17630FD}"/>
                </a:ext>
              </a:extLst>
            </p:cNvPr>
            <p:cNvPicPr>
              <a:picLocks noChangeAspect="1"/>
            </p:cNvPicPr>
            <p:nvPr/>
          </p:nvPicPr>
          <p:blipFill>
            <a:blip r:embed="rId3"/>
            <a:stretch>
              <a:fillRect/>
            </a:stretch>
          </p:blipFill>
          <p:spPr>
            <a:xfrm>
              <a:off x="3112262" y="4654550"/>
              <a:ext cx="558800" cy="558800"/>
            </a:xfrm>
            <a:prstGeom prst="rect">
              <a:avLst/>
            </a:prstGeom>
          </p:spPr>
        </p:pic>
      </p:grpSp>
      <p:grpSp>
        <p:nvGrpSpPr>
          <p:cNvPr id="42" name="Group 41">
            <a:extLst>
              <a:ext uri="{FF2B5EF4-FFF2-40B4-BE49-F238E27FC236}">
                <a16:creationId xmlns:a16="http://schemas.microsoft.com/office/drawing/2014/main" id="{AE2C8F33-E4DB-5444-9C4A-3B302005F2CA}"/>
              </a:ext>
            </a:extLst>
          </p:cNvPr>
          <p:cNvGrpSpPr/>
          <p:nvPr/>
        </p:nvGrpSpPr>
        <p:grpSpPr>
          <a:xfrm>
            <a:off x="762000" y="2536951"/>
            <a:ext cx="5126704" cy="723900"/>
            <a:chOff x="2084848" y="4669895"/>
            <a:chExt cx="5126704" cy="723900"/>
          </a:xfrm>
        </p:grpSpPr>
        <p:grpSp>
          <p:nvGrpSpPr>
            <p:cNvPr id="26" name="Group 25">
              <a:extLst>
                <a:ext uri="{FF2B5EF4-FFF2-40B4-BE49-F238E27FC236}">
                  <a16:creationId xmlns:a16="http://schemas.microsoft.com/office/drawing/2014/main" id="{8D8DFD1D-8D3A-A041-9A33-D482FAFAF3D3}"/>
                </a:ext>
              </a:extLst>
            </p:cNvPr>
            <p:cNvGrpSpPr/>
            <p:nvPr/>
          </p:nvGrpSpPr>
          <p:grpSpPr>
            <a:xfrm>
              <a:off x="2084848" y="4669895"/>
              <a:ext cx="5126704" cy="723900"/>
              <a:chOff x="2971800" y="4572000"/>
              <a:chExt cx="5126704" cy="723900"/>
            </a:xfrm>
          </p:grpSpPr>
          <p:sp>
            <p:nvSpPr>
              <p:cNvPr id="27" name="Hexagon 26">
                <a:extLst>
                  <a:ext uri="{FF2B5EF4-FFF2-40B4-BE49-F238E27FC236}">
                    <a16:creationId xmlns:a16="http://schemas.microsoft.com/office/drawing/2014/main" id="{D7550595-B8C2-C64D-9E64-8347EEAED9A9}"/>
                  </a:ext>
                </a:extLst>
              </p:cNvPr>
              <p:cNvSpPr/>
              <p:nvPr/>
            </p:nvSpPr>
            <p:spPr>
              <a:xfrm>
                <a:off x="2971800" y="4572000"/>
                <a:ext cx="839724" cy="723900"/>
              </a:xfrm>
              <a:prstGeom prst="hexagon">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780EDE7C-B202-2D45-82D0-65428ABAE110}"/>
                  </a:ext>
                </a:extLst>
              </p:cNvPr>
              <p:cNvSpPr txBox="1"/>
              <p:nvPr/>
            </p:nvSpPr>
            <p:spPr>
              <a:xfrm>
                <a:off x="3811524" y="4749284"/>
                <a:ext cx="4286980" cy="369332"/>
              </a:xfrm>
              <a:prstGeom prst="rect">
                <a:avLst/>
              </a:prstGeom>
              <a:noFill/>
            </p:spPr>
            <p:txBody>
              <a:bodyPr wrap="square" rtlCol="0">
                <a:spAutoFit/>
              </a:bodyPr>
              <a:lstStyle/>
              <a:p>
                <a:r>
                  <a:rPr lang="en-US" dirty="0"/>
                  <a:t>Sample-driven Schema Mapping</a:t>
                </a:r>
              </a:p>
            </p:txBody>
          </p:sp>
        </p:grpSp>
        <p:sp>
          <p:nvSpPr>
            <p:cNvPr id="30" name="Oval 29">
              <a:extLst>
                <a:ext uri="{FF2B5EF4-FFF2-40B4-BE49-F238E27FC236}">
                  <a16:creationId xmlns:a16="http://schemas.microsoft.com/office/drawing/2014/main" id="{D8E5CB16-C75F-BA48-ADDD-8FECDF3CD482}"/>
                </a:ext>
              </a:extLst>
            </p:cNvPr>
            <p:cNvSpPr/>
            <p:nvPr/>
          </p:nvSpPr>
          <p:spPr>
            <a:xfrm>
              <a:off x="2394082" y="5010109"/>
              <a:ext cx="76200" cy="76200"/>
            </a:xfrm>
            <a:prstGeom prst="ellipse">
              <a:avLst/>
            </a:prstGeom>
            <a:solidFill>
              <a:srgbClr val="FF0000"/>
            </a:solidFill>
            <a:ln>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0EFD3D72-431B-644B-BFE0-E680E9178484}"/>
                </a:ext>
              </a:extLst>
            </p:cNvPr>
            <p:cNvSpPr/>
            <p:nvPr/>
          </p:nvSpPr>
          <p:spPr>
            <a:xfrm>
              <a:off x="2271514" y="4916499"/>
              <a:ext cx="76200" cy="762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44DB2ECD-52FD-FF48-BC9C-75296090CB1B}"/>
                </a:ext>
              </a:extLst>
            </p:cNvPr>
            <p:cNvSpPr/>
            <p:nvPr/>
          </p:nvSpPr>
          <p:spPr>
            <a:xfrm>
              <a:off x="2278656" y="5108382"/>
              <a:ext cx="76200" cy="762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AD630761-E115-9243-9F93-7820880566AA}"/>
                </a:ext>
              </a:extLst>
            </p:cNvPr>
            <p:cNvSpPr/>
            <p:nvPr/>
          </p:nvSpPr>
          <p:spPr>
            <a:xfrm>
              <a:off x="2662964" y="4993745"/>
              <a:ext cx="76200" cy="762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5CE4DCB2-9051-814A-88FC-47ABC33631BB}"/>
                </a:ext>
              </a:extLst>
            </p:cNvPr>
            <p:cNvSpPr/>
            <p:nvPr/>
          </p:nvSpPr>
          <p:spPr>
            <a:xfrm>
              <a:off x="2420273" y="4801565"/>
              <a:ext cx="76200" cy="762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7D38AF8C-93B0-A54B-86AF-CF6AC2713544}"/>
                </a:ext>
              </a:extLst>
            </p:cNvPr>
            <p:cNvSpPr/>
            <p:nvPr/>
          </p:nvSpPr>
          <p:spPr>
            <a:xfrm>
              <a:off x="2596222" y="4809079"/>
              <a:ext cx="76200" cy="762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89C511D5-2E83-F642-9933-2DA72FB8A85E}"/>
                </a:ext>
              </a:extLst>
            </p:cNvPr>
            <p:cNvSpPr/>
            <p:nvPr/>
          </p:nvSpPr>
          <p:spPr>
            <a:xfrm>
              <a:off x="2590800" y="5146482"/>
              <a:ext cx="76200" cy="762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DBCF82E9-992F-014D-8F30-CDB95FD83B0B}"/>
                </a:ext>
              </a:extLst>
            </p:cNvPr>
            <p:cNvSpPr/>
            <p:nvPr/>
          </p:nvSpPr>
          <p:spPr>
            <a:xfrm>
              <a:off x="2521843" y="4967443"/>
              <a:ext cx="76200" cy="76200"/>
            </a:xfrm>
            <a:prstGeom prst="ellipse">
              <a:avLst/>
            </a:prstGeom>
            <a:solidFill>
              <a:srgbClr val="FF0000"/>
            </a:solidFill>
            <a:ln>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4837ADC9-197C-A447-B93D-6ACDA4A36AF3}"/>
                </a:ext>
              </a:extLst>
            </p:cNvPr>
            <p:cNvSpPr/>
            <p:nvPr/>
          </p:nvSpPr>
          <p:spPr>
            <a:xfrm>
              <a:off x="2432182" y="5201952"/>
              <a:ext cx="76200" cy="762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normAutofit/>
          </a:bodyPr>
          <a:lstStyle/>
          <a:p>
            <a:r>
              <a:rPr lang="en-US" altLang="zh-Hans" sz="3200" dirty="0"/>
              <a:t>Two Schema Mapping Synthesis Approaches</a:t>
            </a:r>
            <a:endParaRPr lang="en-US" sz="3200" dirty="0"/>
          </a:p>
        </p:txBody>
      </p:sp>
      <p:sp>
        <p:nvSpPr>
          <p:cNvPr id="4" name="Slide Number Placeholder 3"/>
          <p:cNvSpPr>
            <a:spLocks noGrp="1"/>
          </p:cNvSpPr>
          <p:nvPr>
            <p:ph type="sldNum" sz="quarter" idx="12"/>
          </p:nvPr>
        </p:nvSpPr>
        <p:spPr/>
        <p:txBody>
          <a:bodyPr/>
          <a:lstStyle/>
          <a:p>
            <a:fld id="{313D4505-985F-49BE-8C1F-E0CFEEC3F372}" type="slidenum">
              <a:rPr lang="en-US" smtClean="0"/>
              <a:t>7</a:t>
            </a:fld>
            <a:endParaRPr lang="en-US"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96980" y="109867"/>
            <a:ext cx="849131" cy="652133"/>
          </a:xfrm>
          <a:prstGeom prst="rect">
            <a:avLst/>
          </a:prstGeom>
        </p:spPr>
      </p:pic>
    </p:spTree>
    <p:extLst>
      <p:ext uri="{BB962C8B-B14F-4D97-AF65-F5344CB8AC3E}">
        <p14:creationId xmlns:p14="http://schemas.microsoft.com/office/powerpoint/2010/main" val="22594105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 name="Content Placeholder 2">
            <a:extLst>
              <a:ext uri="{FF2B5EF4-FFF2-40B4-BE49-F238E27FC236}">
                <a16:creationId xmlns:a16="http://schemas.microsoft.com/office/drawing/2014/main" id="{28E3F32D-7BC4-4F42-AAFB-263196C097BB}"/>
              </a:ext>
            </a:extLst>
          </p:cNvPr>
          <p:cNvSpPr>
            <a:spLocks noGrp="1"/>
          </p:cNvSpPr>
          <p:nvPr>
            <p:ph idx="1"/>
          </p:nvPr>
        </p:nvSpPr>
        <p:spPr>
          <a:xfrm>
            <a:off x="152400" y="1143000"/>
            <a:ext cx="8839200" cy="4525963"/>
          </a:xfrm>
        </p:spPr>
        <p:txBody>
          <a:bodyPr/>
          <a:lstStyle/>
          <a:p>
            <a:r>
              <a:rPr lang="en-US" altLang="zh-Hans" dirty="0"/>
              <a:t>Iterative Interaction Model</a:t>
            </a:r>
          </a:p>
          <a:p>
            <a:pPr marL="914400" lvl="1" indent="-457200">
              <a:buFont typeface="+mj-lt"/>
              <a:buAutoNum type="arabicPeriod"/>
            </a:pPr>
            <a:r>
              <a:rPr lang="en-US" altLang="zh-Hans" dirty="0"/>
              <a:t>User selects a relation. </a:t>
            </a:r>
          </a:p>
          <a:p>
            <a:pPr marL="914400" lvl="1" indent="-457200">
              <a:buFont typeface="+mj-lt"/>
              <a:buAutoNum type="arabicPeriod"/>
            </a:pPr>
            <a:r>
              <a:rPr lang="en-US" dirty="0"/>
              <a:t>System suggests the potential relations to join.</a:t>
            </a:r>
          </a:p>
          <a:p>
            <a:pPr marL="514350" indent="-457200"/>
            <a:r>
              <a:rPr lang="en-US" dirty="0"/>
              <a:t>E.g., IBM Clio </a:t>
            </a:r>
            <a:r>
              <a:rPr lang="en-US" sz="1800" dirty="0"/>
              <a:t>(</a:t>
            </a:r>
            <a:r>
              <a:rPr lang="en-US" sz="1800" dirty="0" err="1"/>
              <a:t>Popa</a:t>
            </a:r>
            <a:r>
              <a:rPr lang="en-US" sz="1800" dirty="0"/>
              <a:t>, 2002), </a:t>
            </a:r>
            <a:r>
              <a:rPr lang="en-US" dirty="0"/>
              <a:t>BizTalk Mapper</a:t>
            </a:r>
            <a:r>
              <a:rPr lang="en-US" baseline="30000" dirty="0"/>
              <a:t>1</a:t>
            </a:r>
            <a:r>
              <a:rPr lang="en-US" dirty="0"/>
              <a:t>, </a:t>
            </a:r>
            <a:r>
              <a:rPr lang="en-US" dirty="0" err="1"/>
              <a:t>Altova</a:t>
            </a:r>
            <a:r>
              <a:rPr lang="en-US" dirty="0"/>
              <a:t> MapForce</a:t>
            </a:r>
            <a:r>
              <a:rPr lang="en-US" baseline="30000" dirty="0"/>
              <a:t>2</a:t>
            </a:r>
            <a:r>
              <a:rPr lang="en-US" dirty="0"/>
              <a:t>, etc.</a:t>
            </a:r>
          </a:p>
          <a:p>
            <a:pPr marL="514350" indent="-457200"/>
            <a:endParaRPr lang="en-US" dirty="0"/>
          </a:p>
          <a:p>
            <a:pPr lvl="1"/>
            <a:endParaRPr lang="en-US" i="1" dirty="0"/>
          </a:p>
        </p:txBody>
      </p:sp>
      <p:sp>
        <p:nvSpPr>
          <p:cNvPr id="4" name="Slide Number Placeholder 3"/>
          <p:cNvSpPr>
            <a:spLocks noGrp="1"/>
          </p:cNvSpPr>
          <p:nvPr>
            <p:ph type="sldNum" sz="quarter" idx="12"/>
          </p:nvPr>
        </p:nvSpPr>
        <p:spPr/>
        <p:txBody>
          <a:bodyPr/>
          <a:lstStyle/>
          <a:p>
            <a:fld id="{313D4505-985F-49BE-8C1F-E0CFEEC3F372}" type="slidenum">
              <a:rPr lang="en-US" smtClean="0"/>
              <a:t>8</a:t>
            </a:fld>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96980" y="109867"/>
            <a:ext cx="849131" cy="652133"/>
          </a:xfrm>
          <a:prstGeom prst="rect">
            <a:avLst/>
          </a:prstGeom>
        </p:spPr>
      </p:pic>
      <p:grpSp>
        <p:nvGrpSpPr>
          <p:cNvPr id="33" name="Group 32">
            <a:extLst>
              <a:ext uri="{FF2B5EF4-FFF2-40B4-BE49-F238E27FC236}">
                <a16:creationId xmlns:a16="http://schemas.microsoft.com/office/drawing/2014/main" id="{81F3921A-5DA0-E34F-89BE-2CA9926C9781}"/>
              </a:ext>
            </a:extLst>
          </p:cNvPr>
          <p:cNvGrpSpPr/>
          <p:nvPr/>
        </p:nvGrpSpPr>
        <p:grpSpPr>
          <a:xfrm>
            <a:off x="74676" y="73983"/>
            <a:ext cx="839724" cy="723900"/>
            <a:chOff x="2971800" y="4572000"/>
            <a:chExt cx="839724" cy="723900"/>
          </a:xfrm>
        </p:grpSpPr>
        <p:sp>
          <p:nvSpPr>
            <p:cNvPr id="34" name="Hexagon 33">
              <a:extLst>
                <a:ext uri="{FF2B5EF4-FFF2-40B4-BE49-F238E27FC236}">
                  <a16:creationId xmlns:a16="http://schemas.microsoft.com/office/drawing/2014/main" id="{7EB7E566-0DAB-444D-B9F1-5A7F56362A5F}"/>
                </a:ext>
              </a:extLst>
            </p:cNvPr>
            <p:cNvSpPr/>
            <p:nvPr/>
          </p:nvSpPr>
          <p:spPr>
            <a:xfrm>
              <a:off x="2971800" y="4572000"/>
              <a:ext cx="839724" cy="723900"/>
            </a:xfrm>
            <a:prstGeom prst="hexagon">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icture 42">
              <a:extLst>
                <a:ext uri="{FF2B5EF4-FFF2-40B4-BE49-F238E27FC236}">
                  <a16:creationId xmlns:a16="http://schemas.microsoft.com/office/drawing/2014/main" id="{A337768D-C899-1C4B-A16A-B36D229C7025}"/>
                </a:ext>
              </a:extLst>
            </p:cNvPr>
            <p:cNvPicPr>
              <a:picLocks noChangeAspect="1"/>
            </p:cNvPicPr>
            <p:nvPr/>
          </p:nvPicPr>
          <p:blipFill>
            <a:blip r:embed="rId4"/>
            <a:stretch>
              <a:fillRect/>
            </a:stretch>
          </p:blipFill>
          <p:spPr>
            <a:xfrm>
              <a:off x="3112262" y="4654550"/>
              <a:ext cx="558800" cy="558800"/>
            </a:xfrm>
            <a:prstGeom prst="rect">
              <a:avLst/>
            </a:prstGeom>
          </p:spPr>
        </p:pic>
      </p:grpSp>
      <p:sp>
        <p:nvSpPr>
          <p:cNvPr id="8" name="Title 7">
            <a:extLst>
              <a:ext uri="{FF2B5EF4-FFF2-40B4-BE49-F238E27FC236}">
                <a16:creationId xmlns:a16="http://schemas.microsoft.com/office/drawing/2014/main" id="{16D110CD-112E-054E-A499-D9E5BE2C4C23}"/>
              </a:ext>
            </a:extLst>
          </p:cNvPr>
          <p:cNvSpPr>
            <a:spLocks noGrp="1"/>
          </p:cNvSpPr>
          <p:nvPr>
            <p:ph type="title"/>
          </p:nvPr>
        </p:nvSpPr>
        <p:spPr>
          <a:xfrm>
            <a:off x="914400" y="27993"/>
            <a:ext cx="6324600" cy="838200"/>
          </a:xfrm>
        </p:spPr>
        <p:txBody>
          <a:bodyPr>
            <a:normAutofit/>
          </a:bodyPr>
          <a:lstStyle/>
          <a:p>
            <a:r>
              <a:rPr lang="en-US" sz="3200" dirty="0"/>
              <a:t>Match-driven Schema Mapping</a:t>
            </a:r>
          </a:p>
        </p:txBody>
      </p:sp>
      <p:sp>
        <p:nvSpPr>
          <p:cNvPr id="2" name="TextBox 1">
            <a:extLst>
              <a:ext uri="{FF2B5EF4-FFF2-40B4-BE49-F238E27FC236}">
                <a16:creationId xmlns:a16="http://schemas.microsoft.com/office/drawing/2014/main" id="{66C27FCF-9CFB-A642-B44D-32FB37BCBCC0}"/>
              </a:ext>
            </a:extLst>
          </p:cNvPr>
          <p:cNvSpPr txBox="1"/>
          <p:nvPr/>
        </p:nvSpPr>
        <p:spPr>
          <a:xfrm>
            <a:off x="5686760" y="6274967"/>
            <a:ext cx="3340862" cy="461665"/>
          </a:xfrm>
          <a:prstGeom prst="rect">
            <a:avLst/>
          </a:prstGeom>
          <a:noFill/>
        </p:spPr>
        <p:txBody>
          <a:bodyPr wrap="square" rtlCol="0">
            <a:spAutoFit/>
          </a:bodyPr>
          <a:lstStyle/>
          <a:p>
            <a:pPr marL="342900" indent="-342900">
              <a:buAutoNum type="arabicPeriod"/>
            </a:pPr>
            <a:r>
              <a:rPr lang="en-US" sz="1200" dirty="0">
                <a:hlinkClick r:id="rId5"/>
              </a:rPr>
              <a:t>http://www.microsoft.com/biztalk/en/us/</a:t>
            </a:r>
            <a:endParaRPr lang="en-US" sz="1200" dirty="0"/>
          </a:p>
          <a:p>
            <a:pPr marL="342900" indent="-342900">
              <a:buAutoNum type="arabicPeriod"/>
            </a:pPr>
            <a:r>
              <a:rPr lang="en-US" sz="1200" dirty="0">
                <a:hlinkClick r:id="rId6"/>
              </a:rPr>
              <a:t>http://www.altova.com/mapforce.html</a:t>
            </a:r>
            <a:endParaRPr lang="en-US" sz="1200" dirty="0"/>
          </a:p>
        </p:txBody>
      </p:sp>
    </p:spTree>
    <p:extLst>
      <p:ext uri="{BB962C8B-B14F-4D97-AF65-F5344CB8AC3E}">
        <p14:creationId xmlns:p14="http://schemas.microsoft.com/office/powerpoint/2010/main" val="32980256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13D4505-985F-49BE-8C1F-E0CFEEC3F372}" type="slidenum">
              <a:rPr lang="en-US" smtClean="0"/>
              <a:t>9</a:t>
            </a:fld>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96980" y="109867"/>
            <a:ext cx="849131" cy="652133"/>
          </a:xfrm>
          <a:prstGeom prst="rect">
            <a:avLst/>
          </a:prstGeom>
        </p:spPr>
      </p:pic>
      <p:grpSp>
        <p:nvGrpSpPr>
          <p:cNvPr id="33" name="Group 32">
            <a:extLst>
              <a:ext uri="{FF2B5EF4-FFF2-40B4-BE49-F238E27FC236}">
                <a16:creationId xmlns:a16="http://schemas.microsoft.com/office/drawing/2014/main" id="{81F3921A-5DA0-E34F-89BE-2CA9926C9781}"/>
              </a:ext>
            </a:extLst>
          </p:cNvPr>
          <p:cNvGrpSpPr/>
          <p:nvPr/>
        </p:nvGrpSpPr>
        <p:grpSpPr>
          <a:xfrm>
            <a:off x="74676" y="73983"/>
            <a:ext cx="839724" cy="723900"/>
            <a:chOff x="2971800" y="4572000"/>
            <a:chExt cx="839724" cy="723900"/>
          </a:xfrm>
        </p:grpSpPr>
        <p:sp>
          <p:nvSpPr>
            <p:cNvPr id="34" name="Hexagon 33">
              <a:extLst>
                <a:ext uri="{FF2B5EF4-FFF2-40B4-BE49-F238E27FC236}">
                  <a16:creationId xmlns:a16="http://schemas.microsoft.com/office/drawing/2014/main" id="{7EB7E566-0DAB-444D-B9F1-5A7F56362A5F}"/>
                </a:ext>
              </a:extLst>
            </p:cNvPr>
            <p:cNvSpPr/>
            <p:nvPr/>
          </p:nvSpPr>
          <p:spPr>
            <a:xfrm>
              <a:off x="2971800" y="4572000"/>
              <a:ext cx="839724" cy="723900"/>
            </a:xfrm>
            <a:prstGeom prst="hexagon">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icture 42">
              <a:extLst>
                <a:ext uri="{FF2B5EF4-FFF2-40B4-BE49-F238E27FC236}">
                  <a16:creationId xmlns:a16="http://schemas.microsoft.com/office/drawing/2014/main" id="{A337768D-C899-1C4B-A16A-B36D229C7025}"/>
                </a:ext>
              </a:extLst>
            </p:cNvPr>
            <p:cNvPicPr>
              <a:picLocks noChangeAspect="1"/>
            </p:cNvPicPr>
            <p:nvPr/>
          </p:nvPicPr>
          <p:blipFill>
            <a:blip r:embed="rId4"/>
            <a:stretch>
              <a:fillRect/>
            </a:stretch>
          </p:blipFill>
          <p:spPr>
            <a:xfrm>
              <a:off x="3112262" y="4654550"/>
              <a:ext cx="558800" cy="558800"/>
            </a:xfrm>
            <a:prstGeom prst="rect">
              <a:avLst/>
            </a:prstGeom>
          </p:spPr>
        </p:pic>
      </p:grpSp>
      <p:sp>
        <p:nvSpPr>
          <p:cNvPr id="221" name="TextBox 220">
            <a:extLst>
              <a:ext uri="{FF2B5EF4-FFF2-40B4-BE49-F238E27FC236}">
                <a16:creationId xmlns:a16="http://schemas.microsoft.com/office/drawing/2014/main" id="{4796A3DA-2FAC-4A4A-9B3B-8ACEB345FB4A}"/>
              </a:ext>
            </a:extLst>
          </p:cNvPr>
          <p:cNvSpPr txBox="1"/>
          <p:nvPr/>
        </p:nvSpPr>
        <p:spPr>
          <a:xfrm>
            <a:off x="3390900" y="4272155"/>
            <a:ext cx="2362200" cy="646331"/>
          </a:xfrm>
          <a:prstGeom prst="rect">
            <a:avLst/>
          </a:prstGeom>
          <a:noFill/>
        </p:spPr>
        <p:txBody>
          <a:bodyPr wrap="square" rtlCol="0">
            <a:spAutoFit/>
          </a:bodyPr>
          <a:lstStyle/>
          <a:p>
            <a:pPr algn="ctr"/>
            <a:r>
              <a:rPr lang="en-US" dirty="0"/>
              <a:t>after a few interactions…</a:t>
            </a:r>
          </a:p>
        </p:txBody>
      </p:sp>
      <p:sp>
        <p:nvSpPr>
          <p:cNvPr id="245" name="Arc 244">
            <a:extLst>
              <a:ext uri="{FF2B5EF4-FFF2-40B4-BE49-F238E27FC236}">
                <a16:creationId xmlns:a16="http://schemas.microsoft.com/office/drawing/2014/main" id="{BCD6FC1A-D4DF-B648-91B4-6CA08A52C94F}"/>
              </a:ext>
            </a:extLst>
          </p:cNvPr>
          <p:cNvSpPr/>
          <p:nvPr/>
        </p:nvSpPr>
        <p:spPr>
          <a:xfrm rot="14303247">
            <a:off x="3022471" y="3026206"/>
            <a:ext cx="3551211" cy="3195235"/>
          </a:xfrm>
          <a:prstGeom prst="arc">
            <a:avLst>
              <a:gd name="adj1" fmla="val 14766708"/>
              <a:gd name="adj2" fmla="val 21406691"/>
            </a:avLst>
          </a:prstGeom>
          <a:ln w="57150">
            <a:solidFill>
              <a:srgbClr val="D5FC79"/>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36" name="Arc 235">
            <a:extLst>
              <a:ext uri="{FF2B5EF4-FFF2-40B4-BE49-F238E27FC236}">
                <a16:creationId xmlns:a16="http://schemas.microsoft.com/office/drawing/2014/main" id="{B8849D3B-C155-4342-9D15-4933D095D770}"/>
              </a:ext>
            </a:extLst>
          </p:cNvPr>
          <p:cNvSpPr/>
          <p:nvPr/>
        </p:nvSpPr>
        <p:spPr>
          <a:xfrm rot="3069327">
            <a:off x="2427256" y="3061626"/>
            <a:ext cx="3551211" cy="3195235"/>
          </a:xfrm>
          <a:prstGeom prst="arc">
            <a:avLst>
              <a:gd name="adj1" fmla="val 14766708"/>
              <a:gd name="adj2" fmla="val 21296279"/>
            </a:avLst>
          </a:prstGeom>
          <a:ln w="57150">
            <a:solidFill>
              <a:srgbClr val="FF7E79"/>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nvGrpSpPr>
          <p:cNvPr id="7" name="Group 6">
            <a:extLst>
              <a:ext uri="{FF2B5EF4-FFF2-40B4-BE49-F238E27FC236}">
                <a16:creationId xmlns:a16="http://schemas.microsoft.com/office/drawing/2014/main" id="{E7D5C2A2-A11F-D04F-9EE9-78321FC2AC6E}"/>
              </a:ext>
            </a:extLst>
          </p:cNvPr>
          <p:cNvGrpSpPr/>
          <p:nvPr/>
        </p:nvGrpSpPr>
        <p:grpSpPr>
          <a:xfrm>
            <a:off x="4107899" y="2724390"/>
            <a:ext cx="633916" cy="996617"/>
            <a:chOff x="4107899" y="2724390"/>
            <a:chExt cx="633916" cy="996617"/>
          </a:xfrm>
        </p:grpSpPr>
        <p:grpSp>
          <p:nvGrpSpPr>
            <p:cNvPr id="237" name="Group 236">
              <a:extLst>
                <a:ext uri="{FF2B5EF4-FFF2-40B4-BE49-F238E27FC236}">
                  <a16:creationId xmlns:a16="http://schemas.microsoft.com/office/drawing/2014/main" id="{DC6FD4E0-0368-3D4A-A6E6-95058D6D0BCF}"/>
                </a:ext>
              </a:extLst>
            </p:cNvPr>
            <p:cNvGrpSpPr/>
            <p:nvPr/>
          </p:nvGrpSpPr>
          <p:grpSpPr>
            <a:xfrm>
              <a:off x="4115875" y="2724390"/>
              <a:ext cx="617967" cy="627285"/>
              <a:chOff x="457200" y="3520330"/>
              <a:chExt cx="617967" cy="627285"/>
            </a:xfrm>
          </p:grpSpPr>
          <p:sp>
            <p:nvSpPr>
              <p:cNvPr id="238" name="Oval 237">
                <a:extLst>
                  <a:ext uri="{FF2B5EF4-FFF2-40B4-BE49-F238E27FC236}">
                    <a16:creationId xmlns:a16="http://schemas.microsoft.com/office/drawing/2014/main" id="{77575617-CF96-E247-BD8E-C47079C70D39}"/>
                  </a:ext>
                </a:extLst>
              </p:cNvPr>
              <p:cNvSpPr/>
              <p:nvPr/>
            </p:nvSpPr>
            <p:spPr>
              <a:xfrm>
                <a:off x="457200" y="3520330"/>
                <a:ext cx="617967" cy="627285"/>
              </a:xfrm>
              <a:prstGeom prst="ellipse">
                <a:avLst/>
              </a:prstGeom>
              <a:solidFill>
                <a:srgbClr val="FF7E79"/>
              </a:solidFill>
              <a:ln>
                <a:solidFill>
                  <a:srgbClr val="FF7E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39" name="Picture 238">
                <a:extLst>
                  <a:ext uri="{FF2B5EF4-FFF2-40B4-BE49-F238E27FC236}">
                    <a16:creationId xmlns:a16="http://schemas.microsoft.com/office/drawing/2014/main" id="{F5F316C4-D3C7-B045-B920-BD391E664952}"/>
                  </a:ext>
                </a:extLst>
              </p:cNvPr>
              <p:cNvPicPr>
                <a:picLocks noChangeAspect="1"/>
              </p:cNvPicPr>
              <p:nvPr/>
            </p:nvPicPr>
            <p:blipFill>
              <a:blip r:embed="rId5"/>
              <a:stretch>
                <a:fillRect/>
              </a:stretch>
            </p:blipFill>
            <p:spPr>
              <a:xfrm>
                <a:off x="538900" y="3578182"/>
                <a:ext cx="454565" cy="473170"/>
              </a:xfrm>
              <a:prstGeom prst="rect">
                <a:avLst/>
              </a:prstGeom>
            </p:spPr>
          </p:pic>
        </p:grpSp>
        <p:sp>
          <p:nvSpPr>
            <p:cNvPr id="240" name="TextBox 239">
              <a:extLst>
                <a:ext uri="{FF2B5EF4-FFF2-40B4-BE49-F238E27FC236}">
                  <a16:creationId xmlns:a16="http://schemas.microsoft.com/office/drawing/2014/main" id="{659C9733-CF65-504C-8AAA-1A0D6C9CDC88}"/>
                </a:ext>
              </a:extLst>
            </p:cNvPr>
            <p:cNvSpPr txBox="1"/>
            <p:nvPr/>
          </p:nvSpPr>
          <p:spPr>
            <a:xfrm>
              <a:off x="4107899" y="3351675"/>
              <a:ext cx="633916" cy="369332"/>
            </a:xfrm>
            <a:prstGeom prst="rect">
              <a:avLst/>
            </a:prstGeom>
            <a:noFill/>
          </p:spPr>
          <p:txBody>
            <a:bodyPr wrap="square" rtlCol="0">
              <a:spAutoFit/>
            </a:bodyPr>
            <a:lstStyle/>
            <a:p>
              <a:pPr algn="ctr"/>
              <a:r>
                <a:rPr lang="en-US" dirty="0"/>
                <a:t>User</a:t>
              </a:r>
            </a:p>
          </p:txBody>
        </p:sp>
      </p:grpSp>
      <p:grpSp>
        <p:nvGrpSpPr>
          <p:cNvPr id="6" name="Group 5">
            <a:extLst>
              <a:ext uri="{FF2B5EF4-FFF2-40B4-BE49-F238E27FC236}">
                <a16:creationId xmlns:a16="http://schemas.microsoft.com/office/drawing/2014/main" id="{F2FB2526-AA4F-714D-AAB3-67786E720763}"/>
              </a:ext>
            </a:extLst>
          </p:cNvPr>
          <p:cNvGrpSpPr/>
          <p:nvPr/>
        </p:nvGrpSpPr>
        <p:grpSpPr>
          <a:xfrm>
            <a:off x="4173536" y="5730099"/>
            <a:ext cx="895761" cy="1003032"/>
            <a:chOff x="4173536" y="5730099"/>
            <a:chExt cx="895761" cy="1003032"/>
          </a:xfrm>
        </p:grpSpPr>
        <p:grpSp>
          <p:nvGrpSpPr>
            <p:cNvPr id="241" name="Group 240">
              <a:extLst>
                <a:ext uri="{FF2B5EF4-FFF2-40B4-BE49-F238E27FC236}">
                  <a16:creationId xmlns:a16="http://schemas.microsoft.com/office/drawing/2014/main" id="{3B20B52F-F4D9-FC48-B616-6D2F1411490F}"/>
                </a:ext>
              </a:extLst>
            </p:cNvPr>
            <p:cNvGrpSpPr/>
            <p:nvPr/>
          </p:nvGrpSpPr>
          <p:grpSpPr>
            <a:xfrm>
              <a:off x="4312434" y="5730099"/>
              <a:ext cx="617967" cy="627285"/>
              <a:chOff x="170931" y="5043573"/>
              <a:chExt cx="617967" cy="627285"/>
            </a:xfrm>
          </p:grpSpPr>
          <p:sp>
            <p:nvSpPr>
              <p:cNvPr id="242" name="Oval 241">
                <a:extLst>
                  <a:ext uri="{FF2B5EF4-FFF2-40B4-BE49-F238E27FC236}">
                    <a16:creationId xmlns:a16="http://schemas.microsoft.com/office/drawing/2014/main" id="{3A2A1D9D-F69E-454E-AE40-D059E2752509}"/>
                  </a:ext>
                </a:extLst>
              </p:cNvPr>
              <p:cNvSpPr/>
              <p:nvPr/>
            </p:nvSpPr>
            <p:spPr>
              <a:xfrm>
                <a:off x="170931" y="5043573"/>
                <a:ext cx="617967" cy="627285"/>
              </a:xfrm>
              <a:prstGeom prst="ellipse">
                <a:avLst/>
              </a:prstGeom>
              <a:solidFill>
                <a:srgbClr val="D5FC79"/>
              </a:solidFill>
              <a:ln>
                <a:solidFill>
                  <a:srgbClr val="D5FC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43" name="Picture 242">
                <a:extLst>
                  <a:ext uri="{FF2B5EF4-FFF2-40B4-BE49-F238E27FC236}">
                    <a16:creationId xmlns:a16="http://schemas.microsoft.com/office/drawing/2014/main" id="{96ED6461-E3F7-5840-AF7B-7855AD0AA884}"/>
                  </a:ext>
                </a:extLst>
              </p:cNvPr>
              <p:cNvPicPr>
                <a:picLocks noChangeAspect="1"/>
              </p:cNvPicPr>
              <p:nvPr/>
            </p:nvPicPr>
            <p:blipFill>
              <a:blip r:embed="rId6"/>
              <a:stretch>
                <a:fillRect/>
              </a:stretch>
            </p:blipFill>
            <p:spPr>
              <a:xfrm>
                <a:off x="240252" y="5120761"/>
                <a:ext cx="479324" cy="479324"/>
              </a:xfrm>
              <a:prstGeom prst="rect">
                <a:avLst/>
              </a:prstGeom>
            </p:spPr>
          </p:pic>
        </p:grpSp>
        <p:sp>
          <p:nvSpPr>
            <p:cNvPr id="244" name="TextBox 243">
              <a:extLst>
                <a:ext uri="{FF2B5EF4-FFF2-40B4-BE49-F238E27FC236}">
                  <a16:creationId xmlns:a16="http://schemas.microsoft.com/office/drawing/2014/main" id="{0D75F97A-EFFA-934F-8EDA-4C31F69A6B10}"/>
                </a:ext>
              </a:extLst>
            </p:cNvPr>
            <p:cNvSpPr txBox="1"/>
            <p:nvPr/>
          </p:nvSpPr>
          <p:spPr>
            <a:xfrm>
              <a:off x="4173536" y="6363799"/>
              <a:ext cx="895761" cy="369332"/>
            </a:xfrm>
            <a:prstGeom prst="rect">
              <a:avLst/>
            </a:prstGeom>
            <a:noFill/>
          </p:spPr>
          <p:txBody>
            <a:bodyPr wrap="square" rtlCol="0">
              <a:spAutoFit/>
            </a:bodyPr>
            <a:lstStyle/>
            <a:p>
              <a:pPr algn="ctr"/>
              <a:r>
                <a:rPr lang="en-US" dirty="0"/>
                <a:t>System</a:t>
              </a:r>
            </a:p>
          </p:txBody>
        </p:sp>
      </p:grpSp>
      <p:pic>
        <p:nvPicPr>
          <p:cNvPr id="233" name="Picture 232">
            <a:extLst>
              <a:ext uri="{FF2B5EF4-FFF2-40B4-BE49-F238E27FC236}">
                <a16:creationId xmlns:a16="http://schemas.microsoft.com/office/drawing/2014/main" id="{FFFE2ECE-9A89-1943-86C6-DD83EACD332F}"/>
              </a:ext>
            </a:extLst>
          </p:cNvPr>
          <p:cNvPicPr>
            <a:picLocks noChangeAspect="1"/>
          </p:cNvPicPr>
          <p:nvPr/>
        </p:nvPicPr>
        <p:blipFill>
          <a:blip r:embed="rId7"/>
          <a:stretch>
            <a:fillRect/>
          </a:stretch>
        </p:blipFill>
        <p:spPr>
          <a:xfrm>
            <a:off x="2931355" y="4201317"/>
            <a:ext cx="566301" cy="527624"/>
          </a:xfrm>
          <a:prstGeom prst="rect">
            <a:avLst/>
          </a:prstGeom>
        </p:spPr>
      </p:pic>
      <p:sp>
        <p:nvSpPr>
          <p:cNvPr id="8" name="Title 7">
            <a:extLst>
              <a:ext uri="{FF2B5EF4-FFF2-40B4-BE49-F238E27FC236}">
                <a16:creationId xmlns:a16="http://schemas.microsoft.com/office/drawing/2014/main" id="{16D110CD-112E-054E-A499-D9E5BE2C4C23}"/>
              </a:ext>
            </a:extLst>
          </p:cNvPr>
          <p:cNvSpPr>
            <a:spLocks noGrp="1"/>
          </p:cNvSpPr>
          <p:nvPr>
            <p:ph type="title"/>
          </p:nvPr>
        </p:nvSpPr>
        <p:spPr>
          <a:xfrm>
            <a:off x="914400" y="27993"/>
            <a:ext cx="6324600" cy="838200"/>
          </a:xfrm>
        </p:spPr>
        <p:txBody>
          <a:bodyPr>
            <a:normAutofit/>
          </a:bodyPr>
          <a:lstStyle/>
          <a:p>
            <a:r>
              <a:rPr lang="en-US" altLang="zh-Hans" sz="3200" dirty="0"/>
              <a:t>Interaction</a:t>
            </a:r>
            <a:r>
              <a:rPr lang="zh-Hans" altLang="en-US" sz="3200" dirty="0"/>
              <a:t> </a:t>
            </a:r>
            <a:r>
              <a:rPr lang="en-US" altLang="zh-Hans" sz="3200" dirty="0"/>
              <a:t>Example</a:t>
            </a:r>
            <a:endParaRPr lang="en-US" sz="3200" dirty="0"/>
          </a:p>
        </p:txBody>
      </p:sp>
      <p:sp>
        <p:nvSpPr>
          <p:cNvPr id="27" name="Content Placeholder 2">
            <a:extLst>
              <a:ext uri="{FF2B5EF4-FFF2-40B4-BE49-F238E27FC236}">
                <a16:creationId xmlns:a16="http://schemas.microsoft.com/office/drawing/2014/main" id="{3C90E4E7-CDB3-F84D-8FB1-62E0F6B85032}"/>
              </a:ext>
            </a:extLst>
          </p:cNvPr>
          <p:cNvSpPr>
            <a:spLocks noGrp="1"/>
          </p:cNvSpPr>
          <p:nvPr>
            <p:ph idx="1"/>
          </p:nvPr>
        </p:nvSpPr>
        <p:spPr>
          <a:xfrm>
            <a:off x="152400" y="1143000"/>
            <a:ext cx="8839200" cy="1229929"/>
          </a:xfrm>
        </p:spPr>
        <p:txBody>
          <a:bodyPr/>
          <a:lstStyle/>
          <a:p>
            <a:r>
              <a:rPr lang="en-US" altLang="zh-Hans" dirty="0"/>
              <a:t>The MONDIAL Database </a:t>
            </a:r>
            <a:r>
              <a:rPr lang="en-US" altLang="zh-Hans" sz="1800" dirty="0"/>
              <a:t>(May,</a:t>
            </a:r>
            <a:r>
              <a:rPr lang="zh-Hans" altLang="en-US" sz="1800" dirty="0"/>
              <a:t> </a:t>
            </a:r>
            <a:r>
              <a:rPr lang="en-US" altLang="zh-Hans" sz="1800" dirty="0"/>
              <a:t>1999)</a:t>
            </a:r>
          </a:p>
          <a:p>
            <a:r>
              <a:rPr lang="en-US" i="1" dirty="0"/>
              <a:t>“List </a:t>
            </a:r>
            <a:r>
              <a:rPr lang="en-US" i="1" dirty="0">
                <a:solidFill>
                  <a:srgbClr val="FF0000"/>
                </a:solidFill>
              </a:rPr>
              <a:t>all the lakes</a:t>
            </a:r>
            <a:r>
              <a:rPr lang="en-US" i="1" dirty="0"/>
              <a:t> with </a:t>
            </a:r>
            <a:r>
              <a:rPr lang="en-US" i="1" dirty="0">
                <a:solidFill>
                  <a:srgbClr val="FF0000"/>
                </a:solidFill>
              </a:rPr>
              <a:t>their area</a:t>
            </a:r>
            <a:r>
              <a:rPr lang="en-US" i="1" dirty="0"/>
              <a:t> and </a:t>
            </a:r>
            <a:r>
              <a:rPr lang="en-US" i="1" dirty="0">
                <a:solidFill>
                  <a:srgbClr val="FF0000"/>
                </a:solidFill>
              </a:rPr>
              <a:t>the states they belong</a:t>
            </a:r>
            <a:r>
              <a:rPr lang="en-US" i="1" dirty="0"/>
              <a:t>”</a:t>
            </a:r>
            <a:endParaRPr lang="en-US" altLang="zh-Hans" dirty="0"/>
          </a:p>
        </p:txBody>
      </p:sp>
      <p:pic>
        <p:nvPicPr>
          <p:cNvPr id="28" name="Picture 27">
            <a:extLst>
              <a:ext uri="{FF2B5EF4-FFF2-40B4-BE49-F238E27FC236}">
                <a16:creationId xmlns:a16="http://schemas.microsoft.com/office/drawing/2014/main" id="{93882D15-BDE1-CB48-B3C7-AA1DD8CB47E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36985" y="1066800"/>
            <a:ext cx="582815" cy="582815"/>
          </a:xfrm>
          <a:prstGeom prst="rect">
            <a:avLst/>
          </a:prstGeom>
        </p:spPr>
      </p:pic>
      <p:sp>
        <p:nvSpPr>
          <p:cNvPr id="9" name="TextBox 8">
            <a:extLst>
              <a:ext uri="{FF2B5EF4-FFF2-40B4-BE49-F238E27FC236}">
                <a16:creationId xmlns:a16="http://schemas.microsoft.com/office/drawing/2014/main" id="{17DB679F-443C-DD48-8EAE-F69A538965AF}"/>
              </a:ext>
            </a:extLst>
          </p:cNvPr>
          <p:cNvSpPr txBox="1"/>
          <p:nvPr/>
        </p:nvSpPr>
        <p:spPr>
          <a:xfrm>
            <a:off x="2506802" y="4272155"/>
            <a:ext cx="1150798" cy="369332"/>
          </a:xfrm>
          <a:prstGeom prst="rect">
            <a:avLst/>
          </a:prstGeom>
          <a:noFill/>
        </p:spPr>
        <p:txBody>
          <a:bodyPr wrap="square" rtlCol="0">
            <a:spAutoFit/>
          </a:bodyPr>
          <a:lstStyle/>
          <a:p>
            <a:r>
              <a:rPr lang="en-US" altLang="zh-Hans" dirty="0"/>
              <a:t>All</a:t>
            </a:r>
            <a:r>
              <a:rPr lang="zh-Hans" altLang="en-US" dirty="0"/>
              <a:t> </a:t>
            </a:r>
            <a:r>
              <a:rPr lang="en-US" altLang="zh-Hans" dirty="0"/>
              <a:t>tables</a:t>
            </a:r>
            <a:endParaRPr lang="en-US" dirty="0"/>
          </a:p>
        </p:txBody>
      </p:sp>
      <p:sp>
        <p:nvSpPr>
          <p:cNvPr id="32" name="TextBox 31">
            <a:extLst>
              <a:ext uri="{FF2B5EF4-FFF2-40B4-BE49-F238E27FC236}">
                <a16:creationId xmlns:a16="http://schemas.microsoft.com/office/drawing/2014/main" id="{3C913DCB-B931-F445-950D-1EB9B340BA6A}"/>
              </a:ext>
            </a:extLst>
          </p:cNvPr>
          <p:cNvSpPr txBox="1"/>
          <p:nvPr/>
        </p:nvSpPr>
        <p:spPr>
          <a:xfrm>
            <a:off x="5337606" y="4278827"/>
            <a:ext cx="2107336" cy="369332"/>
          </a:xfrm>
          <a:prstGeom prst="rect">
            <a:avLst/>
          </a:prstGeom>
          <a:noFill/>
        </p:spPr>
        <p:txBody>
          <a:bodyPr wrap="square" rtlCol="0">
            <a:spAutoFit/>
          </a:bodyPr>
          <a:lstStyle/>
          <a:p>
            <a:r>
              <a:rPr lang="en-US" altLang="zh-Hans" dirty="0"/>
              <a:t>Select</a:t>
            </a:r>
            <a:r>
              <a:rPr lang="zh-Hans" altLang="en-US" dirty="0"/>
              <a:t> </a:t>
            </a:r>
            <a:r>
              <a:rPr lang="en-US" altLang="zh-Hans" dirty="0"/>
              <a:t>table</a:t>
            </a:r>
            <a:r>
              <a:rPr lang="zh-Hans" altLang="en-US" dirty="0"/>
              <a:t> </a:t>
            </a:r>
            <a:r>
              <a:rPr lang="en-US" altLang="zh-Hans" dirty="0"/>
              <a:t>“Lake”</a:t>
            </a:r>
            <a:endParaRPr lang="en-US" dirty="0"/>
          </a:p>
        </p:txBody>
      </p:sp>
      <p:sp>
        <p:nvSpPr>
          <p:cNvPr id="10" name="TextBox 9">
            <a:extLst>
              <a:ext uri="{FF2B5EF4-FFF2-40B4-BE49-F238E27FC236}">
                <a16:creationId xmlns:a16="http://schemas.microsoft.com/office/drawing/2014/main" id="{5D6B964F-8627-8344-81DE-BD24315F8405}"/>
              </a:ext>
            </a:extLst>
          </p:cNvPr>
          <p:cNvSpPr txBox="1"/>
          <p:nvPr/>
        </p:nvSpPr>
        <p:spPr>
          <a:xfrm>
            <a:off x="1987254" y="4272155"/>
            <a:ext cx="2787367" cy="1200329"/>
          </a:xfrm>
          <a:prstGeom prst="rect">
            <a:avLst/>
          </a:prstGeom>
          <a:noFill/>
        </p:spPr>
        <p:txBody>
          <a:bodyPr wrap="square" rtlCol="0">
            <a:spAutoFit/>
          </a:bodyPr>
          <a:lstStyle/>
          <a:p>
            <a:r>
              <a:rPr lang="en-US" altLang="zh-Hans" dirty="0"/>
              <a:t>Tables</a:t>
            </a:r>
            <a:r>
              <a:rPr lang="zh-Hans" altLang="en-US" dirty="0"/>
              <a:t> </a:t>
            </a:r>
            <a:r>
              <a:rPr lang="en-US" altLang="zh-Hans" dirty="0"/>
              <a:t>to</a:t>
            </a:r>
            <a:r>
              <a:rPr lang="zh-Hans" altLang="en-US" dirty="0"/>
              <a:t> </a:t>
            </a:r>
            <a:r>
              <a:rPr lang="en-US" altLang="zh-Hans" dirty="0"/>
              <a:t>join</a:t>
            </a:r>
            <a:r>
              <a:rPr lang="zh-Hans" altLang="en-US" dirty="0"/>
              <a:t> </a:t>
            </a:r>
            <a:r>
              <a:rPr lang="en-US" altLang="zh-Hans" dirty="0"/>
              <a:t>with</a:t>
            </a:r>
            <a:r>
              <a:rPr lang="zh-Hans" altLang="en-US" dirty="0"/>
              <a:t> </a:t>
            </a:r>
            <a:r>
              <a:rPr lang="en-US" altLang="zh-Hans" dirty="0"/>
              <a:t>“Lake”:</a:t>
            </a:r>
            <a:r>
              <a:rPr lang="zh-Hans" altLang="en-US" dirty="0"/>
              <a:t> </a:t>
            </a:r>
            <a:endParaRPr lang="en-US" altLang="zh-Hans" dirty="0"/>
          </a:p>
          <a:p>
            <a:r>
              <a:rPr lang="en-US" altLang="zh-Hans" dirty="0"/>
              <a:t>Country,</a:t>
            </a:r>
          </a:p>
          <a:p>
            <a:r>
              <a:rPr lang="en-US" altLang="zh-Hans" dirty="0" err="1"/>
              <a:t>geo_lake</a:t>
            </a:r>
            <a:r>
              <a:rPr lang="zh-Hans" altLang="en-US" dirty="0"/>
              <a:t> </a:t>
            </a:r>
            <a:endParaRPr lang="en-US" altLang="zh-Hans" dirty="0"/>
          </a:p>
          <a:p>
            <a:r>
              <a:rPr lang="en-US" altLang="zh-Hans" dirty="0"/>
              <a:t>…</a:t>
            </a:r>
            <a:endParaRPr lang="en-US" dirty="0"/>
          </a:p>
        </p:txBody>
      </p:sp>
      <p:sp>
        <p:nvSpPr>
          <p:cNvPr id="11" name="TextBox 10">
            <a:extLst>
              <a:ext uri="{FF2B5EF4-FFF2-40B4-BE49-F238E27FC236}">
                <a16:creationId xmlns:a16="http://schemas.microsoft.com/office/drawing/2014/main" id="{0BBABDC2-19FF-354E-A5FF-1B2669CB19D3}"/>
              </a:ext>
            </a:extLst>
          </p:cNvPr>
          <p:cNvSpPr txBox="1"/>
          <p:nvPr/>
        </p:nvSpPr>
        <p:spPr>
          <a:xfrm>
            <a:off x="5373350" y="4278827"/>
            <a:ext cx="2170450" cy="646331"/>
          </a:xfrm>
          <a:prstGeom prst="rect">
            <a:avLst/>
          </a:prstGeom>
          <a:noFill/>
        </p:spPr>
        <p:txBody>
          <a:bodyPr wrap="square" rtlCol="0">
            <a:spAutoFit/>
          </a:bodyPr>
          <a:lstStyle/>
          <a:p>
            <a:r>
              <a:rPr lang="en-US" altLang="zh-Hans" dirty="0"/>
              <a:t>Select</a:t>
            </a:r>
            <a:r>
              <a:rPr lang="zh-Hans" altLang="en-US" dirty="0"/>
              <a:t> </a:t>
            </a:r>
            <a:r>
              <a:rPr lang="en-US" altLang="zh-Hans" dirty="0"/>
              <a:t>table</a:t>
            </a:r>
            <a:r>
              <a:rPr lang="zh-Hans" altLang="en-US" dirty="0"/>
              <a:t> </a:t>
            </a:r>
            <a:r>
              <a:rPr lang="en-US" altLang="zh-Hans" dirty="0"/>
              <a:t>“</a:t>
            </a:r>
            <a:r>
              <a:rPr lang="en-US" altLang="zh-Hans" dirty="0" err="1"/>
              <a:t>geo_lake</a:t>
            </a:r>
            <a:r>
              <a:rPr lang="en-US" altLang="zh-Hans" dirty="0"/>
              <a:t>”</a:t>
            </a:r>
            <a:endParaRPr lang="en-US" dirty="0"/>
          </a:p>
        </p:txBody>
      </p:sp>
      <p:sp>
        <p:nvSpPr>
          <p:cNvPr id="35" name="Arc 34">
            <a:extLst>
              <a:ext uri="{FF2B5EF4-FFF2-40B4-BE49-F238E27FC236}">
                <a16:creationId xmlns:a16="http://schemas.microsoft.com/office/drawing/2014/main" id="{C54631DD-9C81-2B48-BD21-80CBE7A44E10}"/>
              </a:ext>
            </a:extLst>
          </p:cNvPr>
          <p:cNvSpPr/>
          <p:nvPr/>
        </p:nvSpPr>
        <p:spPr>
          <a:xfrm rot="14303247">
            <a:off x="3034760" y="3043868"/>
            <a:ext cx="3551211" cy="3195235"/>
          </a:xfrm>
          <a:prstGeom prst="arc">
            <a:avLst>
              <a:gd name="adj1" fmla="val 14766708"/>
              <a:gd name="adj2" fmla="val 17672731"/>
            </a:avLst>
          </a:prstGeom>
          <a:ln w="57150">
            <a:solidFill>
              <a:srgbClr val="D5FC79"/>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nvGrpSpPr>
          <p:cNvPr id="16" name="Group 15">
            <a:extLst>
              <a:ext uri="{FF2B5EF4-FFF2-40B4-BE49-F238E27FC236}">
                <a16:creationId xmlns:a16="http://schemas.microsoft.com/office/drawing/2014/main" id="{FF56217B-BA1F-3640-84C1-2B7FA1B59566}"/>
              </a:ext>
            </a:extLst>
          </p:cNvPr>
          <p:cNvGrpSpPr/>
          <p:nvPr/>
        </p:nvGrpSpPr>
        <p:grpSpPr>
          <a:xfrm>
            <a:off x="1572209" y="2694581"/>
            <a:ext cx="5999581" cy="1996298"/>
            <a:chOff x="1315619" y="3185301"/>
            <a:chExt cx="5999581" cy="1996298"/>
          </a:xfrm>
        </p:grpSpPr>
        <p:sp>
          <p:nvSpPr>
            <p:cNvPr id="13" name="Rectangle 12">
              <a:extLst>
                <a:ext uri="{FF2B5EF4-FFF2-40B4-BE49-F238E27FC236}">
                  <a16:creationId xmlns:a16="http://schemas.microsoft.com/office/drawing/2014/main" id="{2DB9493F-05B0-FC4A-874C-95903EBD91D2}"/>
                </a:ext>
              </a:extLst>
            </p:cNvPr>
            <p:cNvSpPr/>
            <p:nvPr/>
          </p:nvSpPr>
          <p:spPr>
            <a:xfrm>
              <a:off x="1844879" y="3729037"/>
              <a:ext cx="5470321" cy="1452562"/>
            </a:xfrm>
            <a:prstGeom prst="rect">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rPr>
                <a:t>WARNING</a:t>
              </a:r>
            </a:p>
            <a:p>
              <a:pPr algn="ctr"/>
              <a:r>
                <a:rPr lang="en-US" sz="2800" dirty="0">
                  <a:solidFill>
                    <a:srgbClr val="000000"/>
                  </a:solidFill>
                </a:rPr>
                <a:t>User needs to understand the database schemas well !</a:t>
              </a:r>
            </a:p>
          </p:txBody>
        </p:sp>
        <p:pic>
          <p:nvPicPr>
            <p:cNvPr id="14" name="Picture 13">
              <a:extLst>
                <a:ext uri="{FF2B5EF4-FFF2-40B4-BE49-F238E27FC236}">
                  <a16:creationId xmlns:a16="http://schemas.microsoft.com/office/drawing/2014/main" id="{F30F9C40-A603-CE4C-85BC-E601E2EDE5BA}"/>
                </a:ext>
              </a:extLst>
            </p:cNvPr>
            <p:cNvPicPr>
              <a:picLocks noChangeAspect="1"/>
            </p:cNvPicPr>
            <p:nvPr/>
          </p:nvPicPr>
          <p:blipFill>
            <a:blip r:embed="rId9"/>
            <a:stretch>
              <a:fillRect/>
            </a:stretch>
          </p:blipFill>
          <p:spPr>
            <a:xfrm>
              <a:off x="1315619" y="3185301"/>
              <a:ext cx="965200" cy="965200"/>
            </a:xfrm>
            <a:prstGeom prst="rect">
              <a:avLst/>
            </a:prstGeom>
          </p:spPr>
        </p:pic>
      </p:grpSp>
    </p:spTree>
    <p:extLst>
      <p:ext uri="{BB962C8B-B14F-4D97-AF65-F5344CB8AC3E}">
        <p14:creationId xmlns:p14="http://schemas.microsoft.com/office/powerpoint/2010/main" val="2281924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9"/>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3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1" nodeType="clickEffect">
                                  <p:stCondLst>
                                    <p:cond delay="0"/>
                                  </p:stCondLst>
                                  <p:childTnLst>
                                    <p:set>
                                      <p:cBhvr>
                                        <p:cTn id="38" dur="1" fill="hold">
                                          <p:stCondLst>
                                            <p:cond delay="0"/>
                                          </p:stCondLst>
                                        </p:cTn>
                                        <p:tgtEl>
                                          <p:spTgt spid="10"/>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11"/>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2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1" nodeType="clickEffect">
                                  <p:stCondLst>
                                    <p:cond delay="0"/>
                                  </p:stCondLst>
                                  <p:childTnLst>
                                    <p:set>
                                      <p:cBhvr>
                                        <p:cTn id="48" dur="1" fill="hold">
                                          <p:stCondLst>
                                            <p:cond delay="0"/>
                                          </p:stCondLst>
                                        </p:cTn>
                                        <p:tgtEl>
                                          <p:spTgt spid="221"/>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1" nodeType="clickEffect">
                                  <p:stCondLst>
                                    <p:cond delay="0"/>
                                  </p:stCondLst>
                                  <p:childTnLst>
                                    <p:set>
                                      <p:cBhvr>
                                        <p:cTn id="52" dur="1" fill="hold">
                                          <p:stCondLst>
                                            <p:cond delay="0"/>
                                          </p:stCondLst>
                                        </p:cTn>
                                        <p:tgtEl>
                                          <p:spTgt spid="245"/>
                                        </p:tgtEl>
                                        <p:attrNameLst>
                                          <p:attrName>style.visibility</p:attrName>
                                        </p:attrNameLst>
                                      </p:cBhvr>
                                      <p:to>
                                        <p:strVal val="hidden"/>
                                      </p:to>
                                    </p:set>
                                  </p:childTnLst>
                                </p:cTn>
                              </p:par>
                              <p:par>
                                <p:cTn id="53" presetID="1" presetClass="exit" presetSubtype="0" fill="hold" grpId="1" nodeType="withEffect">
                                  <p:stCondLst>
                                    <p:cond delay="0"/>
                                  </p:stCondLst>
                                  <p:childTnLst>
                                    <p:set>
                                      <p:cBhvr>
                                        <p:cTn id="54" dur="1" fill="hold">
                                          <p:stCondLst>
                                            <p:cond delay="0"/>
                                          </p:stCondLst>
                                        </p:cTn>
                                        <p:tgtEl>
                                          <p:spTgt spid="236"/>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1" nodeType="clickEffect">
                                  <p:stCondLst>
                                    <p:cond delay="0"/>
                                  </p:stCondLst>
                                  <p:childTnLst>
                                    <p:set>
                                      <p:cBhvr>
                                        <p:cTn id="58" dur="1" fill="hold">
                                          <p:stCondLst>
                                            <p:cond delay="0"/>
                                          </p:stCondLst>
                                        </p:cTn>
                                        <p:tgtEl>
                                          <p:spTgt spid="35"/>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233"/>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1" grpId="0"/>
      <p:bldP spid="221" grpId="1"/>
      <p:bldP spid="245" grpId="0" animBg="1"/>
      <p:bldP spid="245" grpId="1" animBg="1"/>
      <p:bldP spid="236" grpId="0" animBg="1"/>
      <p:bldP spid="236" grpId="1" animBg="1"/>
      <p:bldP spid="9" grpId="0"/>
      <p:bldP spid="9" grpId="1"/>
      <p:bldP spid="32" grpId="0"/>
      <p:bldP spid="32" grpId="1"/>
      <p:bldP spid="10" grpId="0"/>
      <p:bldP spid="10" grpId="1"/>
      <p:bldP spid="11" grpId="0"/>
      <p:bldP spid="11" grpId="1"/>
      <p:bldP spid="35" grpId="1" animBg="1"/>
    </p:bldLst>
  </p:timing>
</p:sld>
</file>

<file path=ppt/theme/theme1.xml><?xml version="1.0" encoding="utf-8"?>
<a:theme xmlns:a="http://schemas.openxmlformats.org/drawingml/2006/main" name="Default Theme">
  <a:themeElements>
    <a:clrScheme name="UM">
      <a:dk1>
        <a:srgbClr val="000050"/>
      </a:dk1>
      <a:lt1>
        <a:sysClr val="window" lastClr="FFFFFF"/>
      </a:lt1>
      <a:dk2>
        <a:srgbClr val="303C6E"/>
      </a:dk2>
      <a:lt2>
        <a:srgbClr val="FFFFCC"/>
      </a:lt2>
      <a:accent1>
        <a:srgbClr val="000066"/>
      </a:accent1>
      <a:accent2>
        <a:srgbClr val="0000CC"/>
      </a:accent2>
      <a:accent3>
        <a:srgbClr val="FFCC00"/>
      </a:accent3>
      <a:accent4>
        <a:srgbClr val="FFFF00"/>
      </a:accent4>
      <a:accent5>
        <a:srgbClr val="FFFFCC"/>
      </a:accent5>
      <a:accent6>
        <a:srgbClr val="005BD3"/>
      </a:accent6>
      <a:hlink>
        <a:srgbClr val="00349E"/>
      </a:hlink>
      <a:folHlink>
        <a:srgbClr val="FFFFFF"/>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Default Theme</Template>
  <TotalTime>20759</TotalTime>
  <Words>1906</Words>
  <Application>Microsoft Macintosh PowerPoint</Application>
  <PresentationFormat>On-screen Show (4:3)</PresentationFormat>
  <Paragraphs>479</Paragraphs>
  <Slides>34</Slides>
  <Notes>16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34</vt:i4>
      </vt:variant>
    </vt:vector>
  </HeadingPairs>
  <TitlesOfParts>
    <vt:vector size="43" baseType="lpstr">
      <vt:lpstr>等线</vt:lpstr>
      <vt:lpstr>隶书</vt:lpstr>
      <vt:lpstr>微软雅黑</vt:lpstr>
      <vt:lpstr>Apple Chancery</vt:lpstr>
      <vt:lpstr>Arial</vt:lpstr>
      <vt:lpstr>Calibri</vt:lpstr>
      <vt:lpstr>Franklin Gothic Book</vt:lpstr>
      <vt:lpstr>Franklin Gothic Medium</vt:lpstr>
      <vt:lpstr>Default Theme</vt:lpstr>
      <vt:lpstr>Beaver: Towards a Declarative Schema Mapping  June 10th @ HILDA 2018</vt:lpstr>
      <vt:lpstr>What is Schema Mapping?</vt:lpstr>
      <vt:lpstr>What is Schema Mapping?</vt:lpstr>
      <vt:lpstr>Challenges in Schema Mapping</vt:lpstr>
      <vt:lpstr>Analysts lack of expertise in SQL</vt:lpstr>
      <vt:lpstr>Real-world DBs Are Complex &amp; Huge</vt:lpstr>
      <vt:lpstr>Two Schema Mapping Synthesis Approaches</vt:lpstr>
      <vt:lpstr>Match-driven Schema Mapping</vt:lpstr>
      <vt:lpstr>Interaction Example</vt:lpstr>
      <vt:lpstr>Sample-driven Schema Mapping</vt:lpstr>
      <vt:lpstr>Interaction Example</vt:lpstr>
      <vt:lpstr>User is unfamiliar with database content</vt:lpstr>
      <vt:lpstr>Outline</vt:lpstr>
      <vt:lpstr>Our Proposal</vt:lpstr>
      <vt:lpstr>Our Proposal</vt:lpstr>
      <vt:lpstr>Our Proposal</vt:lpstr>
      <vt:lpstr>Our Proposal</vt:lpstr>
      <vt:lpstr>Outline</vt:lpstr>
      <vt:lpstr>Problem Formulation</vt:lpstr>
      <vt:lpstr>Algorithm (Step 1)</vt:lpstr>
      <vt:lpstr>Algorithm (Step 2)</vt:lpstr>
      <vt:lpstr>Algorithm (Step 3)</vt:lpstr>
      <vt:lpstr>Outline</vt:lpstr>
      <vt:lpstr>Experiments</vt:lpstr>
      <vt:lpstr>How to Generate Test Workload?</vt:lpstr>
      <vt:lpstr>Declarative Schema Mapping Workload</vt:lpstr>
      <vt:lpstr>Declarative Schema Mapping Workload</vt:lpstr>
      <vt:lpstr>Declarative Schema Mapping Workload</vt:lpstr>
      <vt:lpstr>Declarative Schema Mapping Workload</vt:lpstr>
      <vt:lpstr>Results</vt:lpstr>
      <vt:lpstr>Outline</vt:lpstr>
      <vt:lpstr>Future Work</vt:lpstr>
      <vt:lpstr>The End.  Questions?</vt:lpstr>
      <vt:lpstr>Reference</vt:lpstr>
    </vt:vector>
  </TitlesOfParts>
  <Company>University of Michigan Hospital and Health Systems</Company>
  <LinksUpToDate>false</LinksUpToDate>
  <SharedDoc>false</SharedDoc>
  <HyperlinksChanged>false</HyperlinksChanged>
  <AppVersion>16.0010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UMHS Finance</dc:creator>
  <cp:lastModifiedBy>Microsoft Office User</cp:lastModifiedBy>
  <cp:revision>381</cp:revision>
  <cp:lastPrinted>2018-05-31T21:22:33Z</cp:lastPrinted>
  <dcterms:created xsi:type="dcterms:W3CDTF">2012-09-24T13:18:52Z</dcterms:created>
  <dcterms:modified xsi:type="dcterms:W3CDTF">2018-06-09T10:26:00Z</dcterms:modified>
</cp:coreProperties>
</file>